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86" r:id="rId4"/>
  </p:sldMasterIdLst>
  <p:notesMasterIdLst>
    <p:notesMasterId r:id="rId48"/>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4BFE662B-DFE1-4BE1-BD09-C583DD393B6A}">
  <a:tblStyle styleId="{4BFE662B-DFE1-4BE1-BD09-C583DD393B6A}"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A009055E-953E-4DAD-8B2A-88A1F7F94BF1}" styleName="Table_1">
    <a:wholeTbl>
      <a:tcTxStyle b="off" i="off">
        <a:font>
          <a:latin typeface="Arial"/>
          <a:ea typeface="Arial"/>
          <a:cs typeface="Arial"/>
        </a:font>
        <a:schemeClr val="dk1"/>
      </a:tcTxStyle>
      <a:tcStyle>
        <a:tcBdr>
          <a:left>
            <a:ln w="9525" cap="flat" cmpd="sng">
              <a:solidFill>
                <a:srgbClr val="000000">
                  <a:alpha val="0"/>
                </a:srgbClr>
              </a:solidFill>
              <a:prstDash val="solid"/>
              <a:round/>
              <a:headEnd type="none" w="sm" len="sm"/>
              <a:tailEnd type="none" w="sm" len="sm"/>
            </a:ln>
          </a:left>
          <a:right>
            <a:ln w="9525" cap="flat" cmpd="sng">
              <a:solidFill>
                <a:srgbClr val="000000">
                  <a:alpha val="0"/>
                </a:srgbClr>
              </a:solidFill>
              <a:prstDash val="solid"/>
              <a:round/>
              <a:headEnd type="none" w="sm" len="sm"/>
              <a:tailEnd type="none" w="sm" len="sm"/>
            </a:ln>
          </a:right>
          <a:top>
            <a:ln w="12700" cap="flat" cmpd="sng">
              <a:solidFill>
                <a:schemeClr val="accent6"/>
              </a:solidFill>
              <a:prstDash val="solid"/>
              <a:round/>
              <a:headEnd type="none" w="sm" len="sm"/>
              <a:tailEnd type="none" w="sm" len="sm"/>
            </a:ln>
          </a:top>
          <a:bottom>
            <a:ln w="12700" cap="flat" cmpd="sng">
              <a:solidFill>
                <a:schemeClr val="accent6"/>
              </a:solidFill>
              <a:prstDash val="solid"/>
              <a:round/>
              <a:headEnd type="none" w="sm" len="sm"/>
              <a:tailEnd type="none" w="sm" len="sm"/>
            </a:ln>
          </a:bottom>
          <a:insideH>
            <a:ln w="9525" cap="flat" cmpd="sng">
              <a:solidFill>
                <a:srgbClr val="000000">
                  <a:alpha val="0"/>
                </a:srgbClr>
              </a:solidFill>
              <a:prstDash val="solid"/>
              <a:round/>
              <a:headEnd type="none" w="sm" len="sm"/>
              <a:tailEnd type="none" w="sm" len="sm"/>
            </a:ln>
          </a:insideH>
          <a:insideV>
            <a:ln w="9525" cap="flat" cmpd="sng">
              <a:solidFill>
                <a:srgbClr val="000000">
                  <a:alpha val="0"/>
                </a:srgbClr>
              </a:solidFill>
              <a:prstDash val="solid"/>
              <a:round/>
              <a:headEnd type="none" w="sm" len="sm"/>
              <a:tailEnd type="none" w="sm" len="sm"/>
            </a:ln>
          </a:insideV>
        </a:tcBdr>
        <a:fill>
          <a:solidFill>
            <a:srgbClr val="FFFFFF">
              <a:alpha val="0"/>
            </a:srgbClr>
          </a:solidFill>
        </a:fill>
      </a:tcStyle>
    </a:wholeTbl>
    <a:band1H>
      <a:tcTxStyle/>
      <a:tcStyle>
        <a:tcBdr/>
        <a:fill>
          <a:solidFill>
            <a:schemeClr val="accent6">
              <a:alpha val="20000"/>
            </a:schemeClr>
          </a:solidFill>
        </a:fill>
      </a:tcStyle>
    </a:band1H>
    <a:band2H>
      <a:tcTxStyle/>
      <a:tcStyle>
        <a:tcBdr/>
      </a:tcStyle>
    </a:band2H>
    <a:band1V>
      <a:tcTxStyle/>
      <a:tcStyle>
        <a:tcBdr/>
        <a:fill>
          <a:solidFill>
            <a:schemeClr val="accent6">
              <a:alpha val="20000"/>
            </a:schemeClr>
          </a:solidFill>
        </a:fill>
      </a:tcStyle>
    </a:band1V>
    <a:band2V>
      <a:tcTxStyle/>
      <a:tcStyle>
        <a:tcBdr/>
      </a:tcStyle>
    </a:band2V>
    <a:lastCol>
      <a:tcTxStyle b="on" i="off"/>
      <a:tcStyle>
        <a:tcBdr/>
      </a:tcStyle>
    </a:lastCol>
    <a:firstCol>
      <a:tcTxStyle b="on" i="off"/>
      <a:tcStyle>
        <a:tcBdr/>
      </a:tcStyle>
    </a:firstCol>
    <a:lastRow>
      <a:tcTxStyle b="on" i="off"/>
      <a:tcStyle>
        <a:tcBdr>
          <a:top>
            <a:ln w="12700" cap="flat" cmpd="sng">
              <a:solidFill>
                <a:schemeClr val="accent6"/>
              </a:solidFill>
              <a:prstDash val="solid"/>
              <a:round/>
              <a:headEnd type="none" w="sm" len="sm"/>
              <a:tailEnd type="none" w="sm" len="sm"/>
            </a:ln>
          </a:top>
        </a:tcBdr>
        <a:fill>
          <a:solidFill>
            <a:srgbClr val="FFFFFF">
              <a:alpha val="0"/>
            </a:srgbClr>
          </a:solidFill>
        </a:fill>
      </a:tcStyle>
    </a:lastRow>
    <a:seCell>
      <a:tcTxStyle/>
      <a:tcStyle>
        <a:tcBdr/>
      </a:tcStyle>
    </a:seCell>
    <a:swCell>
      <a:tcTxStyle/>
      <a:tcStyle>
        <a:tcBdr/>
      </a:tcStyle>
    </a:swCell>
    <a:firstRow>
      <a:tcTxStyle b="on" i="off"/>
      <a:tcStyle>
        <a:tcBdr>
          <a:bottom>
            <a:ln w="12700" cap="flat" cmpd="sng">
              <a:solidFill>
                <a:schemeClr val="accent6"/>
              </a:solidFill>
              <a:prstDash val="solid"/>
              <a:round/>
              <a:headEnd type="none" w="sm" len="sm"/>
              <a:tailEnd type="none" w="sm" len="sm"/>
            </a:ln>
          </a:bottom>
        </a:tcBdr>
        <a:fill>
          <a:solidFill>
            <a:srgbClr val="FFFFFF">
              <a:alpha val="0"/>
            </a:srgbClr>
          </a:solidFill>
        </a:fill>
      </a:tcStyle>
    </a:firstRow>
    <a:neCell>
      <a:tcTxStyle/>
      <a:tcStyle>
        <a:tcBdr/>
      </a:tcStyle>
    </a:neCell>
    <a:nwCell>
      <a:tcTxStyle/>
      <a:tcStyle>
        <a:tcBdr/>
      </a:tcStyle>
    </a:nwCell>
  </a:tblStyle>
  <a:tblStyle styleId="{16383FDF-1E33-4024-AB8F-A600576D755A}" styleName="Table_2">
    <a:wholeTbl>
      <a:tcTxStyle b="off" i="off">
        <a:font>
          <a:latin typeface="Arial"/>
          <a:ea typeface="Arial"/>
          <a:cs typeface="Arial"/>
        </a:font>
        <a:schemeClr val="dk1"/>
      </a:tcTxStyle>
      <a:tcStyle>
        <a:tcBdr>
          <a:left>
            <a:ln w="12700" cap="flat" cmpd="sng">
              <a:solidFill>
                <a:schemeClr val="accent6"/>
              </a:solidFill>
              <a:prstDash val="solid"/>
              <a:round/>
              <a:headEnd type="none" w="sm" len="sm"/>
              <a:tailEnd type="none" w="sm" len="sm"/>
            </a:ln>
          </a:left>
          <a:right>
            <a:ln w="12700" cap="flat" cmpd="sng">
              <a:solidFill>
                <a:schemeClr val="accent6"/>
              </a:solidFill>
              <a:prstDash val="solid"/>
              <a:round/>
              <a:headEnd type="none" w="sm" len="sm"/>
              <a:tailEnd type="none" w="sm" len="sm"/>
            </a:ln>
          </a:right>
          <a:top>
            <a:ln w="12700" cap="flat" cmpd="sng">
              <a:solidFill>
                <a:schemeClr val="accent6"/>
              </a:solidFill>
              <a:prstDash val="solid"/>
              <a:round/>
              <a:headEnd type="none" w="sm" len="sm"/>
              <a:tailEnd type="none" w="sm" len="sm"/>
            </a:ln>
          </a:top>
          <a:bottom>
            <a:ln w="12700" cap="flat" cmpd="sng">
              <a:solidFill>
                <a:schemeClr val="accent6"/>
              </a:solidFill>
              <a:prstDash val="solid"/>
              <a:round/>
              <a:headEnd type="none" w="sm" len="sm"/>
              <a:tailEnd type="none" w="sm" len="sm"/>
            </a:ln>
          </a:bottom>
          <a:insideH>
            <a:ln w="12700" cap="flat" cmpd="sng">
              <a:solidFill>
                <a:schemeClr val="accent6"/>
              </a:solidFill>
              <a:prstDash val="solid"/>
              <a:round/>
              <a:headEnd type="none" w="sm" len="sm"/>
              <a:tailEnd type="none" w="sm" len="sm"/>
            </a:ln>
          </a:insideH>
          <a:insideV>
            <a:ln w="9525" cap="flat" cmpd="sng">
              <a:solidFill>
                <a:srgbClr val="000000">
                  <a:alpha val="0"/>
                </a:srgbClr>
              </a:solidFill>
              <a:prstDash val="solid"/>
              <a:round/>
              <a:headEnd type="none" w="sm" len="sm"/>
              <a:tailEnd type="none" w="sm" len="sm"/>
            </a:ln>
          </a:insideV>
        </a:tcBdr>
        <a:fill>
          <a:solidFill>
            <a:schemeClr val="lt1"/>
          </a:solidFill>
        </a:fill>
      </a:tcStyle>
    </a:wholeTbl>
    <a:band1H>
      <a:tcTxStyle/>
      <a:tcStyle>
        <a:tcBdr/>
        <a:fill>
          <a:solidFill>
            <a:srgbClr val="EBF1E8"/>
          </a:solidFill>
        </a:fill>
      </a:tcStyle>
    </a:band1H>
    <a:band2H>
      <a:tcTxStyle/>
      <a:tcStyle>
        <a:tcBdr/>
      </a:tcStyle>
    </a:band2H>
    <a:band1V>
      <a:tcTxStyle/>
      <a:tcStyle>
        <a:tcBdr/>
        <a:fill>
          <a:solidFill>
            <a:srgbClr val="EBF1E8"/>
          </a:solidFill>
        </a:fill>
      </a:tcStyle>
    </a:band1V>
    <a:band2V>
      <a:tcTxStyle/>
      <a:tcStyle>
        <a:tcBdr/>
      </a:tcStyle>
    </a:band2V>
    <a:lastCol>
      <a:tcTxStyle b="on" i="off"/>
      <a:tcStyle>
        <a:tcBdr/>
      </a:tcStyle>
    </a:lastCol>
    <a:firstCol>
      <a:tcTxStyle b="on" i="off"/>
      <a:tcStyle>
        <a:tcBdr/>
      </a:tcStyle>
    </a:firstCol>
    <a:lastRow>
      <a:tcTxStyle b="on" i="off"/>
      <a:tcStyle>
        <a:tcBdr>
          <a:top>
            <a:ln w="50800" cap="flat" cmpd="sng">
              <a:solidFill>
                <a:schemeClr val="accent6"/>
              </a:solidFill>
              <a:prstDash val="solid"/>
              <a:round/>
              <a:headEnd type="none" w="sm" len="sm"/>
              <a:tailEnd type="none" w="sm" len="sm"/>
            </a:ln>
          </a:top>
        </a:tcBdr>
        <a:fill>
          <a:solidFill>
            <a:schemeClr val="lt1"/>
          </a:solidFill>
        </a:fill>
      </a:tcStyle>
    </a:lastRow>
    <a:seCell>
      <a:tcTxStyle/>
      <a:tcStyle>
        <a:tcBdr/>
      </a:tcStyle>
    </a:seCell>
    <a:swCell>
      <a:tcTxStyle/>
      <a:tcStyle>
        <a:tcBdr/>
      </a:tcStyle>
    </a:swCell>
    <a:firstRow>
      <a:tcTxStyle b="on" i="off">
        <a:font>
          <a:latin typeface="Arial"/>
          <a:ea typeface="Arial"/>
          <a:cs typeface="Arial"/>
        </a:font>
        <a:schemeClr val="lt1"/>
      </a:tcTxStyle>
      <a:tcStyle>
        <a:tcBdr/>
        <a:fill>
          <a:solidFill>
            <a:schemeClr val="accent6"/>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37966" autoAdjust="0"/>
  </p:normalViewPr>
  <p:slideViewPr>
    <p:cSldViewPr snapToGrid="0">
      <p:cViewPr varScale="1">
        <p:scale>
          <a:sx n="38" d="100"/>
          <a:sy n="38" d="100"/>
        </p:scale>
        <p:origin x="3276" y="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microsoft.com/office/2016/11/relationships/changesInfo" Target="changesInfos/changesInfo1.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notesMaster" Target="notesMasters/notesMaster1.xml"/><Relationship Id="rId8" Type="http://schemas.openxmlformats.org/officeDocument/2006/relationships/slide" Target="slides/slide4.xml"/><Relationship Id="rId51" Type="http://schemas.openxmlformats.org/officeDocument/2006/relationships/theme" Target="theme/theme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askerville, Kristin (CDC/GHC/DGHP)" userId="e5846ad4-249e-4a35-baa4-77ba58151c68" providerId="ADAL" clId="{613EFEC5-BEAB-4681-8F18-22D7E4BC25F2}"/>
    <pc:docChg chg="modSld">
      <pc:chgData name="Baskerville, Kristin (CDC/GHC/DGHP)" userId="e5846ad4-249e-4a35-baa4-77ba58151c68" providerId="ADAL" clId="{613EFEC5-BEAB-4681-8F18-22D7E4BC25F2}" dt="2025-11-21T13:22:02.594" v="1" actId="1076"/>
      <pc:docMkLst>
        <pc:docMk/>
      </pc:docMkLst>
      <pc:sldChg chg="modSp mod">
        <pc:chgData name="Baskerville, Kristin (CDC/GHC/DGHP)" userId="e5846ad4-249e-4a35-baa4-77ba58151c68" providerId="ADAL" clId="{613EFEC5-BEAB-4681-8F18-22D7E4BC25F2}" dt="2025-11-21T13:22:02.594" v="1" actId="1076"/>
        <pc:sldMkLst>
          <pc:docMk/>
          <pc:sldMk cId="0" sldId="256"/>
        </pc:sldMkLst>
        <pc:spChg chg="mod">
          <ac:chgData name="Baskerville, Kristin (CDC/GHC/DGHP)" userId="e5846ad4-249e-4a35-baa4-77ba58151c68" providerId="ADAL" clId="{613EFEC5-BEAB-4681-8F18-22D7E4BC25F2}" dt="2025-11-21T13:22:02.594" v="1" actId="1076"/>
          <ac:spMkLst>
            <pc:docMk/>
            <pc:sldMk cId="0" sldId="256"/>
            <ac:spMk id="299" creationId="{00000000-0000-0000-0000-000000000000}"/>
          </ac:spMkLst>
        </pc:spChg>
      </pc:sldChg>
      <pc:sldChg chg="modNotesTx">
        <pc:chgData name="Baskerville, Kristin (CDC/GHC/DGHP)" userId="e5846ad4-249e-4a35-baa4-77ba58151c68" providerId="ADAL" clId="{613EFEC5-BEAB-4681-8F18-22D7E4BC25F2}" dt="2025-11-19T16:57:34.145" v="0" actId="6549"/>
        <pc:sldMkLst>
          <pc:docMk/>
          <pc:sldMk cId="0" sldId="291"/>
        </pc:sldMkLst>
      </pc:sldChg>
    </pc:docChg>
  </pc:docChgLst>
  <pc:docChgLst>
    <pc:chgData name="Baskerville, Kristin (CDC/GHC/DGHP)" userId="e5846ad4-249e-4a35-baa4-77ba58151c68" providerId="ADAL" clId="{68729702-97EC-40B1-9ED5-AF125121DCE4}"/>
    <pc:docChg chg="undo custSel modSld">
      <pc:chgData name="Baskerville, Kristin (CDC/GHC/DGHP)" userId="e5846ad4-249e-4a35-baa4-77ba58151c68" providerId="ADAL" clId="{68729702-97EC-40B1-9ED5-AF125121DCE4}" dt="2025-06-23T00:30:01.096" v="21"/>
      <pc:docMkLst>
        <pc:docMk/>
      </pc:docMkLst>
      <pc:sldChg chg="modNotesTx">
        <pc:chgData name="Baskerville, Kristin (CDC/GHC/DGHP)" userId="e5846ad4-249e-4a35-baa4-77ba58151c68" providerId="ADAL" clId="{68729702-97EC-40B1-9ED5-AF125121DCE4}" dt="2025-06-22T23:51:52.459" v="20" actId="20577"/>
        <pc:sldMkLst>
          <pc:docMk/>
          <pc:sldMk cId="0" sldId="261"/>
        </pc:sldMkLst>
      </pc:sldChg>
      <pc:sldChg chg="modSp mod">
        <pc:chgData name="Baskerville, Kristin (CDC/GHC/DGHP)" userId="e5846ad4-249e-4a35-baa4-77ba58151c68" providerId="ADAL" clId="{68729702-97EC-40B1-9ED5-AF125121DCE4}" dt="2025-06-23T00:30:01.096" v="21"/>
        <pc:sldMkLst>
          <pc:docMk/>
          <pc:sldMk cId="0" sldId="298"/>
        </pc:sldMkLst>
      </pc:sldChg>
    </pc:docChg>
  </pc:docChgLst>
  <pc:docChgLst>
    <pc:chgData name="Baskerville, Kristin (CDC/GHC/DGHP)" userId="e5846ad4-249e-4a35-baa4-77ba58151c68" providerId="ADAL" clId="{BBA005B8-F671-40B5-A614-B7B4C61D6873}"/>
    <pc:docChg chg="undo custSel modSld">
      <pc:chgData name="Baskerville, Kristin (CDC/GHC/DGHP)" userId="e5846ad4-249e-4a35-baa4-77ba58151c68" providerId="ADAL" clId="{BBA005B8-F671-40B5-A614-B7B4C61D6873}" dt="2025-02-26T14:51:06.096" v="59" actId="3064"/>
      <pc:docMkLst>
        <pc:docMk/>
      </pc:docMkLst>
      <pc:sldChg chg="addSp delSp modSp mod">
        <pc:chgData name="Baskerville, Kristin (CDC/GHC/DGHP)" userId="e5846ad4-249e-4a35-baa4-77ba58151c68" providerId="ADAL" clId="{BBA005B8-F671-40B5-A614-B7B4C61D6873}" dt="2025-02-26T14:34:26.064" v="15" actId="20577"/>
        <pc:sldMkLst>
          <pc:docMk/>
          <pc:sldMk cId="0" sldId="281"/>
        </pc:sldMkLst>
      </pc:sldChg>
      <pc:sldChg chg="addSp delSp modSp mod">
        <pc:chgData name="Baskerville, Kristin (CDC/GHC/DGHP)" userId="e5846ad4-249e-4a35-baa4-77ba58151c68" providerId="ADAL" clId="{BBA005B8-F671-40B5-A614-B7B4C61D6873}" dt="2025-02-26T14:35:05.891" v="23" actId="478"/>
        <pc:sldMkLst>
          <pc:docMk/>
          <pc:sldMk cId="0" sldId="282"/>
        </pc:sldMkLst>
      </pc:sldChg>
      <pc:sldChg chg="addSp delSp modSp mod">
        <pc:chgData name="Baskerville, Kristin (CDC/GHC/DGHP)" userId="e5846ad4-249e-4a35-baa4-77ba58151c68" providerId="ADAL" clId="{BBA005B8-F671-40B5-A614-B7B4C61D6873}" dt="2025-02-26T14:35:38.536" v="31" actId="478"/>
        <pc:sldMkLst>
          <pc:docMk/>
          <pc:sldMk cId="0" sldId="284"/>
        </pc:sldMkLst>
      </pc:sldChg>
      <pc:sldChg chg="addSp delSp modSp mod">
        <pc:chgData name="Baskerville, Kristin (CDC/GHC/DGHP)" userId="e5846ad4-249e-4a35-baa4-77ba58151c68" providerId="ADAL" clId="{BBA005B8-F671-40B5-A614-B7B4C61D6873}" dt="2025-02-26T14:36:31.436" v="43" actId="478"/>
        <pc:sldMkLst>
          <pc:docMk/>
          <pc:sldMk cId="0" sldId="285"/>
        </pc:sldMkLst>
      </pc:sldChg>
      <pc:sldChg chg="addSp delSp modSp mod">
        <pc:chgData name="Baskerville, Kristin (CDC/GHC/DGHP)" userId="e5846ad4-249e-4a35-baa4-77ba58151c68" providerId="ADAL" clId="{BBA005B8-F671-40B5-A614-B7B4C61D6873}" dt="2025-02-26T14:36:54.802" v="50" actId="21"/>
        <pc:sldMkLst>
          <pc:docMk/>
          <pc:sldMk cId="0" sldId="286"/>
        </pc:sldMkLst>
      </pc:sldChg>
      <pc:sldChg chg="modSp mod">
        <pc:chgData name="Baskerville, Kristin (CDC/GHC/DGHP)" userId="e5846ad4-249e-4a35-baa4-77ba58151c68" providerId="ADAL" clId="{BBA005B8-F671-40B5-A614-B7B4C61D6873}" dt="2025-02-26T14:51:06.096" v="59" actId="3064"/>
        <pc:sldMkLst>
          <pc:docMk/>
          <pc:sldMk cId="0" sldId="291"/>
        </pc:sldMkLst>
      </pc:sldChg>
      <pc:sldChg chg="modSp mod">
        <pc:chgData name="Baskerville, Kristin (CDC/GHC/DGHP)" userId="e5846ad4-249e-4a35-baa4-77ba58151c68" providerId="ADAL" clId="{BBA005B8-F671-40B5-A614-B7B4C61D6873}" dt="2025-02-26T14:46:58.929" v="51" actId="20577"/>
        <pc:sldMkLst>
          <pc:docMk/>
          <pc:sldMk cId="0" sldId="298"/>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fr-FR"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3" Type="http://schemas.openxmlformats.org/officeDocument/2006/relationships/hyperlink" Target="https://www.who.int/emergencies/outbreak-toolkit/disease-outbreak-toolboxes/measles-outbreak-toolbox" TargetMode="External"/><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4"/>
        <p:cNvGrpSpPr/>
        <p:nvPr/>
      </p:nvGrpSpPr>
      <p:grpSpPr>
        <a:xfrm>
          <a:off x="0" y="0"/>
          <a:ext cx="0" cy="0"/>
          <a:chOff x="0" y="0"/>
          <a:chExt cx="0" cy="0"/>
        </a:xfrm>
      </p:grpSpPr>
      <p:sp>
        <p:nvSpPr>
          <p:cNvPr id="295" name="Google Shape;295;p1: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6" name="Google Shape;296;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b="1" noProof="0" dirty="0">
                <a:latin typeface="+mn-lt"/>
                <a:ea typeface="Arial"/>
                <a:cs typeface="Arial"/>
                <a:sym typeface="Arial"/>
              </a:rPr>
              <a:t>Notes de l'instructeur :</a:t>
            </a:r>
          </a:p>
          <a:p>
            <a:pPr marL="0" lvl="0" indent="0" algn="l" rtl="0">
              <a:spcBef>
                <a:spcPts val="0"/>
              </a:spcBef>
              <a:spcAft>
                <a:spcPts val="0"/>
              </a:spcAft>
              <a:buNone/>
            </a:pPr>
            <a:endParaRPr lang="fr-FR" b="1" noProof="0" dirty="0">
              <a:latin typeface="+mn-lt"/>
              <a:cs typeface="Arial"/>
              <a:sym typeface="Arial"/>
            </a:endParaRPr>
          </a:p>
          <a:p>
            <a:pPr marL="171450" marR="0" lvl="0" indent="-171450" algn="l" defTabSz="914400" rtl="0" eaLnBrk="1" fontAlgn="auto" latinLnBrk="0" hangingPunct="1">
              <a:lnSpc>
                <a:spcPct val="100000"/>
              </a:lnSpc>
              <a:spcBef>
                <a:spcPts val="0"/>
              </a:spcBef>
              <a:spcAft>
                <a:spcPts val="0"/>
              </a:spcAft>
              <a:buClr>
                <a:srgbClr val="000000"/>
              </a:buClr>
              <a:buSzPts val="1400"/>
              <a:buFont typeface="Wingdings" panose="05000000000000000000" pitchFamily="2" charset="2"/>
              <a:buChar char="v"/>
              <a:tabLst/>
              <a:defRPr/>
            </a:pPr>
            <a:r>
              <a:rPr lang="fr-FR" sz="1200" i="1" noProof="0" dirty="0">
                <a:effectLst/>
                <a:latin typeface="+mn-lt"/>
                <a:ea typeface="Aptos" panose="020B0004020202020204" pitchFamily="34" charset="0"/>
              </a:rPr>
              <a:t>N'hésitez pas à modifier cette présentation pour l'adapter à votre contexte local.  Si des modifications sont apportées, veuillez l'indiquer : </a:t>
            </a:r>
            <a:r>
              <a:rPr lang="fr-FR" sz="1200" b="1" i="1" noProof="0" dirty="0">
                <a:effectLst/>
                <a:latin typeface="+mn-lt"/>
                <a:ea typeface="Aptos" panose="020B0004020202020204" pitchFamily="34" charset="0"/>
              </a:rPr>
              <a:t>« Cette présentation a été partiellement modifiée par rapport à la version originale du CDC » </a:t>
            </a:r>
            <a:r>
              <a:rPr lang="fr-FR" sz="1200" i="1" noProof="0" dirty="0">
                <a:effectLst/>
                <a:latin typeface="+mn-lt"/>
                <a:ea typeface="Aptos" panose="020B0004020202020204" pitchFamily="34" charset="0"/>
              </a:rPr>
              <a:t>sur cette diapositive.</a:t>
            </a:r>
            <a:endParaRPr lang="fr-FR" sz="1200" i="1" noProof="0" dirty="0">
              <a:latin typeface="+mn-lt"/>
            </a:endParaRPr>
          </a:p>
          <a:p>
            <a:pPr marL="0" lvl="0" indent="0" algn="l" rtl="0">
              <a:spcBef>
                <a:spcPts val="0"/>
              </a:spcBef>
              <a:spcAft>
                <a:spcPts val="0"/>
              </a:spcAft>
              <a:buNone/>
            </a:pPr>
            <a:endParaRPr lang="fr-FR" noProof="0" dirty="0">
              <a:latin typeface="+mn-lt"/>
              <a:ea typeface="Arial"/>
              <a:cs typeface="Arial"/>
              <a:sym typeface="Arial"/>
            </a:endParaRPr>
          </a:p>
          <a:p>
            <a:pPr marL="171450" lvl="0" indent="-171450" algn="l" rtl="0">
              <a:spcBef>
                <a:spcPts val="0"/>
              </a:spcBef>
              <a:spcAft>
                <a:spcPts val="0"/>
              </a:spcAft>
              <a:buClr>
                <a:schemeClr val="dk1"/>
              </a:buClr>
              <a:buSzPts val="1200"/>
              <a:buFont typeface="Noto Sans Symbols"/>
              <a:buChar char="▪"/>
            </a:pPr>
            <a:r>
              <a:rPr lang="fr-FR" b="1" u="sng" noProof="0" dirty="0">
                <a:latin typeface="+mn-lt"/>
                <a:ea typeface="Arial"/>
                <a:cs typeface="Arial"/>
                <a:sym typeface="Arial"/>
              </a:rPr>
              <a:t>Dites</a:t>
            </a:r>
            <a:r>
              <a:rPr lang="fr-FR" b="1" u="none" noProof="0" dirty="0">
                <a:latin typeface="+mn-lt"/>
                <a:ea typeface="Arial"/>
                <a:cs typeface="Arial"/>
                <a:sym typeface="Arial"/>
              </a:rPr>
              <a:t> : </a:t>
            </a:r>
            <a:r>
              <a:rPr lang="fr-FR" noProof="0" dirty="0">
                <a:latin typeface="+mn-lt"/>
                <a:ea typeface="Arial"/>
                <a:cs typeface="Arial"/>
                <a:sym typeface="Arial"/>
              </a:rPr>
              <a:t>Nous allons maintenant aborder les définitions et liste des cas et leur importance en épidémiologie.</a:t>
            </a:r>
            <a:endParaRPr lang="fr-FR" noProof="0" dirty="0">
              <a:latin typeface="+mn-lt"/>
            </a:endParaRPr>
          </a:p>
          <a:p>
            <a:pPr marL="0" lvl="0" indent="0" algn="l" rtl="0">
              <a:spcBef>
                <a:spcPts val="0"/>
              </a:spcBef>
              <a:spcAft>
                <a:spcPts val="0"/>
              </a:spcAft>
              <a:buNone/>
            </a:pPr>
            <a:endParaRPr dirty="0"/>
          </a:p>
        </p:txBody>
      </p:sp>
      <p:sp>
        <p:nvSpPr>
          <p:cNvPr id="297" name="Google Shape;297;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Clr>
                <a:schemeClr val="dk1"/>
              </a:buClr>
              <a:buSzPts val="1200"/>
              <a:buFont typeface="Courier New"/>
              <a:buNone/>
            </a:pPr>
            <a:fld id="{00000000-1234-1234-1234-123412341234}" type="slidenum">
              <a:rPr lang="fr-FR" sz="1200" b="0" i="0" u="none" strike="noStrike" cap="none">
                <a:solidFill>
                  <a:schemeClr val="dk1"/>
                </a:solidFill>
                <a:latin typeface="Courier New"/>
                <a:ea typeface="Courier New"/>
                <a:cs typeface="Courier New"/>
                <a:sym typeface="Courier New"/>
              </a:rPr>
              <a:t>1</a:t>
            </a:fld>
            <a:endParaRPr sz="1200" b="0" i="0" u="none" strike="noStrike" cap="none">
              <a:solidFill>
                <a:schemeClr val="dk1"/>
              </a:solidFill>
              <a:latin typeface="Courier New"/>
              <a:ea typeface="Courier New"/>
              <a:cs typeface="Courier New"/>
              <a:sym typeface="Courier New"/>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9"/>
        <p:cNvGrpSpPr/>
        <p:nvPr/>
      </p:nvGrpSpPr>
      <p:grpSpPr>
        <a:xfrm>
          <a:off x="0" y="0"/>
          <a:ext cx="0" cy="0"/>
          <a:chOff x="0" y="0"/>
          <a:chExt cx="0" cy="0"/>
        </a:xfrm>
      </p:grpSpPr>
      <p:sp>
        <p:nvSpPr>
          <p:cNvPr id="370" name="Google Shape;370;p10: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371" name="Google Shape;371;p10: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rtl="0">
              <a:spcBef>
                <a:spcPts val="0"/>
              </a:spcBef>
              <a:spcAft>
                <a:spcPts val="0"/>
              </a:spcAft>
              <a:buClr>
                <a:schemeClr val="dk1"/>
              </a:buClr>
              <a:buSzPts val="1200"/>
              <a:buFont typeface="Arial"/>
              <a:buNone/>
            </a:pPr>
            <a:r>
              <a:rPr lang="fr-FR" sz="1200" b="1" noProof="0" dirty="0">
                <a:latin typeface="Arial"/>
                <a:ea typeface="Arial"/>
                <a:cs typeface="Arial"/>
                <a:sym typeface="Arial"/>
              </a:rPr>
              <a:t>Notes de l'instructeur :</a:t>
            </a:r>
            <a:endParaRPr lang="fr-FR" sz="1200" b="0" u="none" noProof="0" dirty="0">
              <a:latin typeface="Arial"/>
              <a:ea typeface="Arial"/>
              <a:cs typeface="Arial"/>
              <a:sym typeface="Arial"/>
            </a:endParaRPr>
          </a:p>
          <a:p>
            <a:pPr marL="0" marR="0" lvl="0" indent="0" algn="l" rtl="0">
              <a:spcBef>
                <a:spcPts val="0"/>
              </a:spcBef>
              <a:spcAft>
                <a:spcPts val="0"/>
              </a:spcAft>
              <a:buClr>
                <a:schemeClr val="dk1"/>
              </a:buClr>
              <a:buSzPts val="1200"/>
              <a:buFont typeface="Calibri"/>
              <a:buNone/>
            </a:pPr>
            <a:endParaRPr lang="fr-FR" sz="1200" b="0" u="none" noProof="0" dirty="0">
              <a:latin typeface="Arial"/>
              <a:ea typeface="Arial"/>
              <a:cs typeface="Arial"/>
              <a:sym typeface="Arial"/>
            </a:endParaRPr>
          </a:p>
          <a:p>
            <a:pPr marL="171450" marR="0" lvl="0" indent="-171450" algn="l" rtl="0">
              <a:spcBef>
                <a:spcPts val="0"/>
              </a:spcBef>
              <a:spcAft>
                <a:spcPts val="0"/>
              </a:spcAft>
              <a:buClr>
                <a:schemeClr val="dk1"/>
              </a:buClr>
              <a:buSzPts val="1200"/>
              <a:buFont typeface="Noto Sans Symbols"/>
              <a:buChar char="▪"/>
            </a:pPr>
            <a:r>
              <a:rPr lang="fr-FR" sz="1200" b="1" u="sng" noProof="0" dirty="0">
                <a:latin typeface="Arial"/>
                <a:ea typeface="Arial"/>
                <a:cs typeface="Arial"/>
                <a:sym typeface="Arial"/>
              </a:rPr>
              <a:t>Dites</a:t>
            </a:r>
            <a:r>
              <a:rPr lang="fr-FR" sz="1200" b="1" u="none" noProof="0" dirty="0">
                <a:latin typeface="Arial"/>
                <a:ea typeface="Arial"/>
                <a:cs typeface="Arial"/>
                <a:sym typeface="Arial"/>
              </a:rPr>
              <a:t> : </a:t>
            </a:r>
            <a:r>
              <a:rPr lang="fr-FR" sz="1200" b="0" u="none" noProof="0" dirty="0">
                <a:latin typeface="Arial"/>
                <a:ea typeface="Arial"/>
                <a:cs typeface="Arial"/>
                <a:sym typeface="Arial"/>
              </a:rPr>
              <a:t>L</a:t>
            </a:r>
            <a:r>
              <a:rPr lang="fr-FR" sz="1200" noProof="0" dirty="0">
                <a:latin typeface="Arial"/>
                <a:ea typeface="Arial"/>
                <a:cs typeface="Arial"/>
                <a:sym typeface="Arial"/>
              </a:rPr>
              <a:t>es définitions de cas de surveillance sont principalement basées sur les caractéristiques cliniques de la maladie, y compris :</a:t>
            </a:r>
          </a:p>
          <a:p>
            <a:pPr marL="742950" marR="0" lvl="1" indent="-285750" algn="l" rtl="0">
              <a:lnSpc>
                <a:spcPct val="100000"/>
              </a:lnSpc>
              <a:spcBef>
                <a:spcPts val="0"/>
              </a:spcBef>
              <a:spcAft>
                <a:spcPts val="0"/>
              </a:spcAft>
              <a:buClr>
                <a:schemeClr val="dk1"/>
              </a:buClr>
              <a:buSzPct val="100000"/>
              <a:buFont typeface="Courier New"/>
              <a:buChar char="o"/>
            </a:pPr>
            <a:r>
              <a:rPr lang="fr-FR" sz="1200" b="1" noProof="0" dirty="0">
                <a:latin typeface="Arial"/>
                <a:ea typeface="Arial"/>
                <a:cs typeface="Arial"/>
                <a:sym typeface="Arial"/>
              </a:rPr>
              <a:t>Symptômes </a:t>
            </a:r>
            <a:r>
              <a:rPr lang="fr-FR" sz="1200" noProof="0" dirty="0">
                <a:latin typeface="Arial"/>
                <a:ea typeface="Arial"/>
                <a:cs typeface="Arial"/>
                <a:sym typeface="Arial"/>
              </a:rPr>
              <a:t>(</a:t>
            </a:r>
            <a:r>
              <a:rPr lang="fr-FR" sz="1200" i="1" noProof="0" dirty="0">
                <a:latin typeface="Arial"/>
                <a:ea typeface="Arial"/>
                <a:cs typeface="Arial"/>
                <a:sym typeface="Arial"/>
              </a:rPr>
              <a:t>ce que le patient ressent ou éprouve, comme la diarrhée ou les maux de tête</a:t>
            </a:r>
            <a:r>
              <a:rPr lang="fr-FR" sz="1200" noProof="0" dirty="0">
                <a:latin typeface="Arial"/>
                <a:ea typeface="Arial"/>
                <a:cs typeface="Arial"/>
                <a:sym typeface="Arial"/>
              </a:rPr>
              <a:t>)</a:t>
            </a:r>
            <a:endParaRPr lang="fr-FR" noProof="0" dirty="0"/>
          </a:p>
          <a:p>
            <a:pPr marL="742950" marR="0" lvl="1" indent="-285750" algn="l" rtl="0">
              <a:lnSpc>
                <a:spcPct val="100000"/>
              </a:lnSpc>
              <a:spcBef>
                <a:spcPts val="0"/>
              </a:spcBef>
              <a:spcAft>
                <a:spcPts val="0"/>
              </a:spcAft>
              <a:buClr>
                <a:schemeClr val="dk1"/>
              </a:buClr>
              <a:buSzPct val="100000"/>
              <a:buFont typeface="Courier New"/>
              <a:buChar char="o"/>
            </a:pPr>
            <a:r>
              <a:rPr lang="fr-FR" sz="1200" b="1" noProof="0" dirty="0">
                <a:latin typeface="Arial"/>
                <a:ea typeface="Arial"/>
                <a:cs typeface="Arial"/>
                <a:sym typeface="Arial"/>
              </a:rPr>
              <a:t>Signes </a:t>
            </a:r>
            <a:r>
              <a:rPr lang="fr-FR" sz="1200" noProof="0" dirty="0">
                <a:latin typeface="Arial"/>
                <a:ea typeface="Arial"/>
                <a:cs typeface="Arial"/>
                <a:sym typeface="Arial"/>
              </a:rPr>
              <a:t>(</a:t>
            </a:r>
            <a:r>
              <a:rPr lang="fr-FR" sz="1200" i="1" noProof="0" dirty="0">
                <a:latin typeface="Arial"/>
                <a:ea typeface="Arial"/>
                <a:cs typeface="Arial"/>
                <a:sym typeface="Arial"/>
              </a:rPr>
              <a:t>résultats objectifs de l'examen clinique, tels que la température de XX ou un souffle cardiaque</a:t>
            </a:r>
            <a:r>
              <a:rPr lang="fr-FR" sz="1200" noProof="0" dirty="0">
                <a:latin typeface="Arial"/>
                <a:ea typeface="Arial"/>
                <a:cs typeface="Arial"/>
                <a:sym typeface="Arial"/>
              </a:rPr>
              <a:t>)</a:t>
            </a:r>
            <a:endParaRPr lang="fr-FR" noProof="0" dirty="0"/>
          </a:p>
          <a:p>
            <a:pPr marL="742950" marR="0" lvl="1" indent="-285750" algn="l" rtl="0">
              <a:lnSpc>
                <a:spcPct val="100000"/>
              </a:lnSpc>
              <a:spcBef>
                <a:spcPts val="0"/>
              </a:spcBef>
              <a:spcAft>
                <a:spcPts val="0"/>
              </a:spcAft>
              <a:buClr>
                <a:schemeClr val="dk1"/>
              </a:buClr>
              <a:buSzPct val="100000"/>
              <a:buFont typeface="Courier New"/>
              <a:buChar char="o"/>
            </a:pPr>
            <a:r>
              <a:rPr lang="fr-FR" sz="1200" b="1" noProof="0" dirty="0">
                <a:latin typeface="Arial"/>
                <a:ea typeface="Arial"/>
                <a:cs typeface="Arial"/>
                <a:sym typeface="Arial"/>
              </a:rPr>
              <a:t>Résultats de laboratoire &lt;</a:t>
            </a:r>
            <a:r>
              <a:rPr lang="fr-FR" b="1" i="0" noProof="0" dirty="0">
                <a:latin typeface="Arial"/>
                <a:ea typeface="Arial"/>
                <a:cs typeface="Arial"/>
                <a:sym typeface="Arial"/>
              </a:rPr>
              <a:t>CLIQUER</a:t>
            </a:r>
            <a:r>
              <a:rPr lang="fr-FR" sz="1200" b="1" noProof="0" dirty="0">
                <a:latin typeface="Arial"/>
                <a:ea typeface="Arial"/>
                <a:cs typeface="Arial"/>
                <a:sym typeface="Arial"/>
              </a:rPr>
              <a:t>&gt;</a:t>
            </a:r>
            <a:endParaRPr lang="fr-FR" noProof="0" dirty="0"/>
          </a:p>
          <a:p>
            <a:pPr marL="742950" marR="0" lvl="1" indent="-171450" algn="l" rtl="0">
              <a:lnSpc>
                <a:spcPct val="100000"/>
              </a:lnSpc>
              <a:spcBef>
                <a:spcPts val="0"/>
              </a:spcBef>
              <a:spcAft>
                <a:spcPts val="0"/>
              </a:spcAft>
              <a:buClr>
                <a:schemeClr val="dk1"/>
              </a:buClr>
              <a:buSzPts val="1800"/>
              <a:buFont typeface="Courier New"/>
              <a:buNone/>
            </a:pPr>
            <a:endParaRPr lang="fr-FR" sz="1200" b="1" u="sng" noProof="0" dirty="0">
              <a:latin typeface="Arial"/>
              <a:ea typeface="Arial"/>
              <a:cs typeface="Arial"/>
              <a:sym typeface="Arial"/>
            </a:endParaRPr>
          </a:p>
          <a:p>
            <a:pPr marL="171450" marR="0" lvl="0" indent="-171450" algn="l" rtl="0">
              <a:lnSpc>
                <a:spcPct val="100000"/>
              </a:lnSpc>
              <a:spcBef>
                <a:spcPts val="0"/>
              </a:spcBef>
              <a:spcAft>
                <a:spcPts val="0"/>
              </a:spcAft>
              <a:buClr>
                <a:schemeClr val="dk1"/>
              </a:buClr>
              <a:buSzPts val="1800"/>
              <a:buFont typeface="Noto Sans Symbols"/>
              <a:buChar char="▪"/>
            </a:pPr>
            <a:r>
              <a:rPr lang="fr-FR" sz="1200" b="1" u="sng" noProof="0" dirty="0">
                <a:latin typeface="Arial"/>
                <a:ea typeface="Arial"/>
                <a:cs typeface="Arial"/>
                <a:sym typeface="Arial"/>
              </a:rPr>
              <a:t>Dites</a:t>
            </a:r>
            <a:r>
              <a:rPr lang="fr-FR" sz="1200" b="1" u="none" noProof="0" dirty="0">
                <a:latin typeface="Arial"/>
                <a:ea typeface="Arial"/>
                <a:cs typeface="Arial"/>
                <a:sym typeface="Arial"/>
              </a:rPr>
              <a:t> : </a:t>
            </a:r>
            <a:r>
              <a:rPr lang="fr-FR" sz="1200" noProof="0" dirty="0">
                <a:latin typeface="Arial"/>
                <a:ea typeface="Arial"/>
                <a:cs typeface="Arial"/>
                <a:sym typeface="Arial"/>
              </a:rPr>
              <a:t>Certaines définitions de cas de surveillance (</a:t>
            </a:r>
            <a:r>
              <a:rPr lang="fr-FR" sz="1200" i="1" noProof="0" dirty="0">
                <a:latin typeface="Arial"/>
                <a:ea typeface="Arial"/>
                <a:cs typeface="Arial"/>
                <a:sym typeface="Arial"/>
              </a:rPr>
              <a:t>mais pas toutes</a:t>
            </a:r>
            <a:r>
              <a:rPr lang="fr-FR" sz="1200" noProof="0" dirty="0">
                <a:latin typeface="Arial"/>
                <a:ea typeface="Arial"/>
                <a:cs typeface="Arial"/>
                <a:sym typeface="Arial"/>
              </a:rPr>
              <a:t>) incluent des critères démographiques tels que l'âge &gt; 5 ans. De nombreuses définitions de surveillance comportent des niveaux basés sur la certitude</a:t>
            </a:r>
            <a:r>
              <a:rPr lang="fr-FR" sz="1200" noProof="0" dirty="0">
                <a:solidFill>
                  <a:srgbClr val="FF0000"/>
                </a:solidFill>
                <a:latin typeface="Arial"/>
                <a:ea typeface="Arial"/>
                <a:cs typeface="Arial"/>
                <a:sym typeface="Arial"/>
              </a:rPr>
              <a:t> </a:t>
            </a:r>
            <a:r>
              <a:rPr lang="fr-FR" sz="1200" noProof="0" dirty="0">
                <a:latin typeface="Arial"/>
                <a:ea typeface="Arial"/>
                <a:cs typeface="Arial"/>
                <a:sym typeface="Arial"/>
              </a:rPr>
              <a:t>du diagnostic. </a:t>
            </a:r>
            <a:r>
              <a:rPr lang="fr-FR" sz="1200" b="1" noProof="0" dirty="0">
                <a:latin typeface="Arial"/>
                <a:ea typeface="Arial"/>
                <a:cs typeface="Arial"/>
                <a:sym typeface="Arial"/>
              </a:rPr>
              <a:t>&lt;</a:t>
            </a:r>
            <a:r>
              <a:rPr lang="fr-FR" b="1" i="0" noProof="0" dirty="0">
                <a:latin typeface="Arial"/>
                <a:ea typeface="Arial"/>
                <a:cs typeface="Arial"/>
                <a:sym typeface="Arial"/>
              </a:rPr>
              <a:t>CLIQUER</a:t>
            </a:r>
            <a:r>
              <a:rPr lang="fr-FR" sz="1200" b="1" noProof="0" dirty="0">
                <a:latin typeface="Arial"/>
                <a:ea typeface="Arial"/>
                <a:cs typeface="Arial"/>
                <a:sym typeface="Arial"/>
              </a:rPr>
              <a:t>&gt;</a:t>
            </a:r>
            <a:endParaRPr lang="fr-FR" noProof="0" dirty="0"/>
          </a:p>
          <a:p>
            <a:pPr marL="171450" marR="0" lvl="0" indent="-57150" algn="l" rtl="0">
              <a:lnSpc>
                <a:spcPct val="100000"/>
              </a:lnSpc>
              <a:spcBef>
                <a:spcPts val="0"/>
              </a:spcBef>
              <a:spcAft>
                <a:spcPts val="0"/>
              </a:spcAft>
              <a:buClr>
                <a:schemeClr val="dk1"/>
              </a:buClr>
              <a:buSzPts val="1800"/>
              <a:buFont typeface="Noto Sans Symbols"/>
              <a:buNone/>
            </a:pPr>
            <a:endParaRPr lang="fr-FR" sz="1200" b="1" u="sng" noProof="0" dirty="0">
              <a:latin typeface="Arial"/>
              <a:ea typeface="Arial"/>
              <a:cs typeface="Arial"/>
              <a:sym typeface="Arial"/>
            </a:endParaRPr>
          </a:p>
          <a:p>
            <a:pPr marL="171450" marR="0" lvl="0" indent="-171450" algn="l" rtl="0">
              <a:lnSpc>
                <a:spcPct val="100000"/>
              </a:lnSpc>
              <a:spcBef>
                <a:spcPts val="0"/>
              </a:spcBef>
              <a:spcAft>
                <a:spcPts val="0"/>
              </a:spcAft>
              <a:buClr>
                <a:schemeClr val="dk1"/>
              </a:buClr>
              <a:buSzPts val="1800"/>
              <a:buFont typeface="Noto Sans Symbols"/>
              <a:buChar char="▪"/>
            </a:pPr>
            <a:r>
              <a:rPr lang="fr-FR" sz="1200" b="1" u="sng" noProof="0" dirty="0">
                <a:latin typeface="Arial"/>
                <a:ea typeface="Arial"/>
                <a:cs typeface="Arial"/>
                <a:sym typeface="Arial"/>
              </a:rPr>
              <a:t>Dites</a:t>
            </a:r>
            <a:r>
              <a:rPr lang="fr-FR" sz="1200" b="1" u="none" noProof="0" dirty="0">
                <a:latin typeface="Arial"/>
                <a:ea typeface="Arial"/>
                <a:cs typeface="Arial"/>
                <a:sym typeface="Arial"/>
              </a:rPr>
              <a:t> : </a:t>
            </a:r>
            <a:r>
              <a:rPr lang="fr-FR" sz="1200" noProof="0" dirty="0">
                <a:latin typeface="Arial"/>
                <a:ea typeface="Arial"/>
                <a:cs typeface="Arial"/>
                <a:sym typeface="Arial"/>
              </a:rPr>
              <a:t>La plupart des définitions de cas de surveillance ne sont qu'à deux niveaux et comprennent :</a:t>
            </a:r>
          </a:p>
          <a:p>
            <a:pPr marL="800100" marR="0" lvl="1" indent="-342900" algn="l" rtl="0">
              <a:lnSpc>
                <a:spcPct val="100000"/>
              </a:lnSpc>
              <a:spcBef>
                <a:spcPts val="0"/>
              </a:spcBef>
              <a:spcAft>
                <a:spcPts val="0"/>
              </a:spcAft>
              <a:buClr>
                <a:schemeClr val="dk1"/>
              </a:buClr>
              <a:buSzPct val="100000"/>
              <a:buFont typeface="Courier New"/>
              <a:buChar char="o"/>
            </a:pPr>
            <a:r>
              <a:rPr lang="fr-FR" sz="1200" noProof="0" dirty="0">
                <a:latin typeface="Arial"/>
                <a:ea typeface="Arial"/>
                <a:cs typeface="Arial"/>
                <a:sym typeface="Arial"/>
              </a:rPr>
              <a:t>Suspects et </a:t>
            </a:r>
          </a:p>
          <a:p>
            <a:pPr marL="800100" marR="0" lvl="1" indent="-342900" algn="l" rtl="0">
              <a:lnSpc>
                <a:spcPct val="100000"/>
              </a:lnSpc>
              <a:spcBef>
                <a:spcPts val="0"/>
              </a:spcBef>
              <a:spcAft>
                <a:spcPts val="0"/>
              </a:spcAft>
              <a:buClr>
                <a:schemeClr val="dk1"/>
              </a:buClr>
              <a:buSzPct val="100000"/>
              <a:buFont typeface="Courier New"/>
              <a:buChar char="o"/>
            </a:pPr>
            <a:r>
              <a:rPr lang="fr-FR" sz="1200" noProof="0" dirty="0">
                <a:latin typeface="Arial"/>
                <a:ea typeface="Arial"/>
                <a:cs typeface="Arial"/>
                <a:sym typeface="Arial"/>
              </a:rPr>
              <a:t>Confirmés. Les cas confirmés sont généralement limités à ceux pour lesquels un laboratoire confirme le diagnostic à l'aide d'une culture ou d'une PCR ou d'un autre test de laboratoire de confirmation.</a:t>
            </a:r>
          </a:p>
          <a:p>
            <a:pPr marL="742950" marR="0" lvl="1" indent="-285750" algn="l" rtl="0">
              <a:lnSpc>
                <a:spcPct val="100000"/>
              </a:lnSpc>
              <a:spcBef>
                <a:spcPts val="1200"/>
              </a:spcBef>
              <a:spcAft>
                <a:spcPts val="0"/>
              </a:spcAft>
              <a:buClr>
                <a:schemeClr val="dk1"/>
              </a:buClr>
              <a:buSzPts val="1200"/>
              <a:buFont typeface="Courier New"/>
              <a:buChar char="o"/>
            </a:pPr>
            <a:r>
              <a:rPr lang="fr-FR" sz="1200" noProof="0" dirty="0">
                <a:latin typeface="Arial"/>
                <a:ea typeface="Arial"/>
                <a:cs typeface="Arial"/>
                <a:sym typeface="Arial"/>
              </a:rPr>
              <a:t> Les définitions de cas d'épidémie comprennent parfois trois niveaux.</a:t>
            </a:r>
          </a:p>
        </p:txBody>
      </p:sp>
      <p:sp>
        <p:nvSpPr>
          <p:cNvPr id="372" name="Google Shape;372;p10:notes"/>
          <p:cNvSpPr txBox="1">
            <a:spLocks noGrp="1"/>
          </p:cNvSpPr>
          <p:nvPr>
            <p:ph type="sldNum" idx="12"/>
          </p:nvPr>
        </p:nvSpPr>
        <p:spPr>
          <a:xfrm>
            <a:off x="3970338" y="8829675"/>
            <a:ext cx="3038475" cy="465138"/>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Clr>
                <a:schemeClr val="dk1"/>
              </a:buClr>
              <a:buSzPts val="1200"/>
              <a:buFont typeface="Arial"/>
              <a:buNone/>
            </a:pPr>
            <a:fld id="{00000000-1234-1234-1234-123412341234}" type="slidenum">
              <a:rPr lang="fr-FR" sz="1200" b="0" i="0" u="none" strike="noStrike" cap="none">
                <a:solidFill>
                  <a:schemeClr val="dk1"/>
                </a:solidFill>
                <a:latin typeface="Arial"/>
                <a:ea typeface="Arial"/>
                <a:cs typeface="Arial"/>
                <a:sym typeface="Arial"/>
              </a:rPr>
              <a:t>10</a:t>
            </a:fld>
            <a:endParaRPr sz="1200" b="0" i="0" u="none" strike="noStrike" cap="none">
              <a:solidFill>
                <a:schemeClr val="dk1"/>
              </a:solidFill>
              <a:latin typeface="Arial"/>
              <a:ea typeface="Arial"/>
              <a:cs typeface="Arial"/>
              <a:sym typeface="Aria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6"/>
        <p:cNvGrpSpPr/>
        <p:nvPr/>
      </p:nvGrpSpPr>
      <p:grpSpPr>
        <a:xfrm>
          <a:off x="0" y="0"/>
          <a:ext cx="0" cy="0"/>
          <a:chOff x="0" y="0"/>
          <a:chExt cx="0" cy="0"/>
        </a:xfrm>
      </p:grpSpPr>
      <p:sp>
        <p:nvSpPr>
          <p:cNvPr id="377" name="Google Shape;377;p11: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78" name="Google Shape;378;p11: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lvl="0" indent="0" algn="l" rtl="0">
              <a:spcBef>
                <a:spcPts val="0"/>
              </a:spcBef>
              <a:spcAft>
                <a:spcPts val="0"/>
              </a:spcAft>
              <a:buClr>
                <a:schemeClr val="dk1"/>
              </a:buClr>
              <a:buSzPts val="1200"/>
              <a:buFont typeface="Arial"/>
              <a:buNone/>
            </a:pPr>
            <a:r>
              <a:rPr lang="fr-FR" sz="1200" b="1" noProof="0" dirty="0">
                <a:latin typeface="Arial"/>
                <a:ea typeface="Arial"/>
                <a:cs typeface="Arial"/>
                <a:sym typeface="Arial"/>
              </a:rPr>
              <a:t>Notes de l'instructeur :</a:t>
            </a:r>
            <a:endParaRPr lang="fr-FR" noProof="0" dirty="0"/>
          </a:p>
          <a:p>
            <a:pPr marL="0" lvl="0" indent="0" algn="l" rtl="0">
              <a:spcBef>
                <a:spcPts val="0"/>
              </a:spcBef>
              <a:spcAft>
                <a:spcPts val="0"/>
              </a:spcAft>
              <a:buClr>
                <a:schemeClr val="dk1"/>
              </a:buClr>
              <a:buSzPts val="1200"/>
              <a:buFont typeface="Calibri"/>
              <a:buNone/>
            </a:pPr>
            <a:endParaRPr lang="fr-FR" sz="1200" noProof="0" dirty="0">
              <a:latin typeface="Arial"/>
              <a:ea typeface="Arial"/>
              <a:cs typeface="Arial"/>
              <a:sym typeface="Arial"/>
            </a:endParaRPr>
          </a:p>
          <a:p>
            <a:pPr marL="171450" marR="0" lvl="0" indent="-171450" algn="l" rtl="0">
              <a:lnSpc>
                <a:spcPct val="115000"/>
              </a:lnSpc>
              <a:spcBef>
                <a:spcPts val="0"/>
              </a:spcBef>
              <a:spcAft>
                <a:spcPts val="0"/>
              </a:spcAft>
              <a:buClr>
                <a:schemeClr val="dk1"/>
              </a:buClr>
              <a:buSzPts val="1200"/>
              <a:buFont typeface="Noto Sans Symbols"/>
              <a:buChar char="▪"/>
            </a:pPr>
            <a:r>
              <a:rPr lang="fr-FR" sz="1200" b="1" u="sng" noProof="0" dirty="0">
                <a:latin typeface="Arial"/>
                <a:ea typeface="Arial"/>
                <a:cs typeface="Arial"/>
                <a:sym typeface="Arial"/>
              </a:rPr>
              <a:t>Dites</a:t>
            </a:r>
            <a:r>
              <a:rPr lang="fr-FR" sz="1200" b="1" u="none" noProof="0" dirty="0">
                <a:latin typeface="Arial"/>
                <a:ea typeface="Arial"/>
                <a:cs typeface="Arial"/>
                <a:sym typeface="Arial"/>
              </a:rPr>
              <a:t> : </a:t>
            </a:r>
            <a:r>
              <a:rPr lang="fr-FR" sz="1200" noProof="0" dirty="0">
                <a:latin typeface="Arial"/>
                <a:ea typeface="Arial"/>
                <a:cs typeface="Arial"/>
                <a:sym typeface="Arial"/>
              </a:rPr>
              <a:t>Lors de l'élaboration d'une définition de cas d'une flambée épidémique, l'objectif est d'identifier les cas qui font partie d'une épidémie, de sorte que cette définition inclut souvent des informations sur un lieu ou une période spécifique de temps.  Il existe également différentes classifications pour les définitions de cas d'épidémie, basées sur la quantité de preuves disponibles pour prouver que le cas faisait partie de l'épidémie. Les trois classifications les plus courantes sont les suivantes : </a:t>
            </a:r>
            <a:r>
              <a:rPr lang="fr-FR" sz="1200" b="1" noProof="0" dirty="0">
                <a:latin typeface="Arial"/>
                <a:ea typeface="Arial"/>
                <a:cs typeface="Arial"/>
                <a:sym typeface="Arial"/>
              </a:rPr>
              <a:t>&lt;</a:t>
            </a:r>
            <a:r>
              <a:rPr lang="fr-FR" b="1" i="0" noProof="0" dirty="0">
                <a:latin typeface="Arial"/>
                <a:ea typeface="Arial"/>
                <a:cs typeface="Arial"/>
                <a:sym typeface="Arial"/>
              </a:rPr>
              <a:t>CLIQUER</a:t>
            </a:r>
            <a:r>
              <a:rPr lang="fr-FR" sz="1200" b="1" noProof="0" dirty="0">
                <a:latin typeface="Arial"/>
                <a:ea typeface="Arial"/>
                <a:cs typeface="Arial"/>
                <a:sym typeface="Arial"/>
              </a:rPr>
              <a:t>&gt;</a:t>
            </a:r>
            <a:endParaRPr lang="fr-FR" noProof="0" dirty="0"/>
          </a:p>
          <a:p>
            <a:pPr marL="342900" marR="0" lvl="0" indent="-228600" algn="l" rtl="0">
              <a:lnSpc>
                <a:spcPct val="115000"/>
              </a:lnSpc>
              <a:spcBef>
                <a:spcPts val="600"/>
              </a:spcBef>
              <a:spcAft>
                <a:spcPts val="0"/>
              </a:spcAft>
              <a:buClr>
                <a:schemeClr val="dk1"/>
              </a:buClr>
              <a:buSzPts val="1800"/>
              <a:buFont typeface="Times New Roman"/>
              <a:buNone/>
            </a:pPr>
            <a:endParaRPr lang="fr-FR" sz="1200" noProof="0" dirty="0">
              <a:latin typeface="Arial"/>
              <a:ea typeface="Arial"/>
              <a:cs typeface="Arial"/>
              <a:sym typeface="Arial"/>
            </a:endParaRPr>
          </a:p>
          <a:p>
            <a:pPr marL="800100" marR="0" lvl="1" indent="-342900" algn="l" rtl="0">
              <a:lnSpc>
                <a:spcPct val="115000"/>
              </a:lnSpc>
              <a:spcBef>
                <a:spcPts val="600"/>
              </a:spcBef>
              <a:spcAft>
                <a:spcPts val="0"/>
              </a:spcAft>
              <a:buClr>
                <a:schemeClr val="dk1"/>
              </a:buClr>
              <a:buSzPct val="100000"/>
              <a:buFont typeface="Courier New"/>
              <a:buChar char="o"/>
            </a:pPr>
            <a:r>
              <a:rPr lang="fr-FR" sz="1200" b="1" noProof="0" dirty="0">
                <a:latin typeface="Arial"/>
                <a:ea typeface="Arial"/>
                <a:cs typeface="Arial"/>
                <a:sym typeface="Arial"/>
              </a:rPr>
              <a:t>Suspect </a:t>
            </a:r>
            <a:r>
              <a:rPr lang="fr-FR" sz="1200" noProof="0" dirty="0">
                <a:latin typeface="Arial"/>
                <a:ea typeface="Arial"/>
                <a:cs typeface="Arial"/>
                <a:sym typeface="Arial"/>
              </a:rPr>
              <a:t>- Un cas </a:t>
            </a:r>
            <a:r>
              <a:rPr lang="fr-FR" sz="1200" b="1" noProof="0" dirty="0">
                <a:latin typeface="Arial"/>
                <a:ea typeface="Arial"/>
                <a:cs typeface="Arial"/>
                <a:sym typeface="Arial"/>
              </a:rPr>
              <a:t>ne </a:t>
            </a:r>
            <a:r>
              <a:rPr lang="fr-FR" sz="1200" noProof="0" dirty="0">
                <a:latin typeface="Arial"/>
                <a:ea typeface="Arial"/>
                <a:cs typeface="Arial"/>
                <a:sym typeface="Arial"/>
              </a:rPr>
              <a:t>répond </a:t>
            </a:r>
            <a:r>
              <a:rPr lang="fr-FR" sz="1200" b="1" noProof="0" dirty="0">
                <a:latin typeface="Arial"/>
                <a:ea typeface="Arial"/>
                <a:cs typeface="Arial"/>
                <a:sym typeface="Arial"/>
              </a:rPr>
              <a:t>qu'</a:t>
            </a:r>
            <a:r>
              <a:rPr lang="fr-FR" sz="1200" noProof="0" dirty="0">
                <a:latin typeface="Arial"/>
                <a:ea typeface="Arial"/>
                <a:cs typeface="Arial"/>
                <a:sym typeface="Arial"/>
              </a:rPr>
              <a:t>à un ensemble de critères cliniques prédéfinis. </a:t>
            </a:r>
            <a:r>
              <a:rPr lang="fr-FR" sz="1200" b="1" noProof="0" dirty="0">
                <a:latin typeface="Arial"/>
                <a:ea typeface="Arial"/>
                <a:cs typeface="Arial"/>
                <a:sym typeface="Arial"/>
              </a:rPr>
              <a:t>&lt;</a:t>
            </a:r>
            <a:r>
              <a:rPr lang="fr-FR" b="1" i="0" noProof="0" dirty="0">
                <a:latin typeface="Arial"/>
                <a:ea typeface="Arial"/>
                <a:cs typeface="Arial"/>
                <a:sym typeface="Arial"/>
              </a:rPr>
              <a:t>CLIQUER</a:t>
            </a:r>
            <a:r>
              <a:rPr lang="fr-FR" sz="1200" b="1" noProof="0" dirty="0">
                <a:latin typeface="Arial"/>
                <a:ea typeface="Arial"/>
                <a:cs typeface="Arial"/>
                <a:sym typeface="Arial"/>
              </a:rPr>
              <a:t>&gt;</a:t>
            </a:r>
            <a:endParaRPr lang="fr-FR" noProof="0" dirty="0"/>
          </a:p>
          <a:p>
            <a:pPr marL="800100" marR="0" lvl="1" indent="-342900" algn="l" defTabSz="914400" rtl="0" eaLnBrk="1" fontAlgn="auto" latinLnBrk="0" hangingPunct="1">
              <a:lnSpc>
                <a:spcPct val="115000"/>
              </a:lnSpc>
              <a:spcBef>
                <a:spcPts val="600"/>
              </a:spcBef>
              <a:spcAft>
                <a:spcPts val="0"/>
              </a:spcAft>
              <a:buClr>
                <a:schemeClr val="dk1"/>
              </a:buClr>
              <a:buSzPct val="100000"/>
              <a:buFont typeface="Courier New"/>
              <a:buChar char="o"/>
              <a:tabLst/>
              <a:defRPr/>
            </a:pPr>
            <a:r>
              <a:rPr lang="fr-FR" sz="1200" b="1" noProof="0" dirty="0">
                <a:latin typeface="Arial"/>
                <a:ea typeface="Arial"/>
                <a:cs typeface="Arial"/>
                <a:sym typeface="Arial"/>
              </a:rPr>
              <a:t>Probable </a:t>
            </a:r>
            <a:r>
              <a:rPr lang="fr-FR" sz="1200" noProof="0" dirty="0">
                <a:latin typeface="Arial"/>
                <a:ea typeface="Arial"/>
                <a:cs typeface="Arial"/>
                <a:sym typeface="Arial"/>
              </a:rPr>
              <a:t>- Un cas répond à la fois aux critères cliniques et aux critères prouvant un lien épidémiologique ou à des preuves de laboratoire présomptives</a:t>
            </a:r>
            <a:r>
              <a:rPr lang="fr-FR" sz="1200" b="1" noProof="0" dirty="0">
                <a:latin typeface="Arial"/>
                <a:ea typeface="Arial"/>
                <a:cs typeface="Arial"/>
                <a:sym typeface="Arial"/>
              </a:rPr>
              <a:t>. &lt;</a:t>
            </a:r>
            <a:r>
              <a:rPr lang="fr-FR" b="1" i="0" noProof="0" dirty="0">
                <a:latin typeface="Arial"/>
                <a:ea typeface="Arial"/>
                <a:cs typeface="Arial"/>
                <a:sym typeface="Arial"/>
              </a:rPr>
              <a:t>CLIQUER</a:t>
            </a:r>
            <a:r>
              <a:rPr lang="fr-FR" sz="1200" b="1" noProof="0" dirty="0">
                <a:latin typeface="Arial"/>
                <a:ea typeface="Arial"/>
                <a:cs typeface="Arial"/>
                <a:sym typeface="Arial"/>
              </a:rPr>
              <a:t>&gt;</a:t>
            </a:r>
            <a:endParaRPr lang="fr-FR" noProof="0" dirty="0"/>
          </a:p>
          <a:p>
            <a:pPr marL="800100" marR="0" lvl="1" indent="-342900" algn="l" rtl="0">
              <a:lnSpc>
                <a:spcPct val="115000"/>
              </a:lnSpc>
              <a:spcBef>
                <a:spcPts val="600"/>
              </a:spcBef>
              <a:spcAft>
                <a:spcPts val="0"/>
              </a:spcAft>
              <a:buClr>
                <a:schemeClr val="dk1"/>
              </a:buClr>
              <a:buSzPct val="100000"/>
              <a:buFont typeface="Courier New"/>
              <a:buChar char="o"/>
            </a:pPr>
            <a:r>
              <a:rPr lang="fr-FR" sz="1200" b="1" noProof="0" dirty="0">
                <a:latin typeface="Arial"/>
                <a:ea typeface="Arial"/>
                <a:cs typeface="Arial"/>
                <a:sym typeface="Arial"/>
              </a:rPr>
              <a:t>Confirmé </a:t>
            </a:r>
            <a:r>
              <a:rPr lang="fr-FR" sz="1200" noProof="0" dirty="0">
                <a:latin typeface="Arial"/>
                <a:ea typeface="Arial"/>
                <a:cs typeface="Arial"/>
                <a:sym typeface="Arial"/>
              </a:rPr>
              <a:t>- Cette définition de cas nécessite le plus grand nombre de preuves, notamment une confirmation par laboratoire. </a:t>
            </a:r>
            <a:endParaRPr lang="fr-FR" noProof="0" dirty="0"/>
          </a:p>
          <a:p>
            <a:pPr marL="0" lvl="0" indent="0" algn="l" rtl="0">
              <a:spcBef>
                <a:spcPts val="960"/>
              </a:spcBef>
              <a:spcAft>
                <a:spcPts val="0"/>
              </a:spcAft>
              <a:buClr>
                <a:schemeClr val="dk1"/>
              </a:buClr>
              <a:buSzPts val="1200"/>
              <a:buFont typeface="Calibri"/>
              <a:buNone/>
            </a:pPr>
            <a:endParaRPr dirty="0"/>
          </a:p>
        </p:txBody>
      </p:sp>
      <p:sp>
        <p:nvSpPr>
          <p:cNvPr id="379" name="Google Shape;379;p11:notes"/>
          <p:cNvSpPr txBox="1">
            <a:spLocks noGrp="1"/>
          </p:cNvSpPr>
          <p:nvPr>
            <p:ph type="sldNum" idx="12"/>
          </p:nvPr>
        </p:nvSpPr>
        <p:spPr>
          <a:xfrm>
            <a:off x="3970338" y="8829675"/>
            <a:ext cx="3038475" cy="466725"/>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Clr>
                <a:schemeClr val="dk1"/>
              </a:buClr>
              <a:buSzPts val="1200"/>
              <a:buFont typeface="Calibri"/>
              <a:buNone/>
            </a:pPr>
            <a:fld id="{00000000-1234-1234-1234-123412341234}" type="slidenum">
              <a:rPr lang="fr-FR"/>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6"/>
        <p:cNvGrpSpPr/>
        <p:nvPr/>
      </p:nvGrpSpPr>
      <p:grpSpPr>
        <a:xfrm>
          <a:off x="0" y="0"/>
          <a:ext cx="0" cy="0"/>
          <a:chOff x="0" y="0"/>
          <a:chExt cx="0" cy="0"/>
        </a:xfrm>
      </p:grpSpPr>
      <p:sp>
        <p:nvSpPr>
          <p:cNvPr id="387" name="Google Shape;387;p12:notes"/>
          <p:cNvSpPr txBox="1">
            <a:spLocks noGrp="1"/>
          </p:cNvSpPr>
          <p:nvPr>
            <p:ph type="sldNum" idx="12"/>
          </p:nvPr>
        </p:nvSpPr>
        <p:spPr>
          <a:xfrm>
            <a:off x="3970338" y="8829675"/>
            <a:ext cx="3038475" cy="465138"/>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Clr>
                <a:schemeClr val="dk1"/>
              </a:buClr>
              <a:buSzPts val="1300"/>
              <a:buFont typeface="Arial"/>
              <a:buNone/>
            </a:pPr>
            <a:fld id="{00000000-1234-1234-1234-123412341234}" type="slidenum">
              <a:rPr lang="fr-FR" sz="1300" b="0" i="0" u="none" strike="noStrike" cap="none">
                <a:solidFill>
                  <a:schemeClr val="dk1"/>
                </a:solidFill>
                <a:latin typeface="Arial"/>
                <a:ea typeface="Arial"/>
                <a:cs typeface="Arial"/>
                <a:sym typeface="Arial"/>
              </a:rPr>
              <a:t>12</a:t>
            </a:fld>
            <a:endParaRPr sz="1300" b="0" i="0" u="none" strike="noStrike" cap="none">
              <a:solidFill>
                <a:schemeClr val="dk1"/>
              </a:solidFill>
              <a:latin typeface="Arial"/>
              <a:ea typeface="Arial"/>
              <a:cs typeface="Arial"/>
              <a:sym typeface="Arial"/>
            </a:endParaRPr>
          </a:p>
        </p:txBody>
      </p:sp>
      <p:sp>
        <p:nvSpPr>
          <p:cNvPr id="388" name="Google Shape;388;p12: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389" name="Google Shape;389;p12: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rtl="0">
              <a:spcBef>
                <a:spcPts val="0"/>
              </a:spcBef>
              <a:spcAft>
                <a:spcPts val="0"/>
              </a:spcAft>
              <a:buClr>
                <a:schemeClr val="dk1"/>
              </a:buClr>
              <a:buSzPts val="1200"/>
              <a:buFont typeface="Arial"/>
              <a:buNone/>
            </a:pPr>
            <a:r>
              <a:rPr lang="fr-FR" sz="1200" b="1" noProof="0" dirty="0">
                <a:latin typeface="Arial"/>
                <a:ea typeface="Arial"/>
                <a:cs typeface="Arial"/>
                <a:sym typeface="Arial"/>
              </a:rPr>
              <a:t>Notes de l'instructeur :</a:t>
            </a:r>
            <a:endParaRPr lang="fr-FR" noProof="0" dirty="0"/>
          </a:p>
          <a:p>
            <a:pPr marL="0" marR="0" lvl="0" indent="0" algn="l" rtl="0">
              <a:spcBef>
                <a:spcPts val="0"/>
              </a:spcBef>
              <a:spcAft>
                <a:spcPts val="0"/>
              </a:spcAft>
              <a:buClr>
                <a:schemeClr val="dk1"/>
              </a:buClr>
              <a:buSzPts val="1200"/>
              <a:buFont typeface="Calibri"/>
              <a:buNone/>
            </a:pPr>
            <a:endParaRPr lang="fr-FR" sz="1200" b="1" u="sng" noProof="0" dirty="0">
              <a:latin typeface="Arial"/>
              <a:ea typeface="Arial"/>
              <a:cs typeface="Arial"/>
              <a:sym typeface="Arial"/>
            </a:endParaRPr>
          </a:p>
          <a:p>
            <a:pPr marL="171450" marR="0" lvl="0" indent="-171450" algn="l" rtl="0">
              <a:spcBef>
                <a:spcPts val="0"/>
              </a:spcBef>
              <a:spcAft>
                <a:spcPts val="0"/>
              </a:spcAft>
              <a:buClr>
                <a:schemeClr val="dk1"/>
              </a:buClr>
              <a:buSzPts val="1200"/>
              <a:buFont typeface="Noto Sans Symbols"/>
              <a:buChar char="▪"/>
            </a:pPr>
            <a:r>
              <a:rPr lang="fr-FR" sz="1200" b="1" u="sng" noProof="0" dirty="0">
                <a:latin typeface="Arial"/>
                <a:ea typeface="Arial"/>
                <a:cs typeface="Arial"/>
                <a:sym typeface="Arial"/>
              </a:rPr>
              <a:t>Dites</a:t>
            </a:r>
            <a:r>
              <a:rPr lang="fr-FR" b="1" u="none" noProof="0" dirty="0">
                <a:latin typeface="Arial"/>
                <a:ea typeface="Arial"/>
                <a:cs typeface="Arial"/>
                <a:sym typeface="Arial"/>
              </a:rPr>
              <a:t> </a:t>
            </a:r>
            <a:r>
              <a:rPr lang="fr-FR" sz="1200" b="1" u="none" noProof="0" dirty="0">
                <a:latin typeface="Arial"/>
                <a:ea typeface="Arial"/>
                <a:cs typeface="Arial"/>
                <a:sym typeface="Arial"/>
              </a:rPr>
              <a:t>: </a:t>
            </a:r>
            <a:r>
              <a:rPr lang="fr-FR" sz="1200" noProof="0" dirty="0">
                <a:latin typeface="Arial"/>
                <a:ea typeface="Arial"/>
                <a:cs typeface="Arial"/>
                <a:sym typeface="Arial"/>
              </a:rPr>
              <a:t>Chacun de ces niveaux de définition de cas présente des avantages et des inconvénients. </a:t>
            </a:r>
            <a:r>
              <a:rPr lang="fr-FR" sz="1200" b="0" noProof="0" dirty="0">
                <a:latin typeface="Arial"/>
                <a:ea typeface="Arial"/>
                <a:cs typeface="Arial"/>
                <a:sym typeface="Arial"/>
              </a:rPr>
              <a:t>Avec un </a:t>
            </a:r>
            <a:r>
              <a:rPr lang="fr-FR" sz="1200" b="1" noProof="0" dirty="0">
                <a:latin typeface="Arial"/>
                <a:ea typeface="Arial"/>
                <a:cs typeface="Arial"/>
                <a:sym typeface="Arial"/>
              </a:rPr>
              <a:t>cas confirmé</a:t>
            </a:r>
            <a:r>
              <a:rPr lang="fr-FR" sz="1200" noProof="0" dirty="0">
                <a:latin typeface="Arial"/>
                <a:ea typeface="Arial"/>
                <a:cs typeface="Arial"/>
                <a:sym typeface="Arial"/>
              </a:rPr>
              <a:t>, vous pouvez être certain de capturer les vrais cas, mais vous risquez de manquer d'autres cas en raison de points de données manquantes.  En revanche, avec une définition de </a:t>
            </a:r>
            <a:r>
              <a:rPr lang="fr-FR" sz="1200" b="1" noProof="0" dirty="0">
                <a:latin typeface="Arial"/>
                <a:ea typeface="Arial"/>
                <a:cs typeface="Arial"/>
                <a:sym typeface="Arial"/>
              </a:rPr>
              <a:t>cas suspect</a:t>
            </a:r>
            <a:r>
              <a:rPr lang="fr-FR" sz="1200" noProof="0" dirty="0">
                <a:latin typeface="Arial"/>
                <a:ea typeface="Arial"/>
                <a:cs typeface="Arial"/>
                <a:sym typeface="Arial"/>
              </a:rPr>
              <a:t>, vous avez des chances de capturer presque tous les cas possibles, car la définition est plus large, mais beaucoup de ces cas peuvent être des faux positifs, c'est-à-dire qu'il ne s'agit pas de cas réels.  Parfois, vous voudrez être plus précis et n'</a:t>
            </a:r>
            <a:r>
              <a:rPr lang="fr-FR" sz="1200" b="1" noProof="0" dirty="0">
                <a:latin typeface="Arial"/>
                <a:ea typeface="Arial"/>
                <a:cs typeface="Arial"/>
                <a:sym typeface="Arial"/>
              </a:rPr>
              <a:t>utiliser </a:t>
            </a:r>
            <a:r>
              <a:rPr lang="fr-FR" sz="1200" noProof="0" dirty="0">
                <a:latin typeface="Arial"/>
                <a:ea typeface="Arial"/>
                <a:cs typeface="Arial"/>
                <a:sym typeface="Arial"/>
              </a:rPr>
              <a:t>que </a:t>
            </a:r>
            <a:r>
              <a:rPr lang="fr-FR" sz="1200" b="1" noProof="0" dirty="0">
                <a:latin typeface="Arial"/>
                <a:ea typeface="Arial"/>
                <a:cs typeface="Arial"/>
                <a:sym typeface="Arial"/>
              </a:rPr>
              <a:t>les cas confirmés</a:t>
            </a:r>
            <a:r>
              <a:rPr lang="fr-FR" sz="1200" noProof="0" dirty="0">
                <a:latin typeface="Arial"/>
                <a:ea typeface="Arial"/>
                <a:cs typeface="Arial"/>
                <a:sym typeface="Arial"/>
              </a:rPr>
              <a:t>, tandis qu'à d'autres moments, il est préférable de « ratisser large » et de capturer autant de cas que possible, même si certains ne sont pas des cas réels.  </a:t>
            </a:r>
          </a:p>
          <a:p>
            <a:pPr marL="0" lvl="0" indent="0" algn="l" rtl="0">
              <a:spcBef>
                <a:spcPts val="900"/>
              </a:spcBef>
              <a:spcAft>
                <a:spcPts val="0"/>
              </a:spcAft>
              <a:buClr>
                <a:schemeClr val="dk1"/>
              </a:buClr>
              <a:buSzPts val="1000"/>
              <a:buFont typeface="Calibri"/>
              <a:buNone/>
            </a:pPr>
            <a:endParaRPr sz="1000" dirty="0">
              <a:latin typeface="Arial"/>
              <a:ea typeface="Arial"/>
              <a:cs typeface="Arial"/>
              <a:sym typeface="Aria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9"/>
        <p:cNvGrpSpPr/>
        <p:nvPr/>
      </p:nvGrpSpPr>
      <p:grpSpPr>
        <a:xfrm>
          <a:off x="0" y="0"/>
          <a:ext cx="0" cy="0"/>
          <a:chOff x="0" y="0"/>
          <a:chExt cx="0" cy="0"/>
        </a:xfrm>
      </p:grpSpPr>
      <p:sp>
        <p:nvSpPr>
          <p:cNvPr id="400" name="Google Shape;400;p13: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01" name="Google Shape;401;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b="1" noProof="0" dirty="0">
                <a:latin typeface="Arial"/>
                <a:ea typeface="Arial"/>
                <a:cs typeface="Arial"/>
                <a:sym typeface="Arial"/>
              </a:rPr>
              <a:t>Notes de l'instructeur : </a:t>
            </a:r>
            <a:endParaRPr lang="fr-FR" noProof="0" dirty="0"/>
          </a:p>
          <a:p>
            <a:pPr marL="0" lvl="0" indent="0" algn="l" rtl="0">
              <a:spcBef>
                <a:spcPts val="0"/>
              </a:spcBef>
              <a:spcAft>
                <a:spcPts val="0"/>
              </a:spcAft>
              <a:buNone/>
            </a:pPr>
            <a:endParaRPr lang="fr-FR" b="1" i="1" noProof="0" dirty="0">
              <a:latin typeface="Arial"/>
              <a:ea typeface="Arial"/>
              <a:cs typeface="Arial"/>
              <a:sym typeface="Arial"/>
            </a:endParaRPr>
          </a:p>
          <a:p>
            <a:pPr marL="171450" lvl="0" indent="-171450" algn="l" rtl="0">
              <a:spcBef>
                <a:spcPts val="0"/>
              </a:spcBef>
              <a:spcAft>
                <a:spcPts val="0"/>
              </a:spcAft>
              <a:buClr>
                <a:schemeClr val="dk1"/>
              </a:buClr>
              <a:buSzPts val="1200"/>
              <a:buFont typeface="Noto Sans Symbols"/>
              <a:buChar char="▪"/>
            </a:pPr>
            <a:r>
              <a:rPr lang="fr-FR" sz="1200" b="1" u="sng" noProof="0" dirty="0">
                <a:latin typeface="Arial"/>
                <a:ea typeface="Arial"/>
                <a:cs typeface="Arial"/>
                <a:sym typeface="Arial"/>
              </a:rPr>
              <a:t>Dites</a:t>
            </a:r>
            <a:r>
              <a:rPr lang="fr-FR" sz="1200" b="1" u="none" noProof="0" dirty="0">
                <a:latin typeface="Arial"/>
                <a:ea typeface="Arial"/>
                <a:cs typeface="Arial"/>
                <a:sym typeface="Arial"/>
              </a:rPr>
              <a:t> : </a:t>
            </a:r>
            <a:r>
              <a:rPr lang="fr-FR" b="0" i="0" noProof="0" dirty="0">
                <a:latin typeface="Arial"/>
                <a:ea typeface="Arial"/>
                <a:cs typeface="Arial"/>
                <a:sym typeface="Arial"/>
              </a:rPr>
              <a:t>Nous allons examiner un exemple de définition de cas pour l'infection par le virus du chikungunya. </a:t>
            </a:r>
            <a:endParaRPr lang="fr-FR" noProof="0" dirty="0"/>
          </a:p>
          <a:p>
            <a:pPr marL="171450" lvl="0" indent="-95250" algn="l" rtl="0">
              <a:spcBef>
                <a:spcPts val="0"/>
              </a:spcBef>
              <a:spcAft>
                <a:spcPts val="0"/>
              </a:spcAft>
              <a:buClr>
                <a:schemeClr val="dk1"/>
              </a:buClr>
              <a:buSzPts val="1200"/>
              <a:buFont typeface="Noto Sans Symbols"/>
              <a:buNone/>
            </a:pPr>
            <a:endParaRPr lang="fr-FR" b="0" i="0" noProof="0" dirty="0">
              <a:latin typeface="Arial"/>
              <a:ea typeface="Arial"/>
              <a:cs typeface="Arial"/>
              <a:sym typeface="Arial"/>
            </a:endParaRPr>
          </a:p>
          <a:p>
            <a:pPr marL="171450" lvl="0" indent="-171450" algn="l" rtl="0">
              <a:spcBef>
                <a:spcPts val="0"/>
              </a:spcBef>
              <a:spcAft>
                <a:spcPts val="0"/>
              </a:spcAft>
              <a:buClr>
                <a:schemeClr val="dk1"/>
              </a:buClr>
              <a:buSzPts val="1200"/>
              <a:buFont typeface="Noto Sans Symbols"/>
              <a:buChar char="▪"/>
            </a:pPr>
            <a:r>
              <a:rPr lang="fr-FR" b="1" i="0" u="sng" noProof="0" dirty="0">
                <a:latin typeface="Arial"/>
                <a:ea typeface="Arial"/>
                <a:cs typeface="Arial"/>
                <a:sym typeface="Arial"/>
              </a:rPr>
              <a:t>Expliquez</a:t>
            </a:r>
            <a:r>
              <a:rPr lang="fr-FR" b="1" i="0" u="none" noProof="0" dirty="0">
                <a:latin typeface="Arial"/>
                <a:ea typeface="Arial"/>
                <a:cs typeface="Arial"/>
                <a:sym typeface="Arial"/>
              </a:rPr>
              <a:t> </a:t>
            </a:r>
            <a:r>
              <a:rPr lang="fr-FR" b="0" i="0" noProof="0" dirty="0">
                <a:latin typeface="Arial"/>
                <a:ea typeface="Arial"/>
                <a:cs typeface="Arial"/>
                <a:sym typeface="Arial"/>
              </a:rPr>
              <a:t>que le chikungunya est une maladie qui se répand dans le monde entier. Elle est causée par le virus du chikungunya et provoque généralement de la fièvre et des douleurs articulaires. Elle est transmise par des moustiques de l'espèce </a:t>
            </a:r>
            <a:r>
              <a:rPr lang="fr-FR" b="0" i="1" noProof="0" dirty="0">
                <a:latin typeface="Arial"/>
                <a:ea typeface="Arial"/>
                <a:cs typeface="Arial"/>
                <a:sym typeface="Arial"/>
              </a:rPr>
              <a:t>Aedes</a:t>
            </a:r>
            <a:r>
              <a:rPr lang="fr-FR" b="0" i="0" noProof="0" dirty="0">
                <a:latin typeface="Arial"/>
                <a:ea typeface="Arial"/>
                <a:cs typeface="Arial"/>
                <a:sym typeface="Arial"/>
              </a:rPr>
              <a:t>. </a:t>
            </a:r>
            <a:r>
              <a:rPr lang="fr-FR" b="1" i="0" noProof="0" dirty="0">
                <a:latin typeface="Arial"/>
                <a:ea typeface="Arial"/>
                <a:cs typeface="Arial"/>
                <a:sym typeface="Arial"/>
              </a:rPr>
              <a:t>&lt;CLIQUER&gt;</a:t>
            </a:r>
            <a:endParaRPr lang="fr-FR" noProof="0" dirty="0"/>
          </a:p>
          <a:p>
            <a:pPr marL="171450" lvl="0" indent="-95250" algn="l" rtl="0">
              <a:spcBef>
                <a:spcPts val="0"/>
              </a:spcBef>
              <a:spcAft>
                <a:spcPts val="0"/>
              </a:spcAft>
              <a:buClr>
                <a:schemeClr val="dk1"/>
              </a:buClr>
              <a:buSzPts val="1200"/>
              <a:buFont typeface="Noto Sans Symbols"/>
              <a:buNone/>
            </a:pPr>
            <a:endParaRPr lang="fr-FR" b="0" i="0" noProof="0" dirty="0">
              <a:latin typeface="Arial"/>
              <a:ea typeface="Arial"/>
              <a:cs typeface="Arial"/>
              <a:sym typeface="Arial"/>
            </a:endParaRPr>
          </a:p>
          <a:p>
            <a:pPr marL="171450" marR="0" lvl="0" indent="-171450" algn="l" rtl="0">
              <a:lnSpc>
                <a:spcPct val="100000"/>
              </a:lnSpc>
              <a:spcBef>
                <a:spcPts val="0"/>
              </a:spcBef>
              <a:spcAft>
                <a:spcPts val="0"/>
              </a:spcAft>
              <a:buClr>
                <a:schemeClr val="dk1"/>
              </a:buClr>
              <a:buSzPts val="1200"/>
              <a:buFont typeface="Noto Sans Symbols"/>
              <a:buChar char="▪"/>
            </a:pPr>
            <a:r>
              <a:rPr lang="fr-FR" b="1" i="0" u="sng" noProof="0" dirty="0">
                <a:latin typeface="Arial"/>
                <a:ea typeface="Arial"/>
                <a:cs typeface="Arial"/>
                <a:sym typeface="Arial"/>
              </a:rPr>
              <a:t>Demandez</a:t>
            </a:r>
            <a:r>
              <a:rPr lang="fr-FR" b="0" i="0" u="none" noProof="0" dirty="0">
                <a:latin typeface="Arial"/>
                <a:ea typeface="Arial"/>
                <a:cs typeface="Arial"/>
                <a:sym typeface="Arial"/>
              </a:rPr>
              <a:t> aux </a:t>
            </a:r>
            <a:r>
              <a:rPr lang="fr-FR" b="0" i="0" noProof="0" dirty="0">
                <a:latin typeface="Arial"/>
                <a:ea typeface="Arial"/>
                <a:cs typeface="Arial"/>
                <a:sym typeface="Arial"/>
              </a:rPr>
              <a:t>participants d'utiliser les informations du tableau et les définitions de cas de surveillance pour déterminer si les deux patients répondent à la définition de cas suspect ou de cas confirmé de chikungunya. </a:t>
            </a:r>
            <a:endParaRPr lang="fr-FR" noProof="0" dirty="0"/>
          </a:p>
          <a:p>
            <a:pPr marL="171450" marR="0" lvl="0" indent="-95250" algn="l" rtl="0">
              <a:lnSpc>
                <a:spcPct val="100000"/>
              </a:lnSpc>
              <a:spcBef>
                <a:spcPts val="0"/>
              </a:spcBef>
              <a:spcAft>
                <a:spcPts val="0"/>
              </a:spcAft>
              <a:buClr>
                <a:schemeClr val="dk1"/>
              </a:buClr>
              <a:buSzPts val="1200"/>
              <a:buFont typeface="Noto Sans Symbols"/>
              <a:buNone/>
            </a:pPr>
            <a:endParaRPr lang="fr-FR" b="0" i="0" noProof="0" dirty="0">
              <a:latin typeface="Arial"/>
              <a:ea typeface="Arial"/>
              <a:cs typeface="Arial"/>
              <a:sym typeface="Arial"/>
            </a:endParaRPr>
          </a:p>
          <a:p>
            <a:pPr marL="171450" marR="0" lvl="0" indent="-171450" algn="l" rtl="0">
              <a:lnSpc>
                <a:spcPct val="100000"/>
              </a:lnSpc>
              <a:spcBef>
                <a:spcPts val="0"/>
              </a:spcBef>
              <a:spcAft>
                <a:spcPts val="0"/>
              </a:spcAft>
              <a:buClr>
                <a:schemeClr val="dk1"/>
              </a:buClr>
              <a:buSzPts val="1200"/>
              <a:buFont typeface="Noto Sans Symbols"/>
              <a:buChar char="▪"/>
            </a:pPr>
            <a:r>
              <a:rPr lang="fr-FR" b="1" i="0" u="sng" noProof="0" dirty="0">
                <a:latin typeface="Arial"/>
                <a:ea typeface="Arial"/>
                <a:cs typeface="Arial"/>
                <a:sym typeface="Arial"/>
              </a:rPr>
              <a:t>Laissez</a:t>
            </a:r>
            <a:r>
              <a:rPr lang="fr-FR" b="1" i="0" u="none" noProof="0" dirty="0">
                <a:latin typeface="Arial"/>
                <a:ea typeface="Arial"/>
                <a:cs typeface="Arial"/>
                <a:sym typeface="Arial"/>
              </a:rPr>
              <a:t> </a:t>
            </a:r>
            <a:r>
              <a:rPr lang="fr-FR" b="0" i="0" noProof="0" dirty="0">
                <a:latin typeface="Arial"/>
                <a:ea typeface="Arial"/>
                <a:cs typeface="Arial"/>
                <a:sym typeface="Arial"/>
              </a:rPr>
              <a:t>2 ou 3 participants répondre. </a:t>
            </a:r>
            <a:endParaRPr lang="fr-FR" noProof="0" dirty="0"/>
          </a:p>
          <a:p>
            <a:pPr marL="171450" marR="0" lvl="0" indent="-95250" algn="l" rtl="0">
              <a:lnSpc>
                <a:spcPct val="100000"/>
              </a:lnSpc>
              <a:spcBef>
                <a:spcPts val="0"/>
              </a:spcBef>
              <a:spcAft>
                <a:spcPts val="0"/>
              </a:spcAft>
              <a:buClr>
                <a:schemeClr val="dk1"/>
              </a:buClr>
              <a:buSzPts val="1200"/>
              <a:buFont typeface="Noto Sans Symbols"/>
              <a:buNone/>
            </a:pPr>
            <a:endParaRPr lang="fr-FR" b="0" i="0" noProof="0" dirty="0">
              <a:latin typeface="Arial"/>
              <a:ea typeface="Arial"/>
              <a:cs typeface="Arial"/>
              <a:sym typeface="Arial"/>
            </a:endParaRPr>
          </a:p>
          <a:p>
            <a:pPr marL="171450" marR="0" lvl="0" indent="-171450" algn="l" rtl="0">
              <a:lnSpc>
                <a:spcPct val="100000"/>
              </a:lnSpc>
              <a:spcBef>
                <a:spcPts val="0"/>
              </a:spcBef>
              <a:spcAft>
                <a:spcPts val="0"/>
              </a:spcAft>
              <a:buClr>
                <a:schemeClr val="dk1"/>
              </a:buClr>
              <a:buSzPts val="1200"/>
              <a:buFont typeface="Noto Sans Symbols"/>
              <a:buChar char="▪"/>
            </a:pPr>
            <a:r>
              <a:rPr lang="fr-FR" b="1" i="0" u="sng" noProof="0" dirty="0">
                <a:latin typeface="Arial"/>
                <a:ea typeface="Arial"/>
                <a:cs typeface="Arial"/>
                <a:sym typeface="Arial"/>
              </a:rPr>
              <a:t>Demandez</a:t>
            </a:r>
            <a:r>
              <a:rPr lang="fr-FR" b="0" i="0" u="none" noProof="0" dirty="0">
                <a:latin typeface="Arial"/>
                <a:ea typeface="Arial"/>
                <a:cs typeface="Arial"/>
                <a:sym typeface="Arial"/>
              </a:rPr>
              <a:t> aux </a:t>
            </a:r>
            <a:r>
              <a:rPr lang="fr-FR" b="0" i="0" noProof="0" dirty="0">
                <a:latin typeface="Arial"/>
                <a:ea typeface="Arial"/>
                <a:cs typeface="Arial"/>
                <a:sym typeface="Arial"/>
              </a:rPr>
              <a:t>participants d'expliquer leur raisonnement</a:t>
            </a:r>
            <a:r>
              <a:rPr lang="fr-FR" sz="1200" b="1" i="0" noProof="0" dirty="0">
                <a:latin typeface="Arial"/>
                <a:ea typeface="Arial"/>
                <a:cs typeface="Arial"/>
                <a:sym typeface="Arial"/>
              </a:rPr>
              <a:t>. &lt;</a:t>
            </a:r>
            <a:r>
              <a:rPr lang="fr-FR" b="1" i="0" noProof="0" dirty="0">
                <a:latin typeface="Arial"/>
                <a:ea typeface="Arial"/>
                <a:cs typeface="Arial"/>
                <a:sym typeface="Arial"/>
              </a:rPr>
              <a:t>CLIQUER</a:t>
            </a:r>
            <a:r>
              <a:rPr lang="fr-FR" sz="1200" b="1" i="0" noProof="0" dirty="0">
                <a:latin typeface="Arial"/>
                <a:ea typeface="Arial"/>
                <a:cs typeface="Arial"/>
                <a:sym typeface="Arial"/>
              </a:rPr>
              <a:t>&gt; </a:t>
            </a:r>
            <a:r>
              <a:rPr lang="fr-FR" b="0" i="0" noProof="0" dirty="0">
                <a:latin typeface="Arial"/>
                <a:ea typeface="Arial"/>
                <a:cs typeface="Arial"/>
                <a:sym typeface="Arial"/>
              </a:rPr>
              <a:t>pour révéler la réponse pour le patient 1.</a:t>
            </a:r>
            <a:endParaRPr lang="fr-FR" noProof="0" dirty="0"/>
          </a:p>
          <a:p>
            <a:pPr marL="171450" lvl="0" indent="-95250" algn="l" rtl="0">
              <a:spcBef>
                <a:spcPts val="0"/>
              </a:spcBef>
              <a:spcAft>
                <a:spcPts val="0"/>
              </a:spcAft>
              <a:buClr>
                <a:schemeClr val="dk1"/>
              </a:buClr>
              <a:buSzPts val="1200"/>
              <a:buFont typeface="Noto Sans Symbols"/>
              <a:buNone/>
            </a:pPr>
            <a:endParaRPr lang="fr-FR" b="0" i="0" noProof="0" dirty="0">
              <a:latin typeface="Arial"/>
              <a:ea typeface="Arial"/>
              <a:cs typeface="Arial"/>
              <a:sym typeface="Arial"/>
            </a:endParaRPr>
          </a:p>
          <a:p>
            <a:pPr marL="171450" lvl="0" indent="-171450" algn="l" rtl="0">
              <a:lnSpc>
                <a:spcPct val="115000"/>
              </a:lnSpc>
              <a:spcBef>
                <a:spcPts val="0"/>
              </a:spcBef>
              <a:spcAft>
                <a:spcPts val="0"/>
              </a:spcAft>
              <a:buClr>
                <a:schemeClr val="dk1"/>
              </a:buClr>
              <a:buSzPts val="1200"/>
              <a:buFont typeface="Noto Sans Symbols"/>
              <a:buChar char="▪"/>
            </a:pPr>
            <a:r>
              <a:rPr lang="fr-FR" b="1" u="sng" noProof="0" dirty="0">
                <a:latin typeface="Arial"/>
                <a:ea typeface="Arial"/>
                <a:cs typeface="Arial"/>
                <a:sym typeface="Arial"/>
              </a:rPr>
              <a:t>Expliquez</a:t>
            </a:r>
            <a:r>
              <a:rPr lang="fr-FR" b="0" u="none" noProof="0" dirty="0">
                <a:latin typeface="Arial"/>
                <a:ea typeface="Arial"/>
                <a:cs typeface="Arial"/>
                <a:sym typeface="Arial"/>
              </a:rPr>
              <a:t> que </a:t>
            </a:r>
            <a:r>
              <a:rPr lang="fr-FR" noProof="0" dirty="0">
                <a:latin typeface="Arial"/>
                <a:ea typeface="Arial"/>
                <a:cs typeface="Arial"/>
                <a:sym typeface="Arial"/>
              </a:rPr>
              <a:t>le patient 1 répond à la définition d'un cas suspect. </a:t>
            </a:r>
            <a:r>
              <a:rPr lang="fr-FR" sz="1200" b="1" i="0" noProof="0" dirty="0">
                <a:latin typeface="Arial"/>
                <a:ea typeface="Arial"/>
                <a:cs typeface="Arial"/>
                <a:sym typeface="Arial"/>
              </a:rPr>
              <a:t>&lt;</a:t>
            </a:r>
            <a:r>
              <a:rPr lang="fr-FR" b="1" i="0" noProof="0" dirty="0">
                <a:latin typeface="Arial"/>
                <a:ea typeface="Arial"/>
                <a:cs typeface="Arial"/>
                <a:sym typeface="Arial"/>
              </a:rPr>
              <a:t>CLIQUER</a:t>
            </a:r>
            <a:r>
              <a:rPr lang="fr-FR" sz="1200" b="1" i="0" noProof="0" dirty="0">
                <a:latin typeface="Arial"/>
                <a:ea typeface="Arial"/>
                <a:cs typeface="Arial"/>
                <a:sym typeface="Arial"/>
              </a:rPr>
              <a:t>&gt; </a:t>
            </a:r>
            <a:r>
              <a:rPr lang="fr-FR" b="0" i="0" noProof="0" dirty="0">
                <a:latin typeface="Arial"/>
                <a:ea typeface="Arial"/>
                <a:cs typeface="Arial"/>
                <a:sym typeface="Arial"/>
              </a:rPr>
              <a:t>pour afficher la réponse pour le patient 2</a:t>
            </a:r>
            <a:r>
              <a:rPr lang="fr-FR" noProof="0" dirty="0">
                <a:latin typeface="Arial"/>
                <a:ea typeface="Arial"/>
                <a:cs typeface="Arial"/>
                <a:sym typeface="Arial"/>
              </a:rPr>
              <a:t>.</a:t>
            </a:r>
            <a:endParaRPr lang="fr-FR" noProof="0" dirty="0"/>
          </a:p>
          <a:p>
            <a:pPr marL="171450" lvl="0" indent="-95250" algn="l" rtl="0">
              <a:spcBef>
                <a:spcPts val="0"/>
              </a:spcBef>
              <a:spcAft>
                <a:spcPts val="0"/>
              </a:spcAft>
              <a:buClr>
                <a:schemeClr val="dk1"/>
              </a:buClr>
              <a:buSzPts val="1200"/>
              <a:buFont typeface="Noto Sans Symbols"/>
              <a:buNone/>
            </a:pPr>
            <a:endParaRPr lang="fr-FR" b="1" u="sng" noProof="0" dirty="0">
              <a:latin typeface="Arial"/>
              <a:ea typeface="Arial"/>
              <a:cs typeface="Arial"/>
              <a:sym typeface="Arial"/>
            </a:endParaRPr>
          </a:p>
          <a:p>
            <a:pPr marL="171450" lvl="0" indent="-171450" algn="l" rtl="0">
              <a:spcBef>
                <a:spcPts val="0"/>
              </a:spcBef>
              <a:spcAft>
                <a:spcPts val="0"/>
              </a:spcAft>
              <a:buClr>
                <a:schemeClr val="dk1"/>
              </a:buClr>
              <a:buSzPts val="1200"/>
              <a:buFont typeface="Noto Sans Symbols"/>
              <a:buChar char="▪"/>
            </a:pPr>
            <a:r>
              <a:rPr lang="fr-FR" b="1" u="sng" noProof="0" dirty="0">
                <a:latin typeface="Arial"/>
                <a:ea typeface="Arial"/>
                <a:cs typeface="Arial"/>
                <a:sym typeface="Arial"/>
              </a:rPr>
              <a:t>Expliquez</a:t>
            </a:r>
            <a:r>
              <a:rPr lang="fr-FR" b="0" u="none" noProof="0" dirty="0">
                <a:latin typeface="Arial"/>
                <a:ea typeface="Arial"/>
                <a:cs typeface="Arial"/>
                <a:sym typeface="Arial"/>
              </a:rPr>
              <a:t> que </a:t>
            </a:r>
            <a:r>
              <a:rPr lang="fr-FR" noProof="0" dirty="0">
                <a:latin typeface="Arial"/>
                <a:ea typeface="Arial"/>
                <a:cs typeface="Arial"/>
                <a:sym typeface="Arial"/>
              </a:rPr>
              <a:t>ce n'est pas le cas du patient 2. </a:t>
            </a:r>
            <a:endParaRPr lang="fr-FR" noProof="0" dirty="0"/>
          </a:p>
          <a:p>
            <a:pPr marL="171450" lvl="0" indent="-95250" algn="l" rtl="0">
              <a:spcBef>
                <a:spcPts val="0"/>
              </a:spcBef>
              <a:spcAft>
                <a:spcPts val="0"/>
              </a:spcAft>
              <a:buClr>
                <a:schemeClr val="dk1"/>
              </a:buClr>
              <a:buSzPts val="1200"/>
              <a:buFont typeface="Noto Sans Symbols"/>
              <a:buNone/>
            </a:pPr>
            <a:endParaRPr lang="fr-FR" noProof="0" dirty="0">
              <a:latin typeface="Arial"/>
              <a:ea typeface="Arial"/>
              <a:cs typeface="Arial"/>
              <a:sym typeface="Arial"/>
            </a:endParaRPr>
          </a:p>
          <a:p>
            <a:pPr marL="171450" lvl="0" indent="-171450" algn="l" rtl="0">
              <a:spcBef>
                <a:spcPts val="0"/>
              </a:spcBef>
              <a:spcAft>
                <a:spcPts val="0"/>
              </a:spcAft>
              <a:buClr>
                <a:schemeClr val="dk1"/>
              </a:buClr>
              <a:buSzPts val="1200"/>
              <a:buFont typeface="Noto Sans Symbols"/>
              <a:buChar char="▪"/>
            </a:pPr>
            <a:r>
              <a:rPr lang="fr-FR" b="1" u="sng" noProof="0" dirty="0">
                <a:latin typeface="Arial"/>
                <a:ea typeface="Arial"/>
                <a:cs typeface="Arial"/>
                <a:sym typeface="Arial"/>
              </a:rPr>
              <a:t>Discutez</a:t>
            </a:r>
            <a:r>
              <a:rPr lang="fr-FR" b="1" u="none" noProof="0" dirty="0">
                <a:latin typeface="Arial"/>
                <a:ea typeface="Arial"/>
                <a:cs typeface="Arial"/>
                <a:sym typeface="Arial"/>
              </a:rPr>
              <a:t> </a:t>
            </a:r>
            <a:r>
              <a:rPr lang="fr-FR" noProof="0" dirty="0">
                <a:latin typeface="Arial"/>
                <a:ea typeface="Arial"/>
                <a:cs typeface="Arial"/>
                <a:sym typeface="Arial"/>
              </a:rPr>
              <a:t>si nécessaire.</a:t>
            </a:r>
            <a:endParaRPr lang="fr-FR" noProof="0" dirty="0"/>
          </a:p>
          <a:p>
            <a:pPr marL="0" lvl="0" indent="0" algn="l" rtl="0">
              <a:spcBef>
                <a:spcPts val="0"/>
              </a:spcBef>
              <a:spcAft>
                <a:spcPts val="0"/>
              </a:spcAft>
              <a:buNone/>
            </a:pPr>
            <a:endParaRPr b="0" i="0" dirty="0"/>
          </a:p>
        </p:txBody>
      </p:sp>
      <p:sp>
        <p:nvSpPr>
          <p:cNvPr id="402" name="Google Shape;402;p1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1"/>
        <p:cNvGrpSpPr/>
        <p:nvPr/>
      </p:nvGrpSpPr>
      <p:grpSpPr>
        <a:xfrm>
          <a:off x="0" y="0"/>
          <a:ext cx="0" cy="0"/>
          <a:chOff x="0" y="0"/>
          <a:chExt cx="0" cy="0"/>
        </a:xfrm>
      </p:grpSpPr>
      <p:sp>
        <p:nvSpPr>
          <p:cNvPr id="412" name="Google Shape;412;p14: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413" name="Google Shape;413;p14: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rtl="0">
              <a:spcBef>
                <a:spcPts val="0"/>
              </a:spcBef>
              <a:spcAft>
                <a:spcPts val="0"/>
              </a:spcAft>
              <a:buClr>
                <a:schemeClr val="dk1"/>
              </a:buClr>
              <a:buSzPts val="1200"/>
              <a:buFont typeface="Arial"/>
              <a:buNone/>
            </a:pPr>
            <a:r>
              <a:rPr lang="fr-FR" sz="1200" b="1" noProof="0" dirty="0">
                <a:latin typeface="Arial"/>
                <a:ea typeface="Arial"/>
                <a:cs typeface="Arial"/>
                <a:sym typeface="Arial"/>
              </a:rPr>
              <a:t>Notes de l'instructeur :</a:t>
            </a:r>
            <a:endParaRPr lang="fr-FR" noProof="0" dirty="0"/>
          </a:p>
          <a:p>
            <a:pPr marL="0" marR="0" lvl="0" indent="0" algn="l" rtl="0">
              <a:spcBef>
                <a:spcPts val="0"/>
              </a:spcBef>
              <a:spcAft>
                <a:spcPts val="0"/>
              </a:spcAft>
              <a:buClr>
                <a:schemeClr val="dk1"/>
              </a:buClr>
              <a:buSzPts val="1200"/>
              <a:buFont typeface="Calibri"/>
              <a:buNone/>
            </a:pPr>
            <a:endParaRPr lang="fr-FR" noProof="0" dirty="0">
              <a:latin typeface="Arial"/>
              <a:ea typeface="Arial"/>
              <a:cs typeface="Arial"/>
              <a:sym typeface="Arial"/>
            </a:endParaRPr>
          </a:p>
          <a:p>
            <a:pPr marL="171450" marR="0" lvl="0" indent="-171450" algn="l" rtl="0">
              <a:lnSpc>
                <a:spcPct val="115000"/>
              </a:lnSpc>
              <a:spcBef>
                <a:spcPts val="1200"/>
              </a:spcBef>
              <a:spcAft>
                <a:spcPts val="0"/>
              </a:spcAft>
              <a:buClr>
                <a:schemeClr val="dk1"/>
              </a:buClr>
              <a:buSzPts val="1200"/>
              <a:buFont typeface="Noto Sans Symbols"/>
              <a:buChar char="▪"/>
            </a:pPr>
            <a:r>
              <a:rPr lang="fr-FR" sz="1200" b="1" u="sng" noProof="0" dirty="0">
                <a:latin typeface="Arial"/>
                <a:ea typeface="Arial"/>
                <a:cs typeface="Arial"/>
                <a:sym typeface="Arial"/>
              </a:rPr>
              <a:t>Dites</a:t>
            </a:r>
            <a:r>
              <a:rPr lang="fr-FR" sz="1200" b="1" u="none" noProof="0" dirty="0">
                <a:latin typeface="Arial"/>
                <a:ea typeface="Arial"/>
                <a:cs typeface="Arial"/>
                <a:sym typeface="Arial"/>
              </a:rPr>
              <a:t> : </a:t>
            </a:r>
            <a:r>
              <a:rPr lang="fr-FR" sz="1200" noProof="0" dirty="0">
                <a:latin typeface="Arial"/>
                <a:ea typeface="Arial"/>
                <a:cs typeface="Arial"/>
                <a:sym typeface="Arial"/>
              </a:rPr>
              <a:t>relisons la définition de cas du chikungunya. Notons qu'elle exige qu'une personne présente un début de fièvre aiguë - plus précisément une fièvre &gt;38,5 °C - </a:t>
            </a:r>
            <a:r>
              <a:rPr lang="fr-FR" sz="1200" b="1" noProof="0" dirty="0">
                <a:latin typeface="Arial"/>
                <a:ea typeface="Arial"/>
                <a:cs typeface="Arial"/>
                <a:sym typeface="Arial"/>
              </a:rPr>
              <a:t>et </a:t>
            </a:r>
            <a:r>
              <a:rPr lang="fr-FR" sz="1200" b="0" noProof="0" dirty="0">
                <a:latin typeface="Arial"/>
                <a:ea typeface="Arial"/>
                <a:cs typeface="Arial"/>
                <a:sym typeface="Arial"/>
              </a:rPr>
              <a:t>qu'elle</a:t>
            </a:r>
            <a:r>
              <a:rPr lang="fr-FR" sz="1200" b="1" noProof="0" dirty="0">
                <a:latin typeface="Arial"/>
                <a:ea typeface="Arial"/>
                <a:cs typeface="Arial"/>
                <a:sym typeface="Arial"/>
              </a:rPr>
              <a:t> </a:t>
            </a:r>
            <a:r>
              <a:rPr lang="fr-FR" sz="1200" noProof="0" dirty="0">
                <a:latin typeface="Arial"/>
                <a:ea typeface="Arial"/>
                <a:cs typeface="Arial"/>
                <a:sym typeface="Arial"/>
              </a:rPr>
              <a:t>souffre d'arthralgies ou d'arthrites sévères.</a:t>
            </a:r>
            <a:endParaRPr lang="fr-FR" noProof="0" dirty="0"/>
          </a:p>
          <a:p>
            <a:pPr marL="171450" marR="0" lvl="0" indent="-95250" algn="l" rtl="0">
              <a:lnSpc>
                <a:spcPct val="115000"/>
              </a:lnSpc>
              <a:spcBef>
                <a:spcPts val="1200"/>
              </a:spcBef>
              <a:spcAft>
                <a:spcPts val="0"/>
              </a:spcAft>
              <a:buClr>
                <a:schemeClr val="dk1"/>
              </a:buClr>
              <a:buSzPts val="1200"/>
              <a:buFont typeface="Noto Sans Symbols"/>
              <a:buNone/>
            </a:pPr>
            <a:endParaRPr lang="fr-FR" sz="1200" b="1" u="sng" noProof="0" dirty="0">
              <a:latin typeface="Arial"/>
              <a:ea typeface="Arial"/>
              <a:cs typeface="Arial"/>
              <a:sym typeface="Arial"/>
            </a:endParaRPr>
          </a:p>
          <a:p>
            <a:pPr marL="171450" marR="0" lvl="0" indent="-171450" algn="l" rtl="0">
              <a:lnSpc>
                <a:spcPct val="115000"/>
              </a:lnSpc>
              <a:spcBef>
                <a:spcPts val="1200"/>
              </a:spcBef>
              <a:spcAft>
                <a:spcPts val="0"/>
              </a:spcAft>
              <a:buClr>
                <a:schemeClr val="dk1"/>
              </a:buClr>
              <a:buSzPts val="1200"/>
              <a:buFont typeface="Noto Sans Symbols"/>
              <a:buChar char="▪"/>
            </a:pPr>
            <a:r>
              <a:rPr lang="fr-FR" sz="1200" b="1" u="sng" noProof="0" dirty="0">
                <a:latin typeface="Arial"/>
                <a:ea typeface="Arial"/>
                <a:cs typeface="Arial"/>
                <a:sym typeface="Arial"/>
              </a:rPr>
              <a:t>Posez la question</a:t>
            </a:r>
            <a:r>
              <a:rPr lang="fr-FR" sz="1200" b="1" u="none" noProof="0" dirty="0">
                <a:latin typeface="Arial"/>
                <a:ea typeface="Arial"/>
                <a:cs typeface="Arial"/>
                <a:sym typeface="Arial"/>
              </a:rPr>
              <a:t> : </a:t>
            </a:r>
            <a:r>
              <a:rPr lang="fr-FR" sz="1200" noProof="0" dirty="0">
                <a:latin typeface="Arial"/>
                <a:ea typeface="Arial"/>
                <a:cs typeface="Arial"/>
                <a:sym typeface="Arial"/>
              </a:rPr>
              <a:t>La définition de cas du chikungunya englobe-t-elle uniquement les personnes atteintes du virus du chikungunya ? </a:t>
            </a:r>
          </a:p>
          <a:p>
            <a:pPr marL="0" marR="0" lvl="0" indent="0" algn="l" rtl="0">
              <a:lnSpc>
                <a:spcPct val="115000"/>
              </a:lnSpc>
              <a:spcBef>
                <a:spcPts val="1200"/>
              </a:spcBef>
              <a:spcAft>
                <a:spcPts val="0"/>
              </a:spcAft>
              <a:buNone/>
            </a:pPr>
            <a:endParaRPr lang="fr-FR" noProof="0" dirty="0">
              <a:latin typeface="Arial"/>
              <a:ea typeface="Arial"/>
              <a:cs typeface="Arial"/>
              <a:sym typeface="Arial"/>
            </a:endParaRPr>
          </a:p>
          <a:p>
            <a:pPr marL="171450" marR="0" lvl="0" indent="-171450" algn="l" rtl="0">
              <a:lnSpc>
                <a:spcPct val="115000"/>
              </a:lnSpc>
              <a:spcBef>
                <a:spcPts val="1200"/>
              </a:spcBef>
              <a:spcAft>
                <a:spcPts val="0"/>
              </a:spcAft>
              <a:buClr>
                <a:schemeClr val="dk1"/>
              </a:buClr>
              <a:buSzPts val="1200"/>
              <a:buFont typeface="Noto Sans Symbols"/>
              <a:buChar char="▪"/>
            </a:pPr>
            <a:r>
              <a:rPr lang="fr-FR" sz="1200" b="1" i="0" u="sng" noProof="0" dirty="0">
                <a:latin typeface="Arial"/>
                <a:ea typeface="Arial"/>
                <a:cs typeface="Arial"/>
                <a:sym typeface="Arial"/>
              </a:rPr>
              <a:t>Remerciez</a:t>
            </a:r>
            <a:r>
              <a:rPr lang="fr-FR" sz="1200" b="1" i="0" u="none" noProof="0" dirty="0">
                <a:latin typeface="Arial"/>
                <a:ea typeface="Arial"/>
                <a:cs typeface="Arial"/>
                <a:sym typeface="Arial"/>
              </a:rPr>
              <a:t> </a:t>
            </a:r>
            <a:r>
              <a:rPr lang="fr-FR" sz="1200" b="0" i="0" u="none" noProof="0" dirty="0">
                <a:latin typeface="Arial"/>
                <a:ea typeface="Arial"/>
                <a:cs typeface="Arial"/>
                <a:sym typeface="Arial"/>
              </a:rPr>
              <a:t>les participants pour leurs</a:t>
            </a:r>
            <a:r>
              <a:rPr lang="fr-FR" sz="1200" b="0" i="0" noProof="0" dirty="0">
                <a:latin typeface="Arial"/>
                <a:ea typeface="Arial"/>
                <a:cs typeface="Arial"/>
                <a:sym typeface="Arial"/>
              </a:rPr>
              <a:t> réponses.</a:t>
            </a:r>
            <a:r>
              <a:rPr lang="fr-FR" sz="1200" b="1" i="0" noProof="0" dirty="0">
                <a:latin typeface="Arial"/>
                <a:ea typeface="Arial"/>
                <a:cs typeface="Arial"/>
                <a:sym typeface="Arial"/>
              </a:rPr>
              <a:t> Réponse : </a:t>
            </a:r>
            <a:r>
              <a:rPr lang="fr-FR" sz="1200" b="0" i="1" noProof="0" dirty="0">
                <a:latin typeface="Arial"/>
                <a:ea typeface="Arial"/>
                <a:cs typeface="Arial"/>
                <a:sym typeface="Arial"/>
              </a:rPr>
              <a:t>Non.  </a:t>
            </a:r>
            <a:endParaRPr lang="fr-FR" noProof="0" dirty="0"/>
          </a:p>
          <a:p>
            <a:pPr marL="171450" marR="0" lvl="0" indent="-95250" algn="l" rtl="0">
              <a:lnSpc>
                <a:spcPct val="115000"/>
              </a:lnSpc>
              <a:spcBef>
                <a:spcPts val="1200"/>
              </a:spcBef>
              <a:spcAft>
                <a:spcPts val="0"/>
              </a:spcAft>
              <a:buClr>
                <a:schemeClr val="dk1"/>
              </a:buClr>
              <a:buSzPts val="1200"/>
              <a:buFont typeface="Noto Sans Symbols"/>
              <a:buNone/>
            </a:pPr>
            <a:endParaRPr lang="fr-FR" sz="1200" b="0" i="1" noProof="0" dirty="0">
              <a:latin typeface="Arial"/>
              <a:ea typeface="Arial"/>
              <a:cs typeface="Arial"/>
              <a:sym typeface="Arial"/>
            </a:endParaRPr>
          </a:p>
          <a:p>
            <a:pPr marL="171450" marR="0" lvl="0" indent="-171450" algn="l" rtl="0">
              <a:lnSpc>
                <a:spcPct val="115000"/>
              </a:lnSpc>
              <a:spcBef>
                <a:spcPts val="1200"/>
              </a:spcBef>
              <a:spcAft>
                <a:spcPts val="0"/>
              </a:spcAft>
              <a:buClr>
                <a:schemeClr val="dk1"/>
              </a:buClr>
              <a:buSzPts val="1200"/>
              <a:buFont typeface="Noto Sans Symbols"/>
              <a:buChar char="▪"/>
            </a:pPr>
            <a:r>
              <a:rPr lang="fr-FR" sz="1200" b="1" u="sng" noProof="0" dirty="0">
                <a:latin typeface="Arial"/>
                <a:ea typeface="Arial"/>
                <a:cs typeface="Arial"/>
                <a:sym typeface="Arial"/>
              </a:rPr>
              <a:t>Posez la question</a:t>
            </a:r>
            <a:r>
              <a:rPr lang="fr-FR" sz="1200" b="1" u="none" noProof="0" dirty="0">
                <a:latin typeface="Arial"/>
                <a:ea typeface="Arial"/>
                <a:cs typeface="Arial"/>
                <a:sym typeface="Arial"/>
              </a:rPr>
              <a:t> </a:t>
            </a:r>
            <a:r>
              <a:rPr lang="fr-FR" sz="1200" b="1" i="0" u="none" noProof="0" dirty="0">
                <a:latin typeface="Arial"/>
                <a:ea typeface="Arial"/>
                <a:cs typeface="Arial"/>
                <a:sym typeface="Arial"/>
              </a:rPr>
              <a:t>: </a:t>
            </a:r>
            <a:r>
              <a:rPr lang="fr-FR" sz="1200" noProof="0" dirty="0">
                <a:latin typeface="Arial"/>
                <a:ea typeface="Arial"/>
                <a:cs typeface="Arial"/>
                <a:sym typeface="Arial"/>
              </a:rPr>
              <a:t>Est-ce que cela exclut les personnes qui n'ont pas le virus du chikungunya ? </a:t>
            </a:r>
            <a:endParaRPr lang="fr-FR" noProof="0" dirty="0"/>
          </a:p>
          <a:p>
            <a:pPr marL="171450" marR="0" lvl="0" indent="-95250" algn="l" rtl="0">
              <a:lnSpc>
                <a:spcPct val="115000"/>
              </a:lnSpc>
              <a:spcBef>
                <a:spcPts val="1200"/>
              </a:spcBef>
              <a:spcAft>
                <a:spcPts val="0"/>
              </a:spcAft>
              <a:buClr>
                <a:schemeClr val="dk1"/>
              </a:buClr>
              <a:buSzPts val="1200"/>
              <a:buFont typeface="Noto Sans Symbols"/>
              <a:buNone/>
            </a:pPr>
            <a:endParaRPr lang="fr-FR" sz="1200" noProof="0" dirty="0">
              <a:latin typeface="Arial"/>
              <a:ea typeface="Arial"/>
              <a:cs typeface="Arial"/>
              <a:sym typeface="Arial"/>
            </a:endParaRPr>
          </a:p>
          <a:p>
            <a:pPr marL="171450" marR="0" lvl="0" indent="-171450" algn="l" rtl="0">
              <a:lnSpc>
                <a:spcPct val="115000"/>
              </a:lnSpc>
              <a:spcBef>
                <a:spcPts val="1200"/>
              </a:spcBef>
              <a:spcAft>
                <a:spcPts val="0"/>
              </a:spcAft>
              <a:buClr>
                <a:schemeClr val="dk1"/>
              </a:buClr>
              <a:buSzPts val="1200"/>
              <a:buFont typeface="Noto Sans Symbols"/>
              <a:buChar char="▪"/>
            </a:pPr>
            <a:r>
              <a:rPr lang="fr-FR" sz="1200" b="1" i="0" u="sng" noProof="0" dirty="0">
                <a:latin typeface="Arial"/>
                <a:ea typeface="Arial"/>
                <a:cs typeface="Arial"/>
                <a:sym typeface="Arial"/>
              </a:rPr>
              <a:t>Remerciez</a:t>
            </a:r>
            <a:r>
              <a:rPr lang="fr-FR" sz="1200" b="1" i="0" u="none" noProof="0" dirty="0">
                <a:latin typeface="Arial"/>
                <a:ea typeface="Arial"/>
                <a:cs typeface="Arial"/>
                <a:sym typeface="Arial"/>
              </a:rPr>
              <a:t> </a:t>
            </a:r>
            <a:r>
              <a:rPr lang="fr-FR" sz="1200" b="0" i="0" u="none" noProof="0" dirty="0">
                <a:latin typeface="Arial"/>
                <a:ea typeface="Arial"/>
                <a:cs typeface="Arial"/>
                <a:sym typeface="Arial"/>
              </a:rPr>
              <a:t>les participants pour leurs</a:t>
            </a:r>
            <a:r>
              <a:rPr lang="fr-FR" sz="1200" b="0" i="0" noProof="0" dirty="0">
                <a:latin typeface="Arial"/>
                <a:ea typeface="Arial"/>
                <a:cs typeface="Arial"/>
                <a:sym typeface="Arial"/>
              </a:rPr>
              <a:t> réponses. </a:t>
            </a:r>
            <a:r>
              <a:rPr lang="fr-FR" sz="1200" b="1" i="0" noProof="0" dirty="0">
                <a:latin typeface="Arial"/>
                <a:ea typeface="Arial"/>
                <a:cs typeface="Arial"/>
                <a:sym typeface="Arial"/>
              </a:rPr>
              <a:t>La réponse : </a:t>
            </a:r>
            <a:r>
              <a:rPr lang="fr-FR" sz="1200" b="0" i="1" noProof="0" dirty="0">
                <a:latin typeface="Arial"/>
                <a:ea typeface="Arial"/>
                <a:cs typeface="Arial"/>
                <a:sym typeface="Arial"/>
              </a:rPr>
              <a:t>Oui</a:t>
            </a:r>
            <a:r>
              <a:rPr lang="fr-FR" sz="1200" b="1" i="1" noProof="0" dirty="0">
                <a:latin typeface="Arial"/>
                <a:ea typeface="Arial"/>
                <a:cs typeface="Arial"/>
                <a:sym typeface="Arial"/>
              </a:rPr>
              <a:t>.</a:t>
            </a:r>
            <a:endParaRPr lang="fr-FR" sz="1200" noProof="0" dirty="0">
              <a:latin typeface="Arial"/>
              <a:ea typeface="Arial"/>
              <a:cs typeface="Arial"/>
              <a:sym typeface="Arial"/>
            </a:endParaRPr>
          </a:p>
          <a:p>
            <a:pPr marL="171450" marR="0" lvl="0" indent="-95250" algn="l" rtl="0">
              <a:lnSpc>
                <a:spcPct val="115000"/>
              </a:lnSpc>
              <a:spcBef>
                <a:spcPts val="1200"/>
              </a:spcBef>
              <a:spcAft>
                <a:spcPts val="0"/>
              </a:spcAft>
              <a:buClr>
                <a:schemeClr val="dk1"/>
              </a:buClr>
              <a:buSzPts val="1200"/>
              <a:buFont typeface="Noto Sans Symbols"/>
              <a:buNone/>
            </a:pPr>
            <a:endParaRPr lang="fr-FR" sz="1200" b="1" u="sng" noProof="0" dirty="0">
              <a:latin typeface="Arial"/>
              <a:ea typeface="Arial"/>
              <a:cs typeface="Arial"/>
              <a:sym typeface="Arial"/>
            </a:endParaRPr>
          </a:p>
          <a:p>
            <a:pPr marL="171450" marR="0" lvl="0" indent="-171450" algn="l" rtl="0">
              <a:lnSpc>
                <a:spcPct val="115000"/>
              </a:lnSpc>
              <a:spcBef>
                <a:spcPts val="1200"/>
              </a:spcBef>
              <a:spcAft>
                <a:spcPts val="0"/>
              </a:spcAft>
              <a:buClr>
                <a:schemeClr val="dk1"/>
              </a:buClr>
              <a:buSzPts val="1200"/>
              <a:buFont typeface="Noto Sans Symbols"/>
              <a:buChar char="▪"/>
            </a:pPr>
            <a:r>
              <a:rPr lang="fr-FR" sz="1200" b="1" u="sng" noProof="0" dirty="0">
                <a:latin typeface="Arial"/>
                <a:ea typeface="Arial"/>
                <a:cs typeface="Arial"/>
                <a:sym typeface="Arial"/>
              </a:rPr>
              <a:t>Dites</a:t>
            </a:r>
            <a:r>
              <a:rPr lang="fr-FR" sz="1200" b="1" u="none" noProof="0" dirty="0">
                <a:latin typeface="Arial"/>
                <a:ea typeface="Arial"/>
                <a:cs typeface="Arial"/>
                <a:sym typeface="Arial"/>
              </a:rPr>
              <a:t> : </a:t>
            </a:r>
            <a:r>
              <a:rPr lang="fr-FR" sz="1200" noProof="0" dirty="0">
                <a:latin typeface="Arial"/>
                <a:ea typeface="Arial"/>
                <a:cs typeface="Arial"/>
                <a:sym typeface="Arial"/>
              </a:rPr>
              <a:t>aucune définition de cas n'est parfaite. Avec toutes les définitions de cas, certains cas réels sont susceptibles d'être oubliés, et quelques cas non avérés peuvent être inclus, en particulier lorsque l'on utilise les critères d'un cas suspect. Parlons-en. </a:t>
            </a:r>
            <a:r>
              <a:rPr lang="fr-FR" sz="1200" b="1" noProof="0" dirty="0">
                <a:latin typeface="Arial"/>
                <a:ea typeface="Arial"/>
                <a:cs typeface="Arial"/>
                <a:sym typeface="Arial"/>
              </a:rPr>
              <a:t>&lt;</a:t>
            </a:r>
            <a:r>
              <a:rPr lang="fr-FR" b="1" i="0" noProof="0" dirty="0">
                <a:latin typeface="Arial"/>
                <a:ea typeface="Arial"/>
                <a:cs typeface="Arial"/>
                <a:sym typeface="Arial"/>
              </a:rPr>
              <a:t>CLIQUER</a:t>
            </a:r>
            <a:r>
              <a:rPr lang="fr-FR" sz="1200" b="1" noProof="0" dirty="0">
                <a:latin typeface="Arial"/>
                <a:ea typeface="Arial"/>
                <a:cs typeface="Arial"/>
                <a:sym typeface="Arial"/>
              </a:rPr>
              <a:t>&gt;</a:t>
            </a:r>
            <a:endParaRPr lang="fr-FR" sz="1200" b="0" u="none" noProof="0" dirty="0">
              <a:latin typeface="Arial"/>
              <a:ea typeface="Arial"/>
              <a:cs typeface="Arial"/>
              <a:sym typeface="Arial"/>
            </a:endParaRPr>
          </a:p>
          <a:p>
            <a:pPr marL="171450" marR="0" lvl="0" indent="-95250" algn="l" rtl="0">
              <a:lnSpc>
                <a:spcPct val="115000"/>
              </a:lnSpc>
              <a:spcBef>
                <a:spcPts val="1200"/>
              </a:spcBef>
              <a:spcAft>
                <a:spcPts val="0"/>
              </a:spcAft>
              <a:buClr>
                <a:schemeClr val="dk1"/>
              </a:buClr>
              <a:buSzPts val="1200"/>
              <a:buFont typeface="Noto Sans Symbols"/>
              <a:buNone/>
            </a:pPr>
            <a:endParaRPr lang="fr-FR" sz="1200" b="0" u="none" noProof="0" dirty="0">
              <a:latin typeface="Arial"/>
              <a:ea typeface="Arial"/>
              <a:cs typeface="Arial"/>
              <a:sym typeface="Arial"/>
            </a:endParaRPr>
          </a:p>
          <a:p>
            <a:pPr marL="171450" marR="0" lvl="0" indent="-171450" algn="l" rtl="0">
              <a:lnSpc>
                <a:spcPct val="115000"/>
              </a:lnSpc>
              <a:spcBef>
                <a:spcPts val="1200"/>
              </a:spcBef>
              <a:spcAft>
                <a:spcPts val="0"/>
              </a:spcAft>
              <a:buClr>
                <a:schemeClr val="dk1"/>
              </a:buClr>
              <a:buSzPts val="1200"/>
              <a:buFont typeface="Noto Sans Symbols"/>
              <a:buChar char="▪"/>
            </a:pPr>
            <a:r>
              <a:rPr lang="fr-FR" sz="1200" b="1" u="sng" noProof="0" dirty="0">
                <a:latin typeface="Arial"/>
                <a:ea typeface="Arial"/>
                <a:cs typeface="Arial"/>
                <a:sym typeface="Arial"/>
              </a:rPr>
              <a:t>Dites</a:t>
            </a:r>
            <a:r>
              <a:rPr lang="fr-FR" sz="1200" b="1" u="none" noProof="0" dirty="0">
                <a:latin typeface="Arial"/>
                <a:ea typeface="Arial"/>
                <a:cs typeface="Arial"/>
                <a:sym typeface="Arial"/>
              </a:rPr>
              <a:t> : </a:t>
            </a:r>
            <a:r>
              <a:rPr lang="fr-FR" sz="1200" noProof="0" dirty="0">
                <a:latin typeface="Arial"/>
                <a:ea typeface="Arial"/>
                <a:cs typeface="Arial"/>
                <a:sym typeface="Arial"/>
              </a:rPr>
              <a:t>tout d'abord, considérez une population dans laquelle de nombreuses personnes ont été exposées au virus du chikungunya. Cette population est représentée par la boîte blanche.</a:t>
            </a:r>
          </a:p>
          <a:p>
            <a:pPr marL="0" lvl="0" indent="0" algn="l" rtl="0">
              <a:spcBef>
                <a:spcPts val="360"/>
              </a:spcBef>
              <a:spcAft>
                <a:spcPts val="0"/>
              </a:spcAft>
              <a:buClr>
                <a:schemeClr val="dk1"/>
              </a:buClr>
              <a:buSzPts val="1200"/>
              <a:buFont typeface="Calibri"/>
              <a:buNone/>
            </a:pPr>
            <a:endParaRPr dirty="0">
              <a:latin typeface="Arial"/>
              <a:ea typeface="Arial"/>
              <a:cs typeface="Arial"/>
              <a:sym typeface="Arial"/>
            </a:endParaRPr>
          </a:p>
        </p:txBody>
      </p:sp>
      <p:sp>
        <p:nvSpPr>
          <p:cNvPr id="414" name="Google Shape;414;p14:notes"/>
          <p:cNvSpPr txBox="1">
            <a:spLocks noGrp="1"/>
          </p:cNvSpPr>
          <p:nvPr>
            <p:ph type="sldNum" idx="12"/>
          </p:nvPr>
        </p:nvSpPr>
        <p:spPr>
          <a:xfrm>
            <a:off x="3970338" y="8829675"/>
            <a:ext cx="3038475" cy="465138"/>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Clr>
                <a:schemeClr val="dk1"/>
              </a:buClr>
              <a:buSzPts val="1200"/>
              <a:buFont typeface="Arial"/>
              <a:buNone/>
            </a:pPr>
            <a:fld id="{00000000-1234-1234-1234-123412341234}" type="slidenum">
              <a:rPr lang="fr-FR" sz="1200" b="0" i="0" u="none" strike="noStrike" cap="none">
                <a:solidFill>
                  <a:schemeClr val="dk1"/>
                </a:solidFill>
                <a:latin typeface="Arial"/>
                <a:ea typeface="Arial"/>
                <a:cs typeface="Arial"/>
                <a:sym typeface="Arial"/>
              </a:rPr>
              <a:t>14</a:t>
            </a:fld>
            <a:endParaRPr sz="1200" b="0" i="0" u="none" strike="noStrike" cap="none">
              <a:solidFill>
                <a:schemeClr val="dk1"/>
              </a:solidFill>
              <a:latin typeface="Arial"/>
              <a:ea typeface="Arial"/>
              <a:cs typeface="Arial"/>
              <a:sym typeface="Aria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1"/>
        <p:cNvGrpSpPr/>
        <p:nvPr/>
      </p:nvGrpSpPr>
      <p:grpSpPr>
        <a:xfrm>
          <a:off x="0" y="0"/>
          <a:ext cx="0" cy="0"/>
          <a:chOff x="0" y="0"/>
          <a:chExt cx="0" cy="0"/>
        </a:xfrm>
      </p:grpSpPr>
      <p:sp>
        <p:nvSpPr>
          <p:cNvPr id="422" name="Google Shape;422;p15: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423" name="Google Shape;423;p15: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rtl="0">
              <a:spcBef>
                <a:spcPts val="0"/>
              </a:spcBef>
              <a:spcAft>
                <a:spcPts val="0"/>
              </a:spcAft>
              <a:buClr>
                <a:schemeClr val="dk1"/>
              </a:buClr>
              <a:buSzPts val="1200"/>
              <a:buFont typeface="Arial"/>
              <a:buNone/>
            </a:pPr>
            <a:r>
              <a:rPr lang="fr-FR" sz="1200" b="1" noProof="0" dirty="0">
                <a:latin typeface="Arial"/>
                <a:ea typeface="Arial"/>
                <a:cs typeface="Arial"/>
                <a:sym typeface="Arial"/>
              </a:rPr>
              <a:t>Notes de l'instructeur :</a:t>
            </a:r>
            <a:endParaRPr lang="fr-FR" noProof="0" dirty="0"/>
          </a:p>
          <a:p>
            <a:pPr marL="0" marR="0" lvl="0" indent="0" algn="l" rtl="0">
              <a:spcBef>
                <a:spcPts val="0"/>
              </a:spcBef>
              <a:spcAft>
                <a:spcPts val="0"/>
              </a:spcAft>
              <a:buClr>
                <a:schemeClr val="dk1"/>
              </a:buClr>
              <a:buSzPts val="1200"/>
              <a:buFont typeface="Calibri"/>
              <a:buNone/>
            </a:pPr>
            <a:endParaRPr lang="fr-FR" noProof="0" dirty="0">
              <a:latin typeface="Arial"/>
              <a:ea typeface="Arial"/>
              <a:cs typeface="Arial"/>
              <a:sym typeface="Arial"/>
            </a:endParaRPr>
          </a:p>
          <a:p>
            <a:pPr marL="171450" marR="0" lvl="0" indent="-171450" algn="l" rtl="0">
              <a:lnSpc>
                <a:spcPct val="115000"/>
              </a:lnSpc>
              <a:spcBef>
                <a:spcPts val="0"/>
              </a:spcBef>
              <a:spcAft>
                <a:spcPts val="0"/>
              </a:spcAft>
              <a:buClr>
                <a:schemeClr val="dk1"/>
              </a:buClr>
              <a:buSzPts val="1200"/>
              <a:buFont typeface="Noto Sans Symbols"/>
              <a:buChar char="▪"/>
            </a:pPr>
            <a:r>
              <a:rPr lang="fr-FR" sz="1200" b="1" u="sng" noProof="0" dirty="0">
                <a:latin typeface="Arial"/>
                <a:ea typeface="Arial"/>
                <a:cs typeface="Arial"/>
                <a:sym typeface="Arial"/>
              </a:rPr>
              <a:t>Dites</a:t>
            </a:r>
            <a:r>
              <a:rPr lang="fr-FR" sz="1200" b="1" u="none" noProof="0" dirty="0">
                <a:latin typeface="Arial"/>
                <a:ea typeface="Arial"/>
                <a:cs typeface="Arial"/>
                <a:sym typeface="Arial"/>
              </a:rPr>
              <a:t> : </a:t>
            </a:r>
            <a:r>
              <a:rPr lang="fr-FR" sz="1200" noProof="0" dirty="0">
                <a:latin typeface="Arial"/>
                <a:ea typeface="Arial"/>
                <a:cs typeface="Arial"/>
                <a:sym typeface="Arial"/>
              </a:rPr>
              <a:t>Certaines personnes sont infectées. </a:t>
            </a:r>
            <a:r>
              <a:rPr lang="fr-FR" sz="1200" b="0" noProof="0" dirty="0">
                <a:latin typeface="Arial"/>
                <a:ea typeface="Arial"/>
                <a:cs typeface="Arial"/>
                <a:sym typeface="Arial"/>
              </a:rPr>
              <a:t>Les personnes réellement infectées sont représentées par la boîte rose pâle.</a:t>
            </a:r>
            <a:endParaRPr lang="fr-FR" sz="1200" b="0" u="none" noProof="0" dirty="0">
              <a:latin typeface="Arial"/>
              <a:ea typeface="Arial"/>
              <a:cs typeface="Arial"/>
              <a:sym typeface="Arial"/>
            </a:endParaRPr>
          </a:p>
          <a:p>
            <a:pPr marL="171450" marR="0" lvl="0" indent="-95250" algn="l" rtl="0">
              <a:lnSpc>
                <a:spcPct val="115000"/>
              </a:lnSpc>
              <a:spcBef>
                <a:spcPts val="0"/>
              </a:spcBef>
              <a:spcAft>
                <a:spcPts val="0"/>
              </a:spcAft>
              <a:buClr>
                <a:schemeClr val="dk1"/>
              </a:buClr>
              <a:buSzPts val="1200"/>
              <a:buFont typeface="Noto Sans Symbols"/>
              <a:buNone/>
            </a:pPr>
            <a:endParaRPr lang="fr-FR" sz="1200" b="0" u="none" noProof="0" dirty="0">
              <a:latin typeface="Arial"/>
              <a:ea typeface="Arial"/>
              <a:cs typeface="Arial"/>
              <a:sym typeface="Arial"/>
            </a:endParaRPr>
          </a:p>
          <a:p>
            <a:pPr marL="171450" marR="0" lvl="0" indent="-171450" algn="l" rtl="0">
              <a:lnSpc>
                <a:spcPct val="115000"/>
              </a:lnSpc>
              <a:spcBef>
                <a:spcPts val="0"/>
              </a:spcBef>
              <a:spcAft>
                <a:spcPts val="0"/>
              </a:spcAft>
              <a:buClr>
                <a:schemeClr val="dk1"/>
              </a:buClr>
              <a:buSzPts val="1200"/>
              <a:buFont typeface="Noto Sans Symbols"/>
              <a:buChar char="▪"/>
            </a:pPr>
            <a:r>
              <a:rPr lang="fr-FR" sz="1200" b="1" u="sng" noProof="0" dirty="0">
                <a:latin typeface="Arial"/>
                <a:ea typeface="Arial"/>
                <a:cs typeface="Arial"/>
                <a:sym typeface="Arial"/>
              </a:rPr>
              <a:t>Posez la question </a:t>
            </a:r>
            <a:r>
              <a:rPr lang="fr-FR" sz="1200" b="1" u="none" noProof="0" dirty="0">
                <a:latin typeface="Arial"/>
                <a:ea typeface="Arial"/>
                <a:cs typeface="Arial"/>
                <a:sym typeface="Arial"/>
              </a:rPr>
              <a:t>: </a:t>
            </a:r>
            <a:r>
              <a:rPr lang="fr-FR" sz="1200" noProof="0" dirty="0">
                <a:latin typeface="Arial"/>
                <a:ea typeface="Arial"/>
                <a:cs typeface="Arial"/>
                <a:sym typeface="Arial"/>
              </a:rPr>
              <a:t>Toutes les personnes infectées par le virus du chikungunya développent-elles des symptômes ? </a:t>
            </a:r>
            <a:endParaRPr lang="fr-FR" sz="1200" b="0" i="1" noProof="0" dirty="0">
              <a:latin typeface="Arial"/>
              <a:ea typeface="Arial"/>
              <a:cs typeface="Arial"/>
              <a:sym typeface="Arial"/>
            </a:endParaRPr>
          </a:p>
          <a:p>
            <a:pPr marL="171450" marR="0" lvl="0" indent="-95250" algn="l" rtl="0">
              <a:lnSpc>
                <a:spcPct val="115000"/>
              </a:lnSpc>
              <a:spcBef>
                <a:spcPts val="0"/>
              </a:spcBef>
              <a:spcAft>
                <a:spcPts val="0"/>
              </a:spcAft>
              <a:buClr>
                <a:schemeClr val="dk1"/>
              </a:buClr>
              <a:buSzPts val="1200"/>
              <a:buFont typeface="Noto Sans Symbols"/>
              <a:buNone/>
            </a:pPr>
            <a:endParaRPr lang="fr-FR" sz="1200" b="0" i="1" noProof="0" dirty="0">
              <a:latin typeface="Arial"/>
              <a:ea typeface="Arial"/>
              <a:cs typeface="Arial"/>
              <a:sym typeface="Arial"/>
            </a:endParaRPr>
          </a:p>
          <a:p>
            <a:pPr marL="171450" marR="0" lvl="0" indent="-171450" algn="l" rtl="0">
              <a:lnSpc>
                <a:spcPct val="115000"/>
              </a:lnSpc>
              <a:spcBef>
                <a:spcPts val="0"/>
              </a:spcBef>
              <a:spcAft>
                <a:spcPts val="0"/>
              </a:spcAft>
              <a:buClr>
                <a:schemeClr val="dk1"/>
              </a:buClr>
              <a:buSzPts val="1200"/>
              <a:buFont typeface="Noto Sans Symbols"/>
              <a:buChar char="▪"/>
            </a:pPr>
            <a:r>
              <a:rPr lang="fr-FR" sz="1200" b="1" i="0" u="sng" noProof="0" dirty="0">
                <a:latin typeface="Arial"/>
                <a:ea typeface="Arial"/>
                <a:cs typeface="Arial"/>
                <a:sym typeface="Arial"/>
              </a:rPr>
              <a:t>Remerciez</a:t>
            </a:r>
            <a:r>
              <a:rPr lang="fr-FR" sz="1200" b="1" i="0" u="none" noProof="0" dirty="0">
                <a:latin typeface="Arial"/>
                <a:ea typeface="Arial"/>
                <a:cs typeface="Arial"/>
                <a:sym typeface="Arial"/>
              </a:rPr>
              <a:t> </a:t>
            </a:r>
            <a:r>
              <a:rPr lang="fr-FR" sz="1200" b="0" i="0" u="none" noProof="0" dirty="0">
                <a:latin typeface="Arial"/>
                <a:ea typeface="Arial"/>
                <a:cs typeface="Arial"/>
                <a:sym typeface="Arial"/>
              </a:rPr>
              <a:t>les participants pour leurs</a:t>
            </a:r>
            <a:r>
              <a:rPr lang="fr-FR" sz="1200" b="0" i="0" noProof="0" dirty="0">
                <a:latin typeface="Arial"/>
                <a:ea typeface="Arial"/>
                <a:cs typeface="Arial"/>
                <a:sym typeface="Arial"/>
              </a:rPr>
              <a:t> réponses. </a:t>
            </a:r>
            <a:r>
              <a:rPr lang="fr-FR" b="1" noProof="0" dirty="0">
                <a:latin typeface="Arial"/>
                <a:ea typeface="Arial"/>
                <a:cs typeface="Arial"/>
                <a:sym typeface="Arial"/>
              </a:rPr>
              <a:t>&lt;CLIQUER&gt; </a:t>
            </a:r>
            <a:r>
              <a:rPr lang="fr-FR" b="0" noProof="0" dirty="0">
                <a:latin typeface="Arial"/>
                <a:ea typeface="Arial"/>
                <a:cs typeface="Arial"/>
                <a:sym typeface="Arial"/>
              </a:rPr>
              <a:t>pour passer à la diapositive suivante avec la réponse</a:t>
            </a:r>
            <a:r>
              <a:rPr lang="fr-FR" sz="1200" b="0" i="1" noProof="0" dirty="0">
                <a:latin typeface="Arial"/>
                <a:ea typeface="Arial"/>
                <a:cs typeface="Arial"/>
                <a:sym typeface="Arial"/>
              </a:rPr>
              <a:t>.</a:t>
            </a:r>
            <a:endParaRPr lang="fr-FR" noProof="0" dirty="0">
              <a:latin typeface="Arial"/>
              <a:ea typeface="Arial"/>
              <a:cs typeface="Arial"/>
              <a:sym typeface="Arial"/>
            </a:endParaRPr>
          </a:p>
          <a:p>
            <a:pPr marL="0" lvl="0" indent="0" algn="l" rtl="0">
              <a:spcBef>
                <a:spcPts val="360"/>
              </a:spcBef>
              <a:spcAft>
                <a:spcPts val="0"/>
              </a:spcAft>
              <a:buClr>
                <a:schemeClr val="dk1"/>
              </a:buClr>
              <a:buSzPts val="1200"/>
              <a:buFont typeface="Calibri"/>
              <a:buNone/>
            </a:pPr>
            <a:endParaRPr dirty="0">
              <a:latin typeface="Arial"/>
              <a:ea typeface="Arial"/>
              <a:cs typeface="Arial"/>
              <a:sym typeface="Arial"/>
            </a:endParaRPr>
          </a:p>
        </p:txBody>
      </p:sp>
      <p:sp>
        <p:nvSpPr>
          <p:cNvPr id="424" name="Google Shape;424;p15:notes"/>
          <p:cNvSpPr txBox="1">
            <a:spLocks noGrp="1"/>
          </p:cNvSpPr>
          <p:nvPr>
            <p:ph type="sldNum" idx="12"/>
          </p:nvPr>
        </p:nvSpPr>
        <p:spPr>
          <a:xfrm>
            <a:off x="3970338" y="8829675"/>
            <a:ext cx="3038475" cy="465138"/>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Clr>
                <a:schemeClr val="dk1"/>
              </a:buClr>
              <a:buSzPts val="1200"/>
              <a:buFont typeface="Arial"/>
              <a:buNone/>
            </a:pPr>
            <a:fld id="{00000000-1234-1234-1234-123412341234}" type="slidenum">
              <a:rPr lang="fr-FR" sz="1200" b="0" i="0" u="none" strike="noStrike" cap="none">
                <a:solidFill>
                  <a:schemeClr val="dk1"/>
                </a:solidFill>
                <a:latin typeface="Arial"/>
                <a:ea typeface="Arial"/>
                <a:cs typeface="Arial"/>
                <a:sym typeface="Arial"/>
              </a:rPr>
              <a:t>15</a:t>
            </a:fld>
            <a:endParaRPr sz="1200" b="0" i="0" u="none" strike="noStrike" cap="none">
              <a:solidFill>
                <a:schemeClr val="dk1"/>
              </a:solidFill>
              <a:latin typeface="Arial"/>
              <a:ea typeface="Arial"/>
              <a:cs typeface="Arial"/>
              <a:sym typeface="Aria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4"/>
        <p:cNvGrpSpPr/>
        <p:nvPr/>
      </p:nvGrpSpPr>
      <p:grpSpPr>
        <a:xfrm>
          <a:off x="0" y="0"/>
          <a:ext cx="0" cy="0"/>
          <a:chOff x="0" y="0"/>
          <a:chExt cx="0" cy="0"/>
        </a:xfrm>
      </p:grpSpPr>
      <p:sp>
        <p:nvSpPr>
          <p:cNvPr id="435" name="Google Shape;435;p16: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436" name="Google Shape;436;p16: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rtl="0">
              <a:spcBef>
                <a:spcPts val="0"/>
              </a:spcBef>
              <a:spcAft>
                <a:spcPts val="0"/>
              </a:spcAft>
              <a:buClr>
                <a:schemeClr val="dk1"/>
              </a:buClr>
              <a:buSzPts val="1200"/>
              <a:buFont typeface="Arial"/>
              <a:buNone/>
            </a:pPr>
            <a:r>
              <a:rPr lang="fr-FR" sz="1200" b="1" noProof="0" dirty="0">
                <a:latin typeface="Arial"/>
                <a:ea typeface="Arial"/>
                <a:cs typeface="Arial"/>
                <a:sym typeface="Arial"/>
              </a:rPr>
              <a:t>Notes de l'instructeur :</a:t>
            </a:r>
            <a:endParaRPr lang="fr-FR" sz="1200" b="0" noProof="0" dirty="0">
              <a:latin typeface="Arial"/>
              <a:ea typeface="Arial"/>
              <a:cs typeface="Arial"/>
              <a:sym typeface="Arial"/>
            </a:endParaRPr>
          </a:p>
          <a:p>
            <a:pPr marL="0" marR="0" lvl="0" indent="0" algn="l" rtl="0">
              <a:spcBef>
                <a:spcPts val="0"/>
              </a:spcBef>
              <a:spcAft>
                <a:spcPts val="0"/>
              </a:spcAft>
              <a:buClr>
                <a:schemeClr val="dk1"/>
              </a:buClr>
              <a:buSzPts val="1200"/>
              <a:buFont typeface="Calibri"/>
              <a:buNone/>
            </a:pPr>
            <a:endParaRPr lang="fr-FR" sz="1200" b="0" noProof="0" dirty="0">
              <a:latin typeface="Arial"/>
              <a:ea typeface="Arial"/>
              <a:cs typeface="Arial"/>
              <a:sym typeface="Arial"/>
            </a:endParaRPr>
          </a:p>
          <a:p>
            <a:pPr marL="171450" marR="0" lvl="0" indent="-171450" algn="l" rtl="0">
              <a:spcBef>
                <a:spcPts val="0"/>
              </a:spcBef>
              <a:spcAft>
                <a:spcPts val="0"/>
              </a:spcAft>
              <a:buClr>
                <a:schemeClr val="dk1"/>
              </a:buClr>
              <a:buSzPts val="1200"/>
              <a:buFont typeface="Noto Sans Symbols"/>
              <a:buChar char="▪"/>
            </a:pPr>
            <a:r>
              <a:rPr lang="fr-FR" sz="1200" b="1" i="0" u="sng" noProof="0" dirty="0">
                <a:latin typeface="Arial"/>
                <a:ea typeface="Arial"/>
                <a:cs typeface="Arial"/>
                <a:sym typeface="Arial"/>
              </a:rPr>
              <a:t>Répon</a:t>
            </a:r>
            <a:r>
              <a:rPr lang="fr-FR" b="1" u="sng" noProof="0" dirty="0">
                <a:latin typeface="Arial"/>
                <a:ea typeface="Arial"/>
                <a:cs typeface="Arial"/>
                <a:sym typeface="Arial"/>
              </a:rPr>
              <a:t>dez</a:t>
            </a:r>
            <a:r>
              <a:rPr lang="fr-FR" sz="1200" b="1" i="0" u="none" noProof="0" dirty="0">
                <a:latin typeface="Arial"/>
                <a:ea typeface="Arial"/>
                <a:cs typeface="Arial"/>
                <a:sym typeface="Arial"/>
              </a:rPr>
              <a:t> : </a:t>
            </a:r>
            <a:r>
              <a:rPr lang="fr-FR" sz="1200" i="1" noProof="0" dirty="0">
                <a:latin typeface="Arial"/>
                <a:ea typeface="Arial"/>
                <a:cs typeface="Arial"/>
                <a:sym typeface="Arial"/>
              </a:rPr>
              <a:t>Non. </a:t>
            </a:r>
            <a:endParaRPr lang="fr-FR" noProof="0" dirty="0"/>
          </a:p>
          <a:p>
            <a:pPr marL="171450" marR="0" lvl="0" indent="-95250" algn="l" rtl="0">
              <a:spcBef>
                <a:spcPts val="0"/>
              </a:spcBef>
              <a:spcAft>
                <a:spcPts val="0"/>
              </a:spcAft>
              <a:buClr>
                <a:schemeClr val="dk1"/>
              </a:buClr>
              <a:buSzPts val="1200"/>
              <a:buFont typeface="Noto Sans Symbols"/>
              <a:buNone/>
            </a:pPr>
            <a:endParaRPr lang="fr-FR" sz="1200" i="1" noProof="0" dirty="0">
              <a:latin typeface="Arial"/>
              <a:ea typeface="Arial"/>
              <a:cs typeface="Arial"/>
              <a:sym typeface="Arial"/>
            </a:endParaRPr>
          </a:p>
          <a:p>
            <a:pPr marL="171450" marR="0" lvl="0" indent="-171450" algn="l" rtl="0">
              <a:spcBef>
                <a:spcPts val="0"/>
              </a:spcBef>
              <a:spcAft>
                <a:spcPts val="0"/>
              </a:spcAft>
              <a:buClr>
                <a:schemeClr val="dk1"/>
              </a:buClr>
              <a:buSzPts val="1200"/>
              <a:buFont typeface="Noto Sans Symbols"/>
              <a:buChar char="▪"/>
            </a:pPr>
            <a:r>
              <a:rPr lang="fr-FR" sz="1200" b="1" i="0" u="sng" noProof="0" dirty="0">
                <a:latin typeface="Arial"/>
                <a:ea typeface="Arial"/>
                <a:cs typeface="Arial"/>
                <a:sym typeface="Arial"/>
              </a:rPr>
              <a:t>Dites</a:t>
            </a:r>
            <a:r>
              <a:rPr lang="fr-FR" sz="1200" b="1" i="0" u="none" noProof="0" dirty="0">
                <a:latin typeface="Arial"/>
                <a:ea typeface="Arial"/>
                <a:cs typeface="Arial"/>
                <a:sym typeface="Arial"/>
              </a:rPr>
              <a:t> : </a:t>
            </a:r>
            <a:r>
              <a:rPr lang="fr-FR" sz="1200" i="0" noProof="0" dirty="0">
                <a:latin typeface="Arial"/>
                <a:ea typeface="Arial"/>
                <a:cs typeface="Arial"/>
                <a:sym typeface="Arial"/>
              </a:rPr>
              <a:t>Parmi les personnes infectées, certaines seront symptomatiques, représentées par la boîte rose foncé, et d'autres seront asymptomatiques, représentées par la boîte rose clair.  On estime que 12 à 80 % des infections par le chikungunya sont asymptomatiques. </a:t>
            </a:r>
            <a:endParaRPr lang="fr-FR" noProof="0" dirty="0"/>
          </a:p>
          <a:p>
            <a:pPr marL="171450" marR="0" lvl="0" indent="-95250" algn="l" rtl="0">
              <a:spcBef>
                <a:spcPts val="0"/>
              </a:spcBef>
              <a:spcAft>
                <a:spcPts val="0"/>
              </a:spcAft>
              <a:buClr>
                <a:schemeClr val="dk1"/>
              </a:buClr>
              <a:buSzPts val="1200"/>
              <a:buFont typeface="Noto Sans Symbols"/>
              <a:buNone/>
            </a:pPr>
            <a:endParaRPr lang="fr-FR" sz="1200" noProof="0" dirty="0">
              <a:latin typeface="Arial"/>
              <a:ea typeface="Arial"/>
              <a:cs typeface="Arial"/>
              <a:sym typeface="Arial"/>
            </a:endParaRPr>
          </a:p>
          <a:p>
            <a:pPr marL="171450" marR="0" lvl="0" indent="-171450" algn="l" rtl="0">
              <a:spcBef>
                <a:spcPts val="0"/>
              </a:spcBef>
              <a:spcAft>
                <a:spcPts val="0"/>
              </a:spcAft>
              <a:buClr>
                <a:srgbClr val="000000"/>
              </a:buClr>
              <a:buSzPts val="1200"/>
              <a:buFont typeface="Noto Sans Symbols"/>
              <a:buChar char="▪"/>
            </a:pPr>
            <a:r>
              <a:rPr lang="fr-FR" sz="1200" b="1" i="0" u="sng" strike="noStrike" cap="none" noProof="0" dirty="0">
                <a:solidFill>
                  <a:srgbClr val="000000"/>
                </a:solidFill>
                <a:latin typeface="Arial"/>
                <a:ea typeface="Arial"/>
                <a:cs typeface="Arial"/>
                <a:sym typeface="Arial"/>
              </a:rPr>
              <a:t>Dites</a:t>
            </a:r>
            <a:r>
              <a:rPr lang="fr-FR" sz="1200" b="1" i="0" u="none" strike="noStrike" cap="none" noProof="0" dirty="0">
                <a:solidFill>
                  <a:srgbClr val="000000"/>
                </a:solidFill>
                <a:latin typeface="Arial"/>
                <a:ea typeface="Arial"/>
                <a:cs typeface="Arial"/>
                <a:sym typeface="Arial"/>
              </a:rPr>
              <a:t> : </a:t>
            </a:r>
            <a:r>
              <a:rPr lang="fr-FR" sz="1200" noProof="0" dirty="0">
                <a:latin typeface="Arial"/>
                <a:ea typeface="Arial"/>
                <a:cs typeface="Arial"/>
                <a:sym typeface="Arial"/>
              </a:rPr>
              <a:t>Lorsque nous appliquons notre définition de cas, qui exige qu'un cas présente des symptômes, nous passons à côté des vrais cas qui sont asymptomatiques. </a:t>
            </a:r>
            <a:r>
              <a:rPr lang="fr-FR" sz="1200" b="1" noProof="0" dirty="0">
                <a:latin typeface="Arial"/>
                <a:ea typeface="Arial"/>
                <a:cs typeface="Arial"/>
                <a:sym typeface="Arial"/>
              </a:rPr>
              <a:t>&lt;</a:t>
            </a:r>
            <a:r>
              <a:rPr lang="fr-FR" b="1" i="0" noProof="0" dirty="0">
                <a:latin typeface="Arial"/>
                <a:ea typeface="Arial"/>
                <a:cs typeface="Arial"/>
                <a:sym typeface="Arial"/>
              </a:rPr>
              <a:t>CLIQUER</a:t>
            </a:r>
            <a:r>
              <a:rPr lang="fr-FR" sz="1200" b="1" noProof="0" dirty="0">
                <a:latin typeface="Arial"/>
                <a:ea typeface="Arial"/>
                <a:cs typeface="Arial"/>
                <a:sym typeface="Arial"/>
              </a:rPr>
              <a:t>&gt; </a:t>
            </a:r>
            <a:r>
              <a:rPr lang="fr-FR" sz="1200" b="0" noProof="0" dirty="0">
                <a:latin typeface="Arial"/>
                <a:ea typeface="Arial"/>
                <a:cs typeface="Arial"/>
                <a:sym typeface="Arial"/>
              </a:rPr>
              <a:t>à la diapositive suivante</a:t>
            </a:r>
            <a:r>
              <a:rPr lang="fr-FR" sz="1200" noProof="0" dirty="0">
                <a:latin typeface="Arial"/>
                <a:ea typeface="Arial"/>
                <a:cs typeface="Arial"/>
                <a:sym typeface="Arial"/>
              </a:rPr>
              <a:t>.</a:t>
            </a:r>
            <a:endParaRPr lang="fr-FR" sz="1200" b="0" noProof="0" dirty="0">
              <a:latin typeface="Arial"/>
              <a:ea typeface="Arial"/>
              <a:cs typeface="Arial"/>
              <a:sym typeface="Arial"/>
            </a:endParaRPr>
          </a:p>
          <a:p>
            <a:pPr marL="0" lvl="0" indent="0" algn="l" rtl="0">
              <a:spcBef>
                <a:spcPts val="360"/>
              </a:spcBef>
              <a:spcAft>
                <a:spcPts val="0"/>
              </a:spcAft>
              <a:buClr>
                <a:schemeClr val="dk1"/>
              </a:buClr>
              <a:buSzPts val="1200"/>
              <a:buFont typeface="Calibri"/>
              <a:buNone/>
            </a:pPr>
            <a:endParaRPr dirty="0">
              <a:latin typeface="Arial"/>
              <a:ea typeface="Arial"/>
              <a:cs typeface="Arial"/>
              <a:sym typeface="Arial"/>
            </a:endParaRPr>
          </a:p>
        </p:txBody>
      </p:sp>
      <p:sp>
        <p:nvSpPr>
          <p:cNvPr id="437" name="Google Shape;437;p16:notes"/>
          <p:cNvSpPr txBox="1">
            <a:spLocks noGrp="1"/>
          </p:cNvSpPr>
          <p:nvPr>
            <p:ph type="sldNum" idx="12"/>
          </p:nvPr>
        </p:nvSpPr>
        <p:spPr>
          <a:xfrm>
            <a:off x="3970338" y="8829675"/>
            <a:ext cx="3038475" cy="465138"/>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Clr>
                <a:schemeClr val="dk1"/>
              </a:buClr>
              <a:buSzPts val="1200"/>
              <a:buFont typeface="Arial"/>
              <a:buNone/>
            </a:pPr>
            <a:fld id="{00000000-1234-1234-1234-123412341234}" type="slidenum">
              <a:rPr lang="fr-FR" sz="1200" b="0" i="0" u="none" strike="noStrike" cap="none">
                <a:solidFill>
                  <a:schemeClr val="dk1"/>
                </a:solidFill>
                <a:latin typeface="Arial"/>
                <a:ea typeface="Arial"/>
                <a:cs typeface="Arial"/>
                <a:sym typeface="Arial"/>
              </a:rPr>
              <a:t>16</a:t>
            </a:fld>
            <a:endParaRPr sz="1200" b="0" i="0" u="none" strike="noStrike" cap="none">
              <a:solidFill>
                <a:schemeClr val="dk1"/>
              </a:solidFill>
              <a:latin typeface="Arial"/>
              <a:ea typeface="Arial"/>
              <a:cs typeface="Arial"/>
              <a:sym typeface="Aria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9"/>
        <p:cNvGrpSpPr/>
        <p:nvPr/>
      </p:nvGrpSpPr>
      <p:grpSpPr>
        <a:xfrm>
          <a:off x="0" y="0"/>
          <a:ext cx="0" cy="0"/>
          <a:chOff x="0" y="0"/>
          <a:chExt cx="0" cy="0"/>
        </a:xfrm>
      </p:grpSpPr>
      <p:sp>
        <p:nvSpPr>
          <p:cNvPr id="450" name="Google Shape;450;p17: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451" name="Google Shape;451;p17: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rtl="0">
              <a:spcBef>
                <a:spcPts val="0"/>
              </a:spcBef>
              <a:spcAft>
                <a:spcPts val="0"/>
              </a:spcAft>
              <a:buClr>
                <a:schemeClr val="dk1"/>
              </a:buClr>
              <a:buSzPts val="1200"/>
              <a:buFont typeface="Arial"/>
              <a:buNone/>
            </a:pPr>
            <a:r>
              <a:rPr lang="fr-FR" sz="1200" b="1" noProof="0" dirty="0">
                <a:latin typeface="Arial"/>
                <a:ea typeface="Arial"/>
                <a:cs typeface="Arial"/>
                <a:sym typeface="Arial"/>
              </a:rPr>
              <a:t>Notes de l'instructeur :</a:t>
            </a:r>
            <a:endParaRPr lang="fr-FR" noProof="0" dirty="0"/>
          </a:p>
          <a:p>
            <a:pPr marL="0" marR="0" lvl="0" indent="0" algn="l" rtl="0">
              <a:spcBef>
                <a:spcPts val="0"/>
              </a:spcBef>
              <a:spcAft>
                <a:spcPts val="0"/>
              </a:spcAft>
              <a:buClr>
                <a:schemeClr val="dk1"/>
              </a:buClr>
              <a:buSzPts val="1200"/>
              <a:buFont typeface="Calibri"/>
              <a:buNone/>
            </a:pPr>
            <a:endParaRPr lang="fr-FR" noProof="0" dirty="0">
              <a:latin typeface="Arial"/>
              <a:ea typeface="Arial"/>
              <a:cs typeface="Arial"/>
              <a:sym typeface="Arial"/>
            </a:endParaRPr>
          </a:p>
          <a:p>
            <a:pPr marL="171450" marR="0" lvl="0" indent="-171450" algn="l" rtl="0">
              <a:lnSpc>
                <a:spcPct val="115000"/>
              </a:lnSpc>
              <a:spcBef>
                <a:spcPts val="600"/>
              </a:spcBef>
              <a:spcAft>
                <a:spcPts val="0"/>
              </a:spcAft>
              <a:buClr>
                <a:schemeClr val="dk1"/>
              </a:buClr>
              <a:buSzPts val="1200"/>
              <a:buFont typeface="Noto Sans Symbols"/>
              <a:buChar char="▪"/>
            </a:pPr>
            <a:r>
              <a:rPr lang="fr-FR" sz="1200" b="1" u="sng" noProof="0" dirty="0">
                <a:latin typeface="Arial"/>
                <a:ea typeface="Arial"/>
                <a:cs typeface="Arial"/>
                <a:sym typeface="Arial"/>
              </a:rPr>
              <a:t>Dites</a:t>
            </a:r>
            <a:r>
              <a:rPr lang="fr-FR" sz="1200" b="1" u="none" noProof="0" dirty="0">
                <a:latin typeface="Arial"/>
                <a:ea typeface="Arial"/>
                <a:cs typeface="Arial"/>
                <a:sym typeface="Arial"/>
              </a:rPr>
              <a:t> : </a:t>
            </a:r>
            <a:r>
              <a:rPr lang="fr-FR" sz="1200" noProof="0" dirty="0">
                <a:latin typeface="Arial"/>
                <a:ea typeface="Arial"/>
                <a:cs typeface="Arial"/>
                <a:sym typeface="Arial"/>
              </a:rPr>
              <a:t>Parmi les personnes infectées et symptomatiques, certaines développent une forte fièvre, d'autres non. Celles qui développent une forte fièvre sont représentées par la forme rouge plus foncée.  Certains cas symptomatiques qui sont réellement infectés ne seront pas pris en compte parce qu'ils n'ont pas développé de forte fièvre. </a:t>
            </a:r>
            <a:endParaRPr lang="fr-FR" noProof="0" dirty="0">
              <a:latin typeface="Arial"/>
              <a:ea typeface="Arial"/>
              <a:cs typeface="Arial"/>
              <a:sym typeface="Arial"/>
            </a:endParaRPr>
          </a:p>
          <a:p>
            <a:pPr marL="0" lvl="0" indent="0" algn="l" rtl="0">
              <a:spcBef>
                <a:spcPts val="360"/>
              </a:spcBef>
              <a:spcAft>
                <a:spcPts val="0"/>
              </a:spcAft>
              <a:buClr>
                <a:schemeClr val="dk1"/>
              </a:buClr>
              <a:buSzPts val="1200"/>
              <a:buFont typeface="Calibri"/>
              <a:buNone/>
            </a:pPr>
            <a:endParaRPr dirty="0">
              <a:latin typeface="Arial"/>
              <a:ea typeface="Arial"/>
              <a:cs typeface="Arial"/>
              <a:sym typeface="Arial"/>
            </a:endParaRPr>
          </a:p>
        </p:txBody>
      </p:sp>
      <p:sp>
        <p:nvSpPr>
          <p:cNvPr id="452" name="Google Shape;452;p17:notes"/>
          <p:cNvSpPr txBox="1">
            <a:spLocks noGrp="1"/>
          </p:cNvSpPr>
          <p:nvPr>
            <p:ph type="sldNum" idx="12"/>
          </p:nvPr>
        </p:nvSpPr>
        <p:spPr>
          <a:xfrm>
            <a:off x="3970338" y="8829675"/>
            <a:ext cx="3038475" cy="465138"/>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Clr>
                <a:schemeClr val="dk1"/>
              </a:buClr>
              <a:buSzPts val="1200"/>
              <a:buFont typeface="Arial"/>
              <a:buNone/>
            </a:pPr>
            <a:fld id="{00000000-1234-1234-1234-123412341234}" type="slidenum">
              <a:rPr lang="fr-FR" sz="1200" b="0" i="0" u="none" strike="noStrike" cap="none">
                <a:solidFill>
                  <a:schemeClr val="dk1"/>
                </a:solidFill>
                <a:latin typeface="Arial"/>
                <a:ea typeface="Arial"/>
                <a:cs typeface="Arial"/>
                <a:sym typeface="Arial"/>
              </a:rPr>
              <a:t>17</a:t>
            </a:fld>
            <a:endParaRPr sz="1200" b="0" i="0" u="none" strike="noStrike" cap="none">
              <a:solidFill>
                <a:schemeClr val="dk1"/>
              </a:solidFill>
              <a:latin typeface="Arial"/>
              <a:ea typeface="Arial"/>
              <a:cs typeface="Arial"/>
              <a:sym typeface="Aria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6"/>
        <p:cNvGrpSpPr/>
        <p:nvPr/>
      </p:nvGrpSpPr>
      <p:grpSpPr>
        <a:xfrm>
          <a:off x="0" y="0"/>
          <a:ext cx="0" cy="0"/>
          <a:chOff x="0" y="0"/>
          <a:chExt cx="0" cy="0"/>
        </a:xfrm>
      </p:grpSpPr>
      <p:sp>
        <p:nvSpPr>
          <p:cNvPr id="467" name="Google Shape;467;p18: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468" name="Google Shape;468;p18: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rtl="0">
              <a:spcBef>
                <a:spcPts val="0"/>
              </a:spcBef>
              <a:spcAft>
                <a:spcPts val="0"/>
              </a:spcAft>
              <a:buClr>
                <a:schemeClr val="dk1"/>
              </a:buClr>
              <a:buSzPts val="1200"/>
              <a:buFont typeface="Arial"/>
              <a:buNone/>
            </a:pPr>
            <a:r>
              <a:rPr lang="fr-FR" sz="1200" b="1" noProof="0" dirty="0">
                <a:latin typeface="Arial"/>
                <a:ea typeface="Arial"/>
                <a:cs typeface="Arial"/>
                <a:sym typeface="Arial"/>
              </a:rPr>
              <a:t>Notes de l'instructeur :</a:t>
            </a:r>
            <a:endParaRPr lang="fr-FR" sz="1200" noProof="0" dirty="0">
              <a:latin typeface="Arial"/>
              <a:ea typeface="Arial"/>
              <a:cs typeface="Arial"/>
              <a:sym typeface="Arial"/>
            </a:endParaRPr>
          </a:p>
          <a:p>
            <a:pPr marL="0" marR="0" lvl="0" indent="0" algn="l" rtl="0">
              <a:lnSpc>
                <a:spcPct val="115000"/>
              </a:lnSpc>
              <a:spcBef>
                <a:spcPts val="600"/>
              </a:spcBef>
              <a:spcAft>
                <a:spcPts val="0"/>
              </a:spcAft>
              <a:buClr>
                <a:schemeClr val="dk1"/>
              </a:buClr>
              <a:buSzPts val="1200"/>
              <a:buFont typeface="Calibri"/>
              <a:buNone/>
            </a:pPr>
            <a:endParaRPr lang="fr-FR" sz="1200" noProof="0" dirty="0">
              <a:latin typeface="Arial"/>
              <a:ea typeface="Arial"/>
              <a:cs typeface="Arial"/>
              <a:sym typeface="Arial"/>
            </a:endParaRPr>
          </a:p>
          <a:p>
            <a:pPr marL="171450" marR="0" lvl="0" indent="-171450" algn="l" rtl="0">
              <a:lnSpc>
                <a:spcPct val="115000"/>
              </a:lnSpc>
              <a:spcBef>
                <a:spcPts val="600"/>
              </a:spcBef>
              <a:spcAft>
                <a:spcPts val="0"/>
              </a:spcAft>
              <a:buClr>
                <a:schemeClr val="dk1"/>
              </a:buClr>
              <a:buSzPts val="1200"/>
              <a:buFont typeface="Noto Sans Symbols"/>
              <a:buChar char="▪"/>
            </a:pPr>
            <a:r>
              <a:rPr lang="fr-FR" sz="1200" b="1" u="sng" noProof="0" dirty="0">
                <a:latin typeface="Arial"/>
                <a:ea typeface="Arial"/>
                <a:cs typeface="Arial"/>
                <a:sym typeface="Arial"/>
              </a:rPr>
              <a:t>Dites</a:t>
            </a:r>
            <a:r>
              <a:rPr lang="fr-FR" sz="1200" b="1" u="none" noProof="0" dirty="0">
                <a:latin typeface="Arial"/>
                <a:ea typeface="Arial"/>
                <a:cs typeface="Arial"/>
                <a:sym typeface="Arial"/>
              </a:rPr>
              <a:t> : </a:t>
            </a:r>
            <a:r>
              <a:rPr lang="fr-FR" sz="1200" noProof="0" dirty="0">
                <a:latin typeface="Arial"/>
                <a:ea typeface="Arial"/>
                <a:cs typeface="Arial"/>
                <a:sym typeface="Arial"/>
              </a:rPr>
              <a:t>Parmi les personnes symptomatiques, certaines développent une arthrite sévère et/ou des arthralgies, d'autres non. Certains des cas symptomatiques avec une forte fièvre qui sont réellement infectés vont passer inaperçus parce qu'ils n'ont pas d'arthralgies ou d'arthrites. </a:t>
            </a:r>
            <a:r>
              <a:rPr lang="fr-FR" sz="1200" b="1" noProof="0" dirty="0">
                <a:latin typeface="Arial"/>
                <a:ea typeface="Arial"/>
                <a:cs typeface="Arial"/>
                <a:sym typeface="Arial"/>
              </a:rPr>
              <a:t>&lt;</a:t>
            </a:r>
            <a:r>
              <a:rPr lang="fr-FR" b="1" i="0" noProof="0" dirty="0">
                <a:latin typeface="Arial"/>
                <a:ea typeface="Arial"/>
                <a:cs typeface="Arial"/>
                <a:sym typeface="Arial"/>
              </a:rPr>
              <a:t>CLIQUER</a:t>
            </a:r>
            <a:r>
              <a:rPr lang="fr-FR" sz="1200" b="1" noProof="0" dirty="0">
                <a:latin typeface="Arial"/>
                <a:ea typeface="Arial"/>
                <a:cs typeface="Arial"/>
                <a:sym typeface="Arial"/>
              </a:rPr>
              <a:t>&gt; </a:t>
            </a:r>
            <a:r>
              <a:rPr lang="fr-FR" sz="1200" b="0" noProof="0" dirty="0">
                <a:latin typeface="Arial"/>
                <a:ea typeface="Arial"/>
                <a:cs typeface="Arial"/>
                <a:sym typeface="Arial"/>
              </a:rPr>
              <a:t>pour passer à la diapositive suivante.</a:t>
            </a:r>
            <a:endParaRPr lang="fr-FR" sz="1200" noProof="0" dirty="0">
              <a:latin typeface="Arial"/>
              <a:ea typeface="Arial"/>
              <a:cs typeface="Arial"/>
              <a:sym typeface="Arial"/>
            </a:endParaRPr>
          </a:p>
          <a:p>
            <a:pPr marL="285750" marR="0" lvl="0" indent="-171450" algn="l" rtl="0">
              <a:lnSpc>
                <a:spcPct val="115000"/>
              </a:lnSpc>
              <a:spcBef>
                <a:spcPts val="600"/>
              </a:spcBef>
              <a:spcAft>
                <a:spcPts val="0"/>
              </a:spcAft>
              <a:buClr>
                <a:schemeClr val="dk1"/>
              </a:buClr>
              <a:buSzPts val="1800"/>
              <a:buFont typeface="Arial"/>
              <a:buNone/>
            </a:pPr>
            <a:endParaRPr sz="1800" dirty="0"/>
          </a:p>
          <a:p>
            <a:pPr marL="0" marR="0" lvl="0" indent="0" algn="l" rtl="0">
              <a:lnSpc>
                <a:spcPct val="115000"/>
              </a:lnSpc>
              <a:spcBef>
                <a:spcPts val="600"/>
              </a:spcBef>
              <a:spcAft>
                <a:spcPts val="0"/>
              </a:spcAft>
              <a:buClr>
                <a:schemeClr val="dk1"/>
              </a:buClr>
              <a:buSzPts val="1800"/>
              <a:buFont typeface="Calibri"/>
              <a:buNone/>
            </a:pPr>
            <a:endParaRPr sz="1800" dirty="0"/>
          </a:p>
        </p:txBody>
      </p:sp>
      <p:sp>
        <p:nvSpPr>
          <p:cNvPr id="469" name="Google Shape;469;p18:notes"/>
          <p:cNvSpPr txBox="1">
            <a:spLocks noGrp="1"/>
          </p:cNvSpPr>
          <p:nvPr>
            <p:ph type="sldNum" idx="12"/>
          </p:nvPr>
        </p:nvSpPr>
        <p:spPr>
          <a:xfrm>
            <a:off x="3970338" y="8829675"/>
            <a:ext cx="3038475" cy="465138"/>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Clr>
                <a:schemeClr val="dk1"/>
              </a:buClr>
              <a:buSzPts val="1200"/>
              <a:buFont typeface="Arial"/>
              <a:buNone/>
            </a:pPr>
            <a:fld id="{00000000-1234-1234-1234-123412341234}" type="slidenum">
              <a:rPr lang="fr-FR" sz="1200" b="0" i="0" u="none" strike="noStrike" cap="none">
                <a:solidFill>
                  <a:schemeClr val="dk1"/>
                </a:solidFill>
                <a:latin typeface="Arial"/>
                <a:ea typeface="Arial"/>
                <a:cs typeface="Arial"/>
                <a:sym typeface="Arial"/>
              </a:rPr>
              <a:t>18</a:t>
            </a:fld>
            <a:endParaRPr sz="1200" b="0" i="0" u="none" strike="noStrike" cap="none">
              <a:solidFill>
                <a:schemeClr val="dk1"/>
              </a:solidFill>
              <a:latin typeface="Arial"/>
              <a:ea typeface="Arial"/>
              <a:cs typeface="Arial"/>
              <a:sym typeface="Aria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2"/>
        <p:cNvGrpSpPr/>
        <p:nvPr/>
      </p:nvGrpSpPr>
      <p:grpSpPr>
        <a:xfrm>
          <a:off x="0" y="0"/>
          <a:ext cx="0" cy="0"/>
          <a:chOff x="0" y="0"/>
          <a:chExt cx="0" cy="0"/>
        </a:xfrm>
      </p:grpSpPr>
      <p:sp>
        <p:nvSpPr>
          <p:cNvPr id="483" name="Google Shape;483;p19: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484" name="Google Shape;484;p19: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rtl="0">
              <a:spcBef>
                <a:spcPts val="0"/>
              </a:spcBef>
              <a:spcAft>
                <a:spcPts val="0"/>
              </a:spcAft>
              <a:buClr>
                <a:schemeClr val="dk1"/>
              </a:buClr>
              <a:buSzPts val="1200"/>
              <a:buFont typeface="Arial"/>
              <a:buNone/>
            </a:pPr>
            <a:r>
              <a:rPr lang="fr-FR" sz="1200" b="1" noProof="0" dirty="0">
                <a:latin typeface="Arial"/>
                <a:ea typeface="Arial"/>
                <a:cs typeface="Arial"/>
                <a:sym typeface="Arial"/>
              </a:rPr>
              <a:t>Notes de l'instructeur :</a:t>
            </a:r>
            <a:endParaRPr lang="fr-FR" sz="1200" noProof="0" dirty="0">
              <a:latin typeface="Arial"/>
              <a:ea typeface="Arial"/>
              <a:cs typeface="Arial"/>
              <a:sym typeface="Arial"/>
            </a:endParaRPr>
          </a:p>
          <a:p>
            <a:pPr marL="0" marR="0" lvl="0" indent="0" algn="l" rtl="0">
              <a:lnSpc>
                <a:spcPct val="115000"/>
              </a:lnSpc>
              <a:spcBef>
                <a:spcPts val="600"/>
              </a:spcBef>
              <a:spcAft>
                <a:spcPts val="0"/>
              </a:spcAft>
              <a:buClr>
                <a:schemeClr val="dk1"/>
              </a:buClr>
              <a:buSzPts val="1200"/>
              <a:buFont typeface="Calibri"/>
              <a:buNone/>
            </a:pPr>
            <a:endParaRPr lang="fr-FR" sz="1200" noProof="0" dirty="0">
              <a:latin typeface="Arial"/>
              <a:ea typeface="Arial"/>
              <a:cs typeface="Arial"/>
              <a:sym typeface="Arial"/>
            </a:endParaRPr>
          </a:p>
          <a:p>
            <a:pPr marL="171450" marR="0" lvl="0" indent="-171450" algn="l" rtl="0">
              <a:lnSpc>
                <a:spcPct val="115000"/>
              </a:lnSpc>
              <a:spcBef>
                <a:spcPts val="600"/>
              </a:spcBef>
              <a:spcAft>
                <a:spcPts val="0"/>
              </a:spcAft>
              <a:buClr>
                <a:schemeClr val="dk1"/>
              </a:buClr>
              <a:buSzPts val="1200"/>
              <a:buFont typeface="Noto Sans Symbols"/>
              <a:buChar char="▪"/>
            </a:pPr>
            <a:r>
              <a:rPr lang="fr-FR" sz="1200" b="1" i="0" u="sng" noProof="0" dirty="0">
                <a:latin typeface="Arial"/>
                <a:ea typeface="Arial"/>
                <a:cs typeface="Arial"/>
                <a:sym typeface="Arial"/>
              </a:rPr>
              <a:t>Dites</a:t>
            </a:r>
            <a:r>
              <a:rPr lang="fr-FR" sz="1200" b="1" i="0" u="none" noProof="0" dirty="0">
                <a:latin typeface="Arial"/>
                <a:ea typeface="Arial"/>
                <a:cs typeface="Arial"/>
                <a:sym typeface="Arial"/>
              </a:rPr>
              <a:t> : </a:t>
            </a:r>
            <a:r>
              <a:rPr lang="fr-FR" sz="1200" noProof="0" dirty="0">
                <a:latin typeface="Arial"/>
                <a:ea typeface="Arial"/>
                <a:cs typeface="Arial"/>
                <a:sym typeface="Arial"/>
              </a:rPr>
              <a:t>Si nous examinons les deux symptômes ensemble, vous pouvez voir que les personnes réellement infectées présentant à la fois une forte fièvre </a:t>
            </a:r>
            <a:r>
              <a:rPr lang="fr-FR" sz="1200" b="1" noProof="0" dirty="0">
                <a:latin typeface="Arial"/>
                <a:ea typeface="Arial"/>
                <a:cs typeface="Arial"/>
                <a:sym typeface="Arial"/>
              </a:rPr>
              <a:t>et </a:t>
            </a:r>
            <a:r>
              <a:rPr lang="fr-FR" sz="1200" b="0" noProof="0" dirty="0">
                <a:latin typeface="Arial"/>
                <a:ea typeface="Arial"/>
                <a:cs typeface="Arial"/>
                <a:sym typeface="Arial"/>
              </a:rPr>
              <a:t>de l'arthrite et/ou des arthralgies sont représentées par la boîte violette. Ce sont les vrais cas qui sont pris en compte dans notre définition de cas. Les personnes représentées par les cases rouge foncé et bleue ne correspondent pas à notre définition de cas car elles ne présentent qu'un seul symptôme (</a:t>
            </a:r>
            <a:r>
              <a:rPr lang="fr-FR" sz="1200" b="0" i="1" noProof="0" dirty="0">
                <a:latin typeface="Arial"/>
                <a:ea typeface="Arial"/>
                <a:cs typeface="Arial"/>
                <a:sym typeface="Arial"/>
              </a:rPr>
              <a:t>fièvre </a:t>
            </a:r>
            <a:r>
              <a:rPr lang="fr-FR" sz="1200" b="1" i="1" noProof="0" dirty="0">
                <a:latin typeface="Arial"/>
                <a:ea typeface="Arial"/>
                <a:cs typeface="Arial"/>
                <a:sym typeface="Arial"/>
              </a:rPr>
              <a:t>ou </a:t>
            </a:r>
            <a:r>
              <a:rPr lang="fr-FR" sz="1200" b="0" i="1" noProof="0" dirty="0">
                <a:latin typeface="Arial"/>
                <a:ea typeface="Arial"/>
                <a:cs typeface="Arial"/>
                <a:sym typeface="Arial"/>
              </a:rPr>
              <a:t>arthrite et/ou arthralgie</a:t>
            </a:r>
            <a:r>
              <a:rPr lang="fr-FR" sz="1200" b="0" noProof="0" dirty="0">
                <a:latin typeface="Arial"/>
                <a:ea typeface="Arial"/>
                <a:cs typeface="Arial"/>
                <a:sym typeface="Arial"/>
              </a:rPr>
              <a:t>), et non les deux.</a:t>
            </a:r>
            <a:endParaRPr lang="fr-FR" sz="1200" b="0" u="none" noProof="0" dirty="0">
              <a:latin typeface="Arial"/>
              <a:ea typeface="Arial"/>
              <a:cs typeface="Arial"/>
              <a:sym typeface="Arial"/>
            </a:endParaRPr>
          </a:p>
          <a:p>
            <a:pPr marL="171450" marR="0" lvl="0" indent="-95250" algn="l" rtl="0">
              <a:lnSpc>
                <a:spcPct val="115000"/>
              </a:lnSpc>
              <a:spcBef>
                <a:spcPts val="600"/>
              </a:spcBef>
              <a:spcAft>
                <a:spcPts val="0"/>
              </a:spcAft>
              <a:buClr>
                <a:schemeClr val="dk1"/>
              </a:buClr>
              <a:buSzPts val="1200"/>
              <a:buFont typeface="Noto Sans Symbols"/>
              <a:buNone/>
            </a:pPr>
            <a:endParaRPr lang="fr-FR" sz="1200" b="0" u="none" noProof="0" dirty="0">
              <a:latin typeface="Arial"/>
              <a:ea typeface="Arial"/>
              <a:cs typeface="Arial"/>
              <a:sym typeface="Arial"/>
            </a:endParaRPr>
          </a:p>
          <a:p>
            <a:pPr marL="171450" marR="0" lvl="0" indent="-171450" algn="l" rtl="0">
              <a:lnSpc>
                <a:spcPct val="115000"/>
              </a:lnSpc>
              <a:spcBef>
                <a:spcPts val="600"/>
              </a:spcBef>
              <a:spcAft>
                <a:spcPts val="0"/>
              </a:spcAft>
              <a:buClr>
                <a:schemeClr val="dk1"/>
              </a:buClr>
              <a:buSzPts val="1200"/>
              <a:buFont typeface="Noto Sans Symbols"/>
              <a:buChar char="▪"/>
            </a:pPr>
            <a:r>
              <a:rPr lang="fr-FR" sz="1200" b="1" u="sng" noProof="0" dirty="0">
                <a:latin typeface="Arial"/>
                <a:ea typeface="Arial"/>
                <a:cs typeface="Arial"/>
                <a:sym typeface="Arial"/>
              </a:rPr>
              <a:t>Posez la question</a:t>
            </a:r>
            <a:r>
              <a:rPr lang="fr-FR" sz="1200" b="1" u="none" noProof="0" dirty="0">
                <a:latin typeface="Arial"/>
                <a:ea typeface="Arial"/>
                <a:cs typeface="Arial"/>
                <a:sym typeface="Arial"/>
              </a:rPr>
              <a:t> : </a:t>
            </a:r>
            <a:r>
              <a:rPr lang="fr-FR" sz="1200" noProof="0" dirty="0">
                <a:latin typeface="Arial"/>
                <a:ea typeface="Arial"/>
                <a:cs typeface="Arial"/>
                <a:sym typeface="Arial"/>
              </a:rPr>
              <a:t>Le chikungunya est-il la seule maladie qui peut provoquer de la fièvre et de l'arthrite/arthralgie ? </a:t>
            </a:r>
            <a:endParaRPr lang="fr-FR" noProof="0" dirty="0"/>
          </a:p>
          <a:p>
            <a:pPr marL="171450" marR="0" lvl="0" indent="-95250" algn="l" rtl="0">
              <a:lnSpc>
                <a:spcPct val="115000"/>
              </a:lnSpc>
              <a:spcBef>
                <a:spcPts val="600"/>
              </a:spcBef>
              <a:spcAft>
                <a:spcPts val="0"/>
              </a:spcAft>
              <a:buClr>
                <a:schemeClr val="dk1"/>
              </a:buClr>
              <a:buSzPts val="1200"/>
              <a:buFont typeface="Noto Sans Symbols"/>
              <a:buNone/>
            </a:pPr>
            <a:endParaRPr lang="fr-FR" sz="1200" b="1" noProof="0" dirty="0">
              <a:latin typeface="Arial"/>
              <a:ea typeface="Arial"/>
              <a:cs typeface="Arial"/>
              <a:sym typeface="Arial"/>
            </a:endParaRPr>
          </a:p>
          <a:p>
            <a:pPr marL="171450" marR="0" lvl="0" indent="-171450" algn="l" rtl="0">
              <a:lnSpc>
                <a:spcPct val="115000"/>
              </a:lnSpc>
              <a:spcBef>
                <a:spcPts val="600"/>
              </a:spcBef>
              <a:spcAft>
                <a:spcPts val="0"/>
              </a:spcAft>
              <a:buClr>
                <a:schemeClr val="dk1"/>
              </a:buClr>
              <a:buSzPts val="1200"/>
              <a:buFont typeface="Noto Sans Symbols"/>
              <a:buChar char="▪"/>
            </a:pPr>
            <a:r>
              <a:rPr lang="fr-FR" sz="1200" b="1" i="0" u="sng" noProof="0" dirty="0">
                <a:latin typeface="Arial"/>
                <a:ea typeface="Arial"/>
                <a:cs typeface="Arial"/>
                <a:sym typeface="Arial"/>
              </a:rPr>
              <a:t>Remerciez</a:t>
            </a:r>
            <a:r>
              <a:rPr lang="fr-FR" sz="1200" b="1" i="0" u="none" noProof="0" dirty="0">
                <a:latin typeface="Arial"/>
                <a:ea typeface="Arial"/>
                <a:cs typeface="Arial"/>
                <a:sym typeface="Arial"/>
              </a:rPr>
              <a:t> </a:t>
            </a:r>
            <a:r>
              <a:rPr lang="fr-FR" sz="1200" b="0" i="0" u="none" noProof="0" dirty="0">
                <a:latin typeface="Arial"/>
                <a:ea typeface="Arial"/>
                <a:cs typeface="Arial"/>
                <a:sym typeface="Arial"/>
              </a:rPr>
              <a:t>les participants pour leurs</a:t>
            </a:r>
            <a:r>
              <a:rPr lang="fr-FR" sz="1200" b="0" i="0" noProof="0" dirty="0">
                <a:latin typeface="Arial"/>
                <a:ea typeface="Arial"/>
                <a:cs typeface="Arial"/>
                <a:sym typeface="Arial"/>
              </a:rPr>
              <a:t> réponses.</a:t>
            </a:r>
            <a:r>
              <a:rPr lang="fr-FR" sz="1200" b="1" i="0" noProof="0" dirty="0">
                <a:latin typeface="Arial"/>
                <a:ea typeface="Arial"/>
                <a:cs typeface="Arial"/>
                <a:sym typeface="Arial"/>
              </a:rPr>
              <a:t> </a:t>
            </a:r>
            <a:r>
              <a:rPr lang="fr-FR" sz="1200" b="1" noProof="0" dirty="0">
                <a:latin typeface="Arial"/>
                <a:ea typeface="Arial"/>
                <a:cs typeface="Arial"/>
                <a:sym typeface="Arial"/>
              </a:rPr>
              <a:t>&lt;</a:t>
            </a:r>
            <a:r>
              <a:rPr lang="fr-FR" b="1" i="0" noProof="0" dirty="0">
                <a:latin typeface="Arial"/>
                <a:ea typeface="Arial"/>
                <a:cs typeface="Arial"/>
                <a:sym typeface="Arial"/>
              </a:rPr>
              <a:t>CLIQUER</a:t>
            </a:r>
            <a:r>
              <a:rPr lang="fr-FR" sz="1200" b="1" noProof="0" dirty="0">
                <a:latin typeface="Arial"/>
                <a:ea typeface="Arial"/>
                <a:cs typeface="Arial"/>
                <a:sym typeface="Arial"/>
              </a:rPr>
              <a:t>&gt; </a:t>
            </a:r>
            <a:r>
              <a:rPr lang="fr-FR" sz="1200" b="0" noProof="0" dirty="0">
                <a:latin typeface="Arial"/>
                <a:ea typeface="Arial"/>
                <a:cs typeface="Arial"/>
                <a:sym typeface="Arial"/>
              </a:rPr>
              <a:t>pour passer à la diapositive suivante avec la réponse.</a:t>
            </a:r>
            <a:endParaRPr lang="fr-FR" sz="1200" noProof="0" dirty="0">
              <a:latin typeface="Arial"/>
              <a:ea typeface="Arial"/>
              <a:cs typeface="Arial"/>
              <a:sym typeface="Arial"/>
            </a:endParaRPr>
          </a:p>
          <a:p>
            <a:pPr marL="0" marR="0" lvl="0" indent="0" algn="l" rtl="0">
              <a:lnSpc>
                <a:spcPct val="115000"/>
              </a:lnSpc>
              <a:spcBef>
                <a:spcPts val="600"/>
              </a:spcBef>
              <a:spcAft>
                <a:spcPts val="0"/>
              </a:spcAft>
              <a:buClr>
                <a:schemeClr val="dk1"/>
              </a:buClr>
              <a:buSzPts val="1800"/>
              <a:buFont typeface="Calibri"/>
              <a:buNone/>
            </a:pPr>
            <a:endParaRPr sz="1800" dirty="0"/>
          </a:p>
        </p:txBody>
      </p:sp>
      <p:sp>
        <p:nvSpPr>
          <p:cNvPr id="485" name="Google Shape;485;p19:notes"/>
          <p:cNvSpPr txBox="1">
            <a:spLocks noGrp="1"/>
          </p:cNvSpPr>
          <p:nvPr>
            <p:ph type="sldNum" idx="12"/>
          </p:nvPr>
        </p:nvSpPr>
        <p:spPr>
          <a:xfrm>
            <a:off x="3970338" y="8829675"/>
            <a:ext cx="3038475" cy="465138"/>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Clr>
                <a:schemeClr val="dk1"/>
              </a:buClr>
              <a:buSzPts val="1200"/>
              <a:buFont typeface="Arial"/>
              <a:buNone/>
            </a:pPr>
            <a:fld id="{00000000-1234-1234-1234-123412341234}" type="slidenum">
              <a:rPr lang="fr-FR" sz="1200" b="0" i="0" u="none" strike="noStrike" cap="none">
                <a:solidFill>
                  <a:schemeClr val="dk1"/>
                </a:solidFill>
                <a:latin typeface="Arial"/>
                <a:ea typeface="Arial"/>
                <a:cs typeface="Arial"/>
                <a:sym typeface="Arial"/>
              </a:rPr>
              <a:t>19</a:t>
            </a:fld>
            <a:endParaRPr sz="1200" b="0" i="0" u="none" strike="noStrike" cap="none">
              <a:solidFill>
                <a:schemeClr val="dk1"/>
              </a:solidFill>
              <a:latin typeface="Arial"/>
              <a:ea typeface="Arial"/>
              <a:cs typeface="Arial"/>
              <a:sym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1"/>
        <p:cNvGrpSpPr/>
        <p:nvPr/>
      </p:nvGrpSpPr>
      <p:grpSpPr>
        <a:xfrm>
          <a:off x="0" y="0"/>
          <a:ext cx="0" cy="0"/>
          <a:chOff x="0" y="0"/>
          <a:chExt cx="0" cy="0"/>
        </a:xfrm>
      </p:grpSpPr>
      <p:sp>
        <p:nvSpPr>
          <p:cNvPr id="302" name="Google Shape;302;p2:notes"/>
          <p:cNvSpPr>
            <a:spLocks noGrp="1" noRot="1" noChangeAspect="1"/>
          </p:cNvSpPr>
          <p:nvPr>
            <p:ph type="sldImg" idx="2"/>
          </p:nvPr>
        </p:nvSpPr>
        <p:spPr>
          <a:xfrm>
            <a:off x="457200" y="719138"/>
            <a:ext cx="64008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3" name="Google Shape;30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fr-FR" sz="1200" b="1" i="0" u="none" strike="noStrike" cap="none" noProof="0" dirty="0">
                <a:solidFill>
                  <a:srgbClr val="000000"/>
                </a:solidFill>
                <a:latin typeface="Arial"/>
                <a:ea typeface="Arial"/>
                <a:cs typeface="Arial"/>
                <a:sym typeface="Arial"/>
              </a:rPr>
              <a:t>Notes de l'instructeur :</a:t>
            </a:r>
            <a:endParaRPr lang="fr-FR" noProof="0" dirty="0"/>
          </a:p>
          <a:p>
            <a:pPr marL="0" marR="0" lvl="0" indent="0" algn="l" rtl="0">
              <a:lnSpc>
                <a:spcPct val="100000"/>
              </a:lnSpc>
              <a:spcBef>
                <a:spcPts val="0"/>
              </a:spcBef>
              <a:spcAft>
                <a:spcPts val="0"/>
              </a:spcAft>
              <a:buClr>
                <a:schemeClr val="dk1"/>
              </a:buClr>
              <a:buSzPts val="1200"/>
              <a:buFont typeface="Calibri"/>
              <a:buNone/>
            </a:pPr>
            <a:endParaRPr lang="fr-FR" sz="1200" b="1" i="0" u="none" strike="noStrike" cap="none" noProof="0" dirty="0">
              <a:solidFill>
                <a:srgbClr val="000000"/>
              </a:solidFill>
              <a:latin typeface="Arial"/>
              <a:ea typeface="Arial"/>
              <a:cs typeface="Arial"/>
              <a:sym typeface="Arial"/>
            </a:endParaRPr>
          </a:p>
          <a:p>
            <a:pPr marL="171450" marR="0" lvl="0" indent="-171450" algn="l" rtl="0">
              <a:lnSpc>
                <a:spcPct val="100000"/>
              </a:lnSpc>
              <a:spcBef>
                <a:spcPts val="0"/>
              </a:spcBef>
              <a:spcAft>
                <a:spcPts val="0"/>
              </a:spcAft>
              <a:buClr>
                <a:srgbClr val="000000"/>
              </a:buClr>
              <a:buSzPts val="1200"/>
              <a:buFont typeface="Noto Sans Symbols"/>
              <a:buChar char="❖"/>
            </a:pPr>
            <a:r>
              <a:rPr lang="fr-FR" sz="1200" b="1" i="1" u="none" strike="noStrike" cap="none" noProof="0" dirty="0">
                <a:solidFill>
                  <a:srgbClr val="000000"/>
                </a:solidFill>
                <a:latin typeface="Arial"/>
                <a:ea typeface="Arial"/>
                <a:cs typeface="Arial"/>
                <a:sym typeface="Arial"/>
              </a:rPr>
              <a:t>Ces icônes servent de signaux pour vous aider à naviguer dans le contenu et à savoir ce qui vous attend.</a:t>
            </a:r>
            <a:endParaRPr lang="fr-FR" noProof="0" dirty="0"/>
          </a:p>
          <a:p>
            <a:pPr marL="0" lvl="0" indent="0" algn="l" rtl="0">
              <a:spcBef>
                <a:spcPts val="0"/>
              </a:spcBef>
              <a:spcAft>
                <a:spcPts val="0"/>
              </a:spcAft>
              <a:buNone/>
            </a:pPr>
            <a:endParaRPr dirty="0"/>
          </a:p>
        </p:txBody>
      </p:sp>
      <p:sp>
        <p:nvSpPr>
          <p:cNvPr id="304" name="Google Shape;304;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fr-FR" sz="1200" b="0" i="0" u="none" strike="noStrike" cap="none">
                <a:solidFill>
                  <a:srgbClr val="000000"/>
                </a:solidFill>
                <a:latin typeface="Calibri"/>
                <a:ea typeface="Calibri"/>
                <a:cs typeface="Calibri"/>
                <a:sym typeface="Calibri"/>
              </a:rPr>
              <a:t>2</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4"/>
        <p:cNvGrpSpPr/>
        <p:nvPr/>
      </p:nvGrpSpPr>
      <p:grpSpPr>
        <a:xfrm>
          <a:off x="0" y="0"/>
          <a:ext cx="0" cy="0"/>
          <a:chOff x="0" y="0"/>
          <a:chExt cx="0" cy="0"/>
        </a:xfrm>
      </p:grpSpPr>
      <p:sp>
        <p:nvSpPr>
          <p:cNvPr id="505" name="Google Shape;505;p20: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506" name="Google Shape;506;p20: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rtl="0">
              <a:spcBef>
                <a:spcPts val="0"/>
              </a:spcBef>
              <a:spcAft>
                <a:spcPts val="0"/>
              </a:spcAft>
              <a:buClr>
                <a:schemeClr val="dk1"/>
              </a:buClr>
              <a:buSzPts val="1200"/>
              <a:buFont typeface="Arial"/>
              <a:buNone/>
            </a:pPr>
            <a:r>
              <a:rPr lang="fr-FR" sz="1200" b="1" noProof="0" dirty="0">
                <a:latin typeface="Arial"/>
                <a:ea typeface="Arial"/>
                <a:cs typeface="Arial"/>
                <a:sym typeface="Arial"/>
              </a:rPr>
              <a:t>Notes de l'instructeur :</a:t>
            </a:r>
            <a:endParaRPr lang="fr-FR" sz="1200" b="0" noProof="0" dirty="0">
              <a:latin typeface="Arial"/>
              <a:ea typeface="Arial"/>
              <a:cs typeface="Arial"/>
              <a:sym typeface="Arial"/>
            </a:endParaRPr>
          </a:p>
          <a:p>
            <a:pPr marL="0" marR="0" lvl="0" indent="0" algn="l" rtl="0">
              <a:spcBef>
                <a:spcPts val="0"/>
              </a:spcBef>
              <a:spcAft>
                <a:spcPts val="0"/>
              </a:spcAft>
              <a:buClr>
                <a:schemeClr val="dk1"/>
              </a:buClr>
              <a:buSzPts val="1200"/>
              <a:buFont typeface="Noto Sans Symbols"/>
              <a:buNone/>
            </a:pPr>
            <a:endParaRPr lang="fr-FR" sz="1200" b="0" i="1" u="none" noProof="0" dirty="0">
              <a:latin typeface="Arial"/>
              <a:ea typeface="Arial"/>
              <a:cs typeface="Arial"/>
              <a:sym typeface="Arial"/>
            </a:endParaRPr>
          </a:p>
          <a:p>
            <a:pPr marL="171450" marR="0" lvl="0" indent="-171450" algn="l" rtl="0">
              <a:spcBef>
                <a:spcPts val="0"/>
              </a:spcBef>
              <a:spcAft>
                <a:spcPts val="0"/>
              </a:spcAft>
              <a:buClr>
                <a:schemeClr val="dk1"/>
              </a:buClr>
              <a:buSzPts val="1200"/>
              <a:buFont typeface="Noto Sans Symbols"/>
              <a:buChar char="▪"/>
            </a:pPr>
            <a:r>
              <a:rPr lang="fr-FR" sz="1200" b="1" i="0" u="sng" noProof="0" dirty="0">
                <a:latin typeface="Arial"/>
                <a:ea typeface="Arial"/>
                <a:cs typeface="Arial"/>
                <a:sym typeface="Arial"/>
              </a:rPr>
              <a:t>Réponse</a:t>
            </a:r>
            <a:r>
              <a:rPr lang="fr-FR" sz="1200" b="1" i="0" u="none" noProof="0" dirty="0">
                <a:latin typeface="Arial"/>
                <a:ea typeface="Arial"/>
                <a:cs typeface="Arial"/>
                <a:sym typeface="Arial"/>
              </a:rPr>
              <a:t> : </a:t>
            </a:r>
            <a:r>
              <a:rPr lang="fr-FR" sz="1200" b="0" i="1" noProof="0" dirty="0">
                <a:latin typeface="Arial"/>
                <a:ea typeface="Arial"/>
                <a:cs typeface="Arial"/>
                <a:sym typeface="Arial"/>
              </a:rPr>
              <a:t>Non. </a:t>
            </a:r>
            <a:endParaRPr lang="fr-FR" noProof="0" dirty="0"/>
          </a:p>
          <a:p>
            <a:pPr marL="171450" marR="0" lvl="0" indent="-95250" algn="l" rtl="0">
              <a:spcBef>
                <a:spcPts val="0"/>
              </a:spcBef>
              <a:spcAft>
                <a:spcPts val="0"/>
              </a:spcAft>
              <a:buClr>
                <a:schemeClr val="dk1"/>
              </a:buClr>
              <a:buSzPts val="1200"/>
              <a:buFont typeface="Noto Sans Symbols"/>
              <a:buNone/>
            </a:pPr>
            <a:endParaRPr lang="fr-FR" sz="1200" b="0" i="1" u="sng" strike="noStrike" cap="none" noProof="0" dirty="0">
              <a:solidFill>
                <a:srgbClr val="000000"/>
              </a:solidFill>
              <a:latin typeface="Arial"/>
              <a:ea typeface="Arial"/>
              <a:cs typeface="Arial"/>
              <a:sym typeface="Arial"/>
            </a:endParaRPr>
          </a:p>
          <a:p>
            <a:pPr marL="171450" marR="0" lvl="0" indent="-171450" algn="l" rtl="0">
              <a:spcBef>
                <a:spcPts val="0"/>
              </a:spcBef>
              <a:spcAft>
                <a:spcPts val="0"/>
              </a:spcAft>
              <a:buClr>
                <a:srgbClr val="000000"/>
              </a:buClr>
              <a:buSzPts val="1200"/>
              <a:buFont typeface="Noto Sans Symbols"/>
              <a:buChar char="▪"/>
            </a:pPr>
            <a:r>
              <a:rPr lang="fr-FR" sz="1200" b="1" i="0" u="sng" strike="noStrike" cap="none" noProof="0" dirty="0">
                <a:solidFill>
                  <a:srgbClr val="000000"/>
                </a:solidFill>
                <a:latin typeface="Arial"/>
                <a:ea typeface="Arial"/>
                <a:cs typeface="Arial"/>
                <a:sym typeface="Arial"/>
              </a:rPr>
              <a:t>Réponse</a:t>
            </a:r>
            <a:r>
              <a:rPr lang="fr-FR" sz="1200" b="1" i="0" u="none" strike="noStrike" cap="none" noProof="0" dirty="0">
                <a:solidFill>
                  <a:srgbClr val="000000"/>
                </a:solidFill>
                <a:latin typeface="Arial"/>
                <a:ea typeface="Arial"/>
                <a:cs typeface="Arial"/>
                <a:sym typeface="Arial"/>
              </a:rPr>
              <a:t> : </a:t>
            </a:r>
            <a:r>
              <a:rPr lang="fr-FR" sz="1200" b="0" noProof="0" dirty="0">
                <a:latin typeface="Arial"/>
                <a:ea typeface="Arial"/>
                <a:cs typeface="Arial"/>
                <a:sym typeface="Arial"/>
              </a:rPr>
              <a:t>De nombreuses autres affections peuvent provoquer des arthralgies ou de l'arthrite et de la fièvre, comme l'arthrite septique et l'arthrite rhumatoïde. Les personnes souffrant d'arthrite et de fièvre non liées à l'infection par le chikungunya présenteraient également les deux symptômes. Toutes ces personnes répondront à la définition de cas, mais n'auront pas d'infection, comme le montre l'encadré gris à droite. </a:t>
            </a:r>
            <a:r>
              <a:rPr lang="fr-FR" sz="1200" b="1" i="0" noProof="0" dirty="0">
                <a:latin typeface="Arial"/>
                <a:ea typeface="Arial"/>
                <a:cs typeface="Arial"/>
                <a:sym typeface="Arial"/>
              </a:rPr>
              <a:t>&lt;</a:t>
            </a:r>
            <a:r>
              <a:rPr lang="fr-FR" b="1" i="0" noProof="0" dirty="0">
                <a:latin typeface="Arial"/>
                <a:ea typeface="Arial"/>
                <a:cs typeface="Arial"/>
                <a:sym typeface="Arial"/>
              </a:rPr>
              <a:t>CLIQUER</a:t>
            </a:r>
            <a:r>
              <a:rPr lang="fr-FR" sz="1200" b="1" i="0" noProof="0" dirty="0">
                <a:latin typeface="Arial"/>
                <a:ea typeface="Arial"/>
                <a:cs typeface="Arial"/>
                <a:sym typeface="Arial"/>
              </a:rPr>
              <a:t>&gt; </a:t>
            </a:r>
            <a:r>
              <a:rPr lang="fr-FR" sz="1200" b="0" i="0" noProof="0" dirty="0">
                <a:latin typeface="Arial"/>
                <a:ea typeface="Arial"/>
                <a:cs typeface="Arial"/>
                <a:sym typeface="Arial"/>
              </a:rPr>
              <a:t>à la diapositive suivante.</a:t>
            </a:r>
            <a:endParaRPr lang="fr-FR" noProof="0" dirty="0"/>
          </a:p>
          <a:p>
            <a:pPr marL="0" lvl="0" indent="0" algn="l" rtl="0">
              <a:spcBef>
                <a:spcPts val="360"/>
              </a:spcBef>
              <a:spcAft>
                <a:spcPts val="0"/>
              </a:spcAft>
              <a:buClr>
                <a:schemeClr val="dk1"/>
              </a:buClr>
              <a:buSzPts val="1800"/>
              <a:buFont typeface="Calibri"/>
              <a:buNone/>
            </a:pPr>
            <a:endParaRPr sz="1800" dirty="0">
              <a:latin typeface="Arial"/>
              <a:ea typeface="Arial"/>
              <a:cs typeface="Arial"/>
              <a:sym typeface="Arial"/>
            </a:endParaRPr>
          </a:p>
        </p:txBody>
      </p:sp>
      <p:sp>
        <p:nvSpPr>
          <p:cNvPr id="507" name="Google Shape;507;p20:notes"/>
          <p:cNvSpPr txBox="1">
            <a:spLocks noGrp="1"/>
          </p:cNvSpPr>
          <p:nvPr>
            <p:ph type="sldNum" idx="12"/>
          </p:nvPr>
        </p:nvSpPr>
        <p:spPr>
          <a:xfrm>
            <a:off x="3970338" y="8829675"/>
            <a:ext cx="3038475" cy="465138"/>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Clr>
                <a:schemeClr val="dk1"/>
              </a:buClr>
              <a:buSzPts val="1200"/>
              <a:buFont typeface="Arial"/>
              <a:buNone/>
            </a:pPr>
            <a:fld id="{00000000-1234-1234-1234-123412341234}" type="slidenum">
              <a:rPr lang="fr-FR" sz="1200" b="0" i="0" u="none" strike="noStrike" cap="none">
                <a:solidFill>
                  <a:schemeClr val="dk1"/>
                </a:solidFill>
                <a:latin typeface="Arial"/>
                <a:ea typeface="Arial"/>
                <a:cs typeface="Arial"/>
                <a:sym typeface="Arial"/>
              </a:rPr>
              <a:t>20</a:t>
            </a:fld>
            <a:endParaRPr sz="1200" b="0" i="0" u="none" strike="noStrike" cap="none">
              <a:solidFill>
                <a:schemeClr val="dk1"/>
              </a:solidFill>
              <a:latin typeface="Arial"/>
              <a:ea typeface="Arial"/>
              <a:cs typeface="Arial"/>
              <a:sym typeface="Aria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8"/>
        <p:cNvGrpSpPr/>
        <p:nvPr/>
      </p:nvGrpSpPr>
      <p:grpSpPr>
        <a:xfrm>
          <a:off x="0" y="0"/>
          <a:ext cx="0" cy="0"/>
          <a:chOff x="0" y="0"/>
          <a:chExt cx="0" cy="0"/>
        </a:xfrm>
      </p:grpSpPr>
      <p:sp>
        <p:nvSpPr>
          <p:cNvPr id="529" name="Google Shape;529;p21: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530" name="Google Shape;530;p21: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rtl="0">
              <a:spcBef>
                <a:spcPts val="0"/>
              </a:spcBef>
              <a:spcAft>
                <a:spcPts val="0"/>
              </a:spcAft>
              <a:buClr>
                <a:schemeClr val="dk1"/>
              </a:buClr>
              <a:buSzPts val="1200"/>
              <a:buFont typeface="Arial"/>
              <a:buNone/>
            </a:pPr>
            <a:r>
              <a:rPr lang="fr-FR" sz="1200" b="1" noProof="0" dirty="0">
                <a:latin typeface="Arial"/>
                <a:ea typeface="Arial"/>
                <a:cs typeface="Arial"/>
                <a:sym typeface="Arial"/>
              </a:rPr>
              <a:t>Notes de l'instructeur :</a:t>
            </a:r>
            <a:endParaRPr lang="fr-FR" noProof="0" dirty="0"/>
          </a:p>
          <a:p>
            <a:pPr marL="0" marR="0" lvl="0" indent="0" algn="l" rtl="0">
              <a:lnSpc>
                <a:spcPct val="115000"/>
              </a:lnSpc>
              <a:spcBef>
                <a:spcPts val="1200"/>
              </a:spcBef>
              <a:spcAft>
                <a:spcPts val="0"/>
              </a:spcAft>
              <a:buClr>
                <a:schemeClr val="dk1"/>
              </a:buClr>
              <a:buSzPts val="1200"/>
              <a:buFont typeface="Arial"/>
              <a:buNone/>
            </a:pPr>
            <a:endParaRPr lang="fr-FR" sz="1200" b="0" i="0" u="none" strike="noStrike" cap="none" noProof="0" dirty="0">
              <a:solidFill>
                <a:schemeClr val="dk1"/>
              </a:solidFill>
              <a:latin typeface="Arial"/>
              <a:ea typeface="Arial"/>
              <a:cs typeface="Arial"/>
              <a:sym typeface="Arial"/>
            </a:endParaRPr>
          </a:p>
          <a:p>
            <a:pPr marL="171450" marR="0" lvl="0" indent="-171450" algn="l" rtl="0">
              <a:lnSpc>
                <a:spcPct val="115000"/>
              </a:lnSpc>
              <a:spcBef>
                <a:spcPts val="1200"/>
              </a:spcBef>
              <a:spcAft>
                <a:spcPts val="0"/>
              </a:spcAft>
              <a:buClr>
                <a:srgbClr val="000000"/>
              </a:buClr>
              <a:buSzPts val="1200"/>
              <a:buFont typeface="Noto Sans Symbols"/>
              <a:buChar char="▪"/>
            </a:pPr>
            <a:r>
              <a:rPr lang="fr-FR" sz="1200" b="1" i="0" u="sng" strike="noStrike" cap="none" noProof="0" dirty="0">
                <a:solidFill>
                  <a:srgbClr val="000000"/>
                </a:solidFill>
                <a:latin typeface="Arial"/>
                <a:ea typeface="Arial"/>
                <a:cs typeface="Arial"/>
                <a:sym typeface="Arial"/>
              </a:rPr>
              <a:t>Dites</a:t>
            </a:r>
            <a:r>
              <a:rPr lang="fr-FR" sz="1200" b="1" i="0" u="none" strike="noStrike" cap="none" noProof="0" dirty="0">
                <a:solidFill>
                  <a:srgbClr val="000000"/>
                </a:solidFill>
                <a:latin typeface="Arial"/>
                <a:ea typeface="Arial"/>
                <a:cs typeface="Arial"/>
                <a:sym typeface="Arial"/>
              </a:rPr>
              <a:t> : </a:t>
            </a:r>
            <a:r>
              <a:rPr lang="fr-FR" sz="1200" noProof="0" dirty="0">
                <a:latin typeface="Arial"/>
                <a:ea typeface="Arial"/>
                <a:cs typeface="Arial"/>
                <a:sym typeface="Arial"/>
              </a:rPr>
              <a:t>La partie restante de la population qui a été exposée au virus mais qui n'a pas été infectée est représentée par la boîte blanche. Il peut s'agir de personnes ne présentant aucun symptôme, de personnes ayant une forte fièvre qui n'ont pas été infectées, ou de personnes souffrant d'arthralgie/arthrite qui n'ont pas été infectées. </a:t>
            </a:r>
            <a:r>
              <a:rPr lang="fr-FR" sz="1200" b="1" i="0" noProof="0" dirty="0">
                <a:latin typeface="Arial"/>
                <a:ea typeface="Arial"/>
                <a:cs typeface="Arial"/>
                <a:sym typeface="Arial"/>
              </a:rPr>
              <a:t>&lt;</a:t>
            </a:r>
            <a:r>
              <a:rPr lang="fr-FR" b="1" i="0" noProof="0" dirty="0">
                <a:latin typeface="Arial"/>
                <a:ea typeface="Arial"/>
                <a:cs typeface="Arial"/>
                <a:sym typeface="Arial"/>
              </a:rPr>
              <a:t>CLIQUER</a:t>
            </a:r>
            <a:r>
              <a:rPr lang="fr-FR" sz="1200" b="1" i="0" noProof="0" dirty="0">
                <a:latin typeface="Arial"/>
                <a:ea typeface="Arial"/>
                <a:cs typeface="Arial"/>
                <a:sym typeface="Arial"/>
              </a:rPr>
              <a:t>&gt; </a:t>
            </a:r>
            <a:r>
              <a:rPr lang="fr-FR" sz="1200" b="0" i="0" noProof="0" dirty="0">
                <a:latin typeface="Arial"/>
                <a:ea typeface="Arial"/>
                <a:cs typeface="Arial"/>
                <a:sym typeface="Arial"/>
              </a:rPr>
              <a:t>pour la diapositive suivante.</a:t>
            </a:r>
            <a:endParaRPr lang="fr-FR" noProof="0" dirty="0"/>
          </a:p>
          <a:p>
            <a:pPr marL="0" marR="0" lvl="0" indent="0" algn="l" rtl="0">
              <a:lnSpc>
                <a:spcPct val="100000"/>
              </a:lnSpc>
              <a:spcBef>
                <a:spcPts val="360"/>
              </a:spcBef>
              <a:spcAft>
                <a:spcPts val="0"/>
              </a:spcAft>
              <a:buClr>
                <a:schemeClr val="dk1"/>
              </a:buClr>
              <a:buSzPts val="1200"/>
              <a:buFont typeface="Calibri"/>
              <a:buNone/>
            </a:pPr>
            <a:endParaRPr sz="1200" b="0" dirty="0">
              <a:latin typeface="Arial"/>
              <a:ea typeface="Arial"/>
              <a:cs typeface="Arial"/>
              <a:sym typeface="Arial"/>
            </a:endParaRPr>
          </a:p>
          <a:p>
            <a:pPr marL="0" marR="0" lvl="0" indent="0" algn="l" rtl="0">
              <a:lnSpc>
                <a:spcPct val="100000"/>
              </a:lnSpc>
              <a:spcBef>
                <a:spcPts val="360"/>
              </a:spcBef>
              <a:spcAft>
                <a:spcPts val="0"/>
              </a:spcAft>
              <a:buClr>
                <a:schemeClr val="dk1"/>
              </a:buClr>
              <a:buSzPts val="1800"/>
              <a:buFont typeface="Calibri"/>
              <a:buNone/>
            </a:pPr>
            <a:endParaRPr sz="1800" b="0" dirty="0"/>
          </a:p>
          <a:p>
            <a:pPr marL="0" lvl="0" indent="0" algn="l" rtl="0">
              <a:spcBef>
                <a:spcPts val="360"/>
              </a:spcBef>
              <a:spcAft>
                <a:spcPts val="0"/>
              </a:spcAft>
              <a:buClr>
                <a:schemeClr val="dk1"/>
              </a:buClr>
              <a:buSzPts val="1800"/>
              <a:buFont typeface="Calibri"/>
              <a:buNone/>
            </a:pPr>
            <a:endParaRPr sz="1800" dirty="0">
              <a:latin typeface="Arial"/>
              <a:ea typeface="Arial"/>
              <a:cs typeface="Arial"/>
              <a:sym typeface="Arial"/>
            </a:endParaRPr>
          </a:p>
        </p:txBody>
      </p:sp>
      <p:sp>
        <p:nvSpPr>
          <p:cNvPr id="531" name="Google Shape;531;p21:notes"/>
          <p:cNvSpPr txBox="1">
            <a:spLocks noGrp="1"/>
          </p:cNvSpPr>
          <p:nvPr>
            <p:ph type="sldNum" idx="12"/>
          </p:nvPr>
        </p:nvSpPr>
        <p:spPr>
          <a:xfrm>
            <a:off x="3970338" y="8829675"/>
            <a:ext cx="3038475" cy="465138"/>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Clr>
                <a:schemeClr val="dk1"/>
              </a:buClr>
              <a:buSzPts val="1200"/>
              <a:buFont typeface="Arial"/>
              <a:buNone/>
            </a:pPr>
            <a:fld id="{00000000-1234-1234-1234-123412341234}" type="slidenum">
              <a:rPr lang="fr-FR" sz="1200" b="0" i="0" u="none" strike="noStrike" cap="none">
                <a:solidFill>
                  <a:schemeClr val="dk1"/>
                </a:solidFill>
                <a:latin typeface="Arial"/>
                <a:ea typeface="Arial"/>
                <a:cs typeface="Arial"/>
                <a:sym typeface="Arial"/>
              </a:rPr>
              <a:t>21</a:t>
            </a:fld>
            <a:endParaRPr sz="1200" b="0" i="0" u="none" strike="noStrike" cap="none">
              <a:solidFill>
                <a:schemeClr val="dk1"/>
              </a:solidFill>
              <a:latin typeface="Arial"/>
              <a:ea typeface="Arial"/>
              <a:cs typeface="Arial"/>
              <a:sym typeface="Aria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3"/>
        <p:cNvGrpSpPr/>
        <p:nvPr/>
      </p:nvGrpSpPr>
      <p:grpSpPr>
        <a:xfrm>
          <a:off x="0" y="0"/>
          <a:ext cx="0" cy="0"/>
          <a:chOff x="0" y="0"/>
          <a:chExt cx="0" cy="0"/>
        </a:xfrm>
      </p:grpSpPr>
      <p:sp>
        <p:nvSpPr>
          <p:cNvPr id="554" name="Google Shape;554;p22: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555" name="Google Shape;555;p22: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rtl="0">
              <a:spcBef>
                <a:spcPts val="0"/>
              </a:spcBef>
              <a:spcAft>
                <a:spcPts val="0"/>
              </a:spcAft>
              <a:buClr>
                <a:schemeClr val="dk1"/>
              </a:buClr>
              <a:buSzPts val="1200"/>
              <a:buFont typeface="Arial"/>
              <a:buNone/>
            </a:pPr>
            <a:r>
              <a:rPr lang="fr-FR" sz="1200" b="1" noProof="0" dirty="0">
                <a:latin typeface="Arial"/>
                <a:ea typeface="Arial"/>
                <a:cs typeface="Arial"/>
                <a:sym typeface="Arial"/>
              </a:rPr>
              <a:t>Notes de l'instructeur :</a:t>
            </a:r>
            <a:endParaRPr lang="fr-FR" noProof="0" dirty="0"/>
          </a:p>
          <a:p>
            <a:pPr marL="0" marR="0" lvl="0" indent="0" algn="l" rtl="0">
              <a:spcBef>
                <a:spcPts val="0"/>
              </a:spcBef>
              <a:spcAft>
                <a:spcPts val="0"/>
              </a:spcAft>
              <a:buClr>
                <a:schemeClr val="dk1"/>
              </a:buClr>
              <a:buSzPts val="1200"/>
              <a:buFont typeface="Calibri"/>
              <a:buNone/>
            </a:pPr>
            <a:endParaRPr lang="fr-FR" sz="1200" noProof="0" dirty="0">
              <a:latin typeface="Arial"/>
              <a:ea typeface="Arial"/>
              <a:cs typeface="Arial"/>
              <a:sym typeface="Arial"/>
            </a:endParaRPr>
          </a:p>
          <a:p>
            <a:pPr marL="171450" marR="0" lvl="0" indent="-171450" algn="l" rtl="0">
              <a:lnSpc>
                <a:spcPct val="115000"/>
              </a:lnSpc>
              <a:spcBef>
                <a:spcPts val="1200"/>
              </a:spcBef>
              <a:spcAft>
                <a:spcPts val="0"/>
              </a:spcAft>
              <a:buClr>
                <a:schemeClr val="dk1"/>
              </a:buClr>
              <a:buSzPts val="1200"/>
              <a:buFont typeface="Noto Sans Symbols"/>
              <a:buChar char="▪"/>
            </a:pPr>
            <a:r>
              <a:rPr lang="fr-FR" sz="1200" b="1" u="sng" noProof="0" dirty="0">
                <a:latin typeface="Arial"/>
                <a:ea typeface="Arial"/>
                <a:cs typeface="Arial"/>
                <a:sym typeface="Arial"/>
              </a:rPr>
              <a:t>Posez la question</a:t>
            </a:r>
            <a:r>
              <a:rPr lang="fr-FR" sz="1200" b="1" u="none" noProof="0" dirty="0">
                <a:latin typeface="Arial"/>
                <a:ea typeface="Arial"/>
                <a:cs typeface="Arial"/>
                <a:sym typeface="Arial"/>
              </a:rPr>
              <a:t> : </a:t>
            </a:r>
            <a:r>
              <a:rPr lang="fr-FR" sz="1200" b="0" noProof="0" dirty="0">
                <a:latin typeface="Arial"/>
                <a:ea typeface="Arial"/>
                <a:cs typeface="Arial"/>
                <a:sym typeface="Arial"/>
              </a:rPr>
              <a:t>Maintenant, si l'on considère l'ensemble de la population exposée, </a:t>
            </a:r>
            <a:r>
              <a:rPr lang="fr-FR" sz="1200" noProof="0" dirty="0">
                <a:latin typeface="Arial"/>
                <a:ea typeface="Arial"/>
                <a:cs typeface="Arial"/>
                <a:sym typeface="Arial"/>
              </a:rPr>
              <a:t>quelles cases représentent les personnes qui répondent à la définition de cas suspect ? </a:t>
            </a:r>
            <a:endParaRPr lang="fr-FR" noProof="0" dirty="0"/>
          </a:p>
          <a:p>
            <a:pPr marL="171450" marR="0" lvl="0" indent="-95250" algn="l" rtl="0">
              <a:lnSpc>
                <a:spcPct val="115000"/>
              </a:lnSpc>
              <a:spcBef>
                <a:spcPts val="1200"/>
              </a:spcBef>
              <a:spcAft>
                <a:spcPts val="0"/>
              </a:spcAft>
              <a:buClr>
                <a:schemeClr val="dk1"/>
              </a:buClr>
              <a:buSzPts val="1200"/>
              <a:buFont typeface="Noto Sans Symbols"/>
              <a:buNone/>
            </a:pPr>
            <a:endParaRPr lang="fr-FR" sz="1200" b="1" u="sng" noProof="0" dirty="0">
              <a:latin typeface="Arial"/>
              <a:ea typeface="Arial"/>
              <a:cs typeface="Arial"/>
              <a:sym typeface="Arial"/>
            </a:endParaRPr>
          </a:p>
          <a:p>
            <a:pPr marL="171450" marR="0" lvl="0" indent="-171450" algn="l" rtl="0">
              <a:lnSpc>
                <a:spcPct val="115000"/>
              </a:lnSpc>
              <a:spcBef>
                <a:spcPts val="1200"/>
              </a:spcBef>
              <a:spcAft>
                <a:spcPts val="0"/>
              </a:spcAft>
              <a:buClr>
                <a:schemeClr val="dk1"/>
              </a:buClr>
              <a:buSzPts val="1200"/>
              <a:buFont typeface="Noto Sans Symbols"/>
              <a:buChar char="▪"/>
            </a:pPr>
            <a:r>
              <a:rPr lang="fr-FR" sz="1200" b="1" i="0" u="sng" noProof="0" dirty="0">
                <a:latin typeface="Arial"/>
                <a:ea typeface="Arial"/>
                <a:cs typeface="Arial"/>
                <a:sym typeface="Arial"/>
              </a:rPr>
              <a:t>Remerciez</a:t>
            </a:r>
            <a:r>
              <a:rPr lang="fr-FR" sz="1200" b="1" i="0" u="none" noProof="0" dirty="0">
                <a:latin typeface="Arial"/>
                <a:ea typeface="Arial"/>
                <a:cs typeface="Arial"/>
                <a:sym typeface="Arial"/>
              </a:rPr>
              <a:t> </a:t>
            </a:r>
            <a:r>
              <a:rPr lang="fr-FR" sz="1200" b="0" i="0" u="none" noProof="0" dirty="0">
                <a:latin typeface="Arial"/>
                <a:ea typeface="Arial"/>
                <a:cs typeface="Arial"/>
                <a:sym typeface="Arial"/>
              </a:rPr>
              <a:t>les participants pour leurs</a:t>
            </a:r>
            <a:r>
              <a:rPr lang="fr-FR" sz="1200" b="0" i="0" noProof="0" dirty="0">
                <a:latin typeface="Arial"/>
                <a:ea typeface="Arial"/>
                <a:cs typeface="Arial"/>
                <a:sym typeface="Arial"/>
              </a:rPr>
              <a:t> réponses.</a:t>
            </a:r>
            <a:r>
              <a:rPr lang="fr-FR" sz="1200" b="1" i="0" noProof="0" dirty="0">
                <a:latin typeface="Arial"/>
                <a:ea typeface="Arial"/>
                <a:cs typeface="Arial"/>
                <a:sym typeface="Arial"/>
              </a:rPr>
              <a:t> &lt;</a:t>
            </a:r>
            <a:r>
              <a:rPr lang="fr-FR" b="1" i="0" noProof="0" dirty="0">
                <a:latin typeface="Arial"/>
                <a:ea typeface="Arial"/>
                <a:cs typeface="Arial"/>
                <a:sym typeface="Arial"/>
              </a:rPr>
              <a:t>CLIQUER</a:t>
            </a:r>
            <a:r>
              <a:rPr lang="fr-FR" sz="1200" b="1" i="0" noProof="0" dirty="0">
                <a:latin typeface="Arial"/>
                <a:ea typeface="Arial"/>
                <a:cs typeface="Arial"/>
                <a:sym typeface="Arial"/>
              </a:rPr>
              <a:t>&gt; </a:t>
            </a:r>
            <a:r>
              <a:rPr lang="fr-FR" sz="1200" b="0" i="0" noProof="0" dirty="0">
                <a:latin typeface="Arial"/>
                <a:ea typeface="Arial"/>
                <a:cs typeface="Arial"/>
                <a:sym typeface="Arial"/>
              </a:rPr>
              <a:t>pour révéler la réponse. </a:t>
            </a:r>
            <a:r>
              <a:rPr lang="fr-FR" sz="1200" b="1" i="0" u="none" noProof="0" dirty="0">
                <a:latin typeface="Arial"/>
                <a:ea typeface="Arial"/>
                <a:cs typeface="Arial"/>
                <a:sym typeface="Arial"/>
              </a:rPr>
              <a:t>Réponse : </a:t>
            </a:r>
            <a:r>
              <a:rPr lang="fr-FR" sz="1200" b="0" i="1" noProof="0" dirty="0">
                <a:latin typeface="Arial"/>
                <a:ea typeface="Arial"/>
                <a:cs typeface="Arial"/>
                <a:sym typeface="Arial"/>
              </a:rPr>
              <a:t>Les personnes représentées par les cases violettes et grises, qui sont maintenant entourées de vert. </a:t>
            </a:r>
            <a:endParaRPr lang="fr-FR" noProof="0" dirty="0"/>
          </a:p>
          <a:p>
            <a:pPr marL="285750" marR="0" lvl="0" indent="-171450" algn="l" rtl="0">
              <a:lnSpc>
                <a:spcPct val="115000"/>
              </a:lnSpc>
              <a:spcBef>
                <a:spcPts val="1200"/>
              </a:spcBef>
              <a:spcAft>
                <a:spcPts val="0"/>
              </a:spcAft>
              <a:buClr>
                <a:schemeClr val="dk1"/>
              </a:buClr>
              <a:buSzPts val="1800"/>
              <a:buFont typeface="Noto Sans Symbols"/>
              <a:buNone/>
            </a:pPr>
            <a:endParaRPr sz="1800" b="0" i="1" u="sng" dirty="0">
              <a:latin typeface="Arial"/>
              <a:ea typeface="Arial"/>
              <a:cs typeface="Arial"/>
              <a:sym typeface="Arial"/>
            </a:endParaRPr>
          </a:p>
          <a:p>
            <a:pPr marL="0" lvl="0" indent="0" algn="l" rtl="0">
              <a:spcBef>
                <a:spcPts val="360"/>
              </a:spcBef>
              <a:spcAft>
                <a:spcPts val="0"/>
              </a:spcAft>
              <a:buClr>
                <a:schemeClr val="dk1"/>
              </a:buClr>
              <a:buSzPts val="1800"/>
              <a:buFont typeface="Calibri"/>
              <a:buNone/>
            </a:pPr>
            <a:endParaRPr sz="1800" dirty="0">
              <a:latin typeface="Arial"/>
              <a:ea typeface="Arial"/>
              <a:cs typeface="Arial"/>
              <a:sym typeface="Arial"/>
            </a:endParaRPr>
          </a:p>
        </p:txBody>
      </p:sp>
      <p:sp>
        <p:nvSpPr>
          <p:cNvPr id="556" name="Google Shape;556;p22:notes"/>
          <p:cNvSpPr txBox="1">
            <a:spLocks noGrp="1"/>
          </p:cNvSpPr>
          <p:nvPr>
            <p:ph type="sldNum" idx="12"/>
          </p:nvPr>
        </p:nvSpPr>
        <p:spPr>
          <a:xfrm>
            <a:off x="3970338" y="8829675"/>
            <a:ext cx="3038475" cy="465138"/>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Clr>
                <a:schemeClr val="dk1"/>
              </a:buClr>
              <a:buSzPts val="1200"/>
              <a:buFont typeface="Arial"/>
              <a:buNone/>
            </a:pPr>
            <a:fld id="{00000000-1234-1234-1234-123412341234}" type="slidenum">
              <a:rPr lang="fr-FR" sz="1200" b="0" i="0" u="none" strike="noStrike" cap="none">
                <a:solidFill>
                  <a:schemeClr val="dk1"/>
                </a:solidFill>
                <a:latin typeface="Arial"/>
                <a:ea typeface="Arial"/>
                <a:cs typeface="Arial"/>
                <a:sym typeface="Arial"/>
              </a:rPr>
              <a:t>22</a:t>
            </a:fld>
            <a:endParaRPr sz="1200" b="0" i="0" u="none" strike="noStrike" cap="none">
              <a:solidFill>
                <a:schemeClr val="dk1"/>
              </a:solidFill>
              <a:latin typeface="Arial"/>
              <a:ea typeface="Arial"/>
              <a:cs typeface="Arial"/>
              <a:sym typeface="Arial"/>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7"/>
        <p:cNvGrpSpPr/>
        <p:nvPr/>
      </p:nvGrpSpPr>
      <p:grpSpPr>
        <a:xfrm>
          <a:off x="0" y="0"/>
          <a:ext cx="0" cy="0"/>
          <a:chOff x="0" y="0"/>
          <a:chExt cx="0" cy="0"/>
        </a:xfrm>
      </p:grpSpPr>
      <p:sp>
        <p:nvSpPr>
          <p:cNvPr id="578" name="Google Shape;578;p23: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579" name="Google Shape;579;p23: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rtl="0">
              <a:spcBef>
                <a:spcPts val="0"/>
              </a:spcBef>
              <a:spcAft>
                <a:spcPts val="0"/>
              </a:spcAft>
              <a:buClr>
                <a:schemeClr val="dk1"/>
              </a:buClr>
              <a:buSzPts val="1200"/>
              <a:buFont typeface="Arial"/>
              <a:buNone/>
            </a:pPr>
            <a:r>
              <a:rPr lang="fr-FR" sz="1200" b="1" noProof="0" dirty="0">
                <a:latin typeface="Arial"/>
                <a:ea typeface="Arial"/>
                <a:cs typeface="Arial"/>
                <a:sym typeface="Arial"/>
              </a:rPr>
              <a:t>Notes de l'instructeur :</a:t>
            </a:r>
            <a:endParaRPr lang="fr-FR" sz="1200" noProof="0" dirty="0">
              <a:latin typeface="Arial"/>
              <a:ea typeface="Arial"/>
              <a:cs typeface="Arial"/>
              <a:sym typeface="Arial"/>
            </a:endParaRPr>
          </a:p>
          <a:p>
            <a:pPr marL="0" lvl="0" indent="0" algn="l" rtl="0">
              <a:spcBef>
                <a:spcPts val="360"/>
              </a:spcBef>
              <a:spcAft>
                <a:spcPts val="0"/>
              </a:spcAft>
              <a:buClr>
                <a:schemeClr val="dk1"/>
              </a:buClr>
              <a:buSzPts val="1200"/>
              <a:buFont typeface="Calibri"/>
              <a:buNone/>
            </a:pPr>
            <a:endParaRPr lang="fr-FR" sz="1200" noProof="0" dirty="0">
              <a:latin typeface="Arial"/>
              <a:ea typeface="Arial"/>
              <a:cs typeface="Arial"/>
              <a:sym typeface="Arial"/>
            </a:endParaRPr>
          </a:p>
          <a:p>
            <a:pPr marL="171450" marR="0" lvl="0" indent="-171450" algn="l" rtl="0">
              <a:lnSpc>
                <a:spcPct val="100000"/>
              </a:lnSpc>
              <a:spcBef>
                <a:spcPts val="360"/>
              </a:spcBef>
              <a:spcAft>
                <a:spcPts val="0"/>
              </a:spcAft>
              <a:buClr>
                <a:schemeClr val="dk1"/>
              </a:buClr>
              <a:buSzPts val="1200"/>
              <a:buFont typeface="Noto Sans Symbols"/>
              <a:buChar char="▪"/>
            </a:pPr>
            <a:r>
              <a:rPr lang="fr-FR" sz="1200" b="1" u="sng" noProof="0" dirty="0">
                <a:latin typeface="Arial"/>
                <a:ea typeface="Arial"/>
                <a:cs typeface="Arial"/>
                <a:sym typeface="Arial"/>
              </a:rPr>
              <a:t>Posez la question</a:t>
            </a:r>
            <a:r>
              <a:rPr lang="fr-FR" sz="1200" b="1" u="none" noProof="0" dirty="0">
                <a:latin typeface="Arial"/>
                <a:ea typeface="Arial"/>
                <a:cs typeface="Arial"/>
                <a:sym typeface="Arial"/>
              </a:rPr>
              <a:t> : </a:t>
            </a:r>
            <a:r>
              <a:rPr lang="fr-FR" sz="1200" noProof="0" dirty="0">
                <a:latin typeface="Arial"/>
                <a:ea typeface="Arial"/>
                <a:cs typeface="Arial"/>
                <a:sym typeface="Arial"/>
              </a:rPr>
              <a:t>Quelles cases représentent les personnes qui répondent à la définition de </a:t>
            </a:r>
            <a:r>
              <a:rPr lang="fr-FR" sz="1200" b="1" noProof="0" dirty="0">
                <a:latin typeface="Arial"/>
                <a:ea typeface="Arial"/>
                <a:cs typeface="Arial"/>
                <a:sym typeface="Arial"/>
              </a:rPr>
              <a:t>cas suspect </a:t>
            </a:r>
            <a:r>
              <a:rPr lang="fr-FR" sz="1200" noProof="0" dirty="0">
                <a:latin typeface="Arial"/>
                <a:ea typeface="Arial"/>
                <a:cs typeface="Arial"/>
                <a:sym typeface="Arial"/>
              </a:rPr>
              <a:t>? </a:t>
            </a:r>
            <a:endParaRPr lang="fr-FR" noProof="0" dirty="0"/>
          </a:p>
          <a:p>
            <a:pPr marL="171450" lvl="0" indent="-95250" algn="l" rtl="0">
              <a:lnSpc>
                <a:spcPct val="115000"/>
              </a:lnSpc>
              <a:spcBef>
                <a:spcPts val="0"/>
              </a:spcBef>
              <a:spcAft>
                <a:spcPts val="0"/>
              </a:spcAft>
              <a:buClr>
                <a:schemeClr val="dk1"/>
              </a:buClr>
              <a:buSzPts val="1200"/>
              <a:buFont typeface="Noto Sans Symbols"/>
              <a:buNone/>
            </a:pPr>
            <a:endParaRPr lang="fr-FR" sz="1200" b="0" noProof="0" dirty="0">
              <a:latin typeface="Arial"/>
              <a:ea typeface="Arial"/>
              <a:cs typeface="Arial"/>
              <a:sym typeface="Arial"/>
            </a:endParaRPr>
          </a:p>
          <a:p>
            <a:pPr marL="171450" lvl="0" indent="-171450" algn="l" rtl="0">
              <a:lnSpc>
                <a:spcPct val="115000"/>
              </a:lnSpc>
              <a:spcBef>
                <a:spcPts val="0"/>
              </a:spcBef>
              <a:spcAft>
                <a:spcPts val="0"/>
              </a:spcAft>
              <a:buClr>
                <a:schemeClr val="dk1"/>
              </a:buClr>
              <a:buSzPts val="1200"/>
              <a:buFont typeface="Noto Sans Symbols"/>
              <a:buChar char="▪"/>
            </a:pPr>
            <a:r>
              <a:rPr lang="fr-FR" sz="1200" b="1" i="0" u="sng" noProof="0" dirty="0">
                <a:latin typeface="Arial"/>
                <a:ea typeface="Arial"/>
                <a:cs typeface="Arial"/>
                <a:sym typeface="Arial"/>
              </a:rPr>
              <a:t>Remerciez</a:t>
            </a:r>
            <a:r>
              <a:rPr lang="fr-FR" sz="1200" b="1" i="0" u="none" noProof="0" dirty="0">
                <a:latin typeface="Arial"/>
                <a:ea typeface="Arial"/>
                <a:cs typeface="Arial"/>
                <a:sym typeface="Arial"/>
              </a:rPr>
              <a:t> </a:t>
            </a:r>
            <a:r>
              <a:rPr lang="fr-FR" sz="1200" b="0" i="0" u="none" noProof="0" dirty="0">
                <a:latin typeface="Arial"/>
                <a:ea typeface="Arial"/>
                <a:cs typeface="Arial"/>
                <a:sym typeface="Arial"/>
              </a:rPr>
              <a:t>les participants pour leurs</a:t>
            </a:r>
            <a:r>
              <a:rPr lang="fr-FR" sz="1200" b="0" i="0" noProof="0" dirty="0">
                <a:latin typeface="Arial"/>
                <a:ea typeface="Arial"/>
                <a:cs typeface="Arial"/>
                <a:sym typeface="Arial"/>
              </a:rPr>
              <a:t> réponses.</a:t>
            </a:r>
            <a:r>
              <a:rPr lang="fr-FR" sz="1200" b="1" i="0" noProof="0" dirty="0">
                <a:latin typeface="Arial"/>
                <a:ea typeface="Arial"/>
                <a:cs typeface="Arial"/>
                <a:sym typeface="Arial"/>
              </a:rPr>
              <a:t> &lt;</a:t>
            </a:r>
            <a:r>
              <a:rPr lang="fr-FR" b="1" i="0" noProof="0" dirty="0">
                <a:latin typeface="Arial"/>
                <a:ea typeface="Arial"/>
                <a:cs typeface="Arial"/>
                <a:sym typeface="Arial"/>
              </a:rPr>
              <a:t>CLIQUER</a:t>
            </a:r>
            <a:r>
              <a:rPr lang="fr-FR" sz="1200" b="1" i="0" noProof="0" dirty="0">
                <a:latin typeface="Arial"/>
                <a:ea typeface="Arial"/>
                <a:cs typeface="Arial"/>
                <a:sym typeface="Arial"/>
              </a:rPr>
              <a:t>&gt; </a:t>
            </a:r>
            <a:r>
              <a:rPr lang="fr-FR" sz="1200" b="0" i="0" noProof="0" dirty="0">
                <a:latin typeface="Arial"/>
                <a:ea typeface="Arial"/>
                <a:cs typeface="Arial"/>
                <a:sym typeface="Arial"/>
              </a:rPr>
              <a:t>pour révéler la réponse</a:t>
            </a:r>
            <a:r>
              <a:rPr lang="fr-FR" sz="1200" b="0" i="0" u="none" noProof="0" dirty="0">
                <a:latin typeface="Arial"/>
                <a:ea typeface="Arial"/>
                <a:cs typeface="Arial"/>
                <a:sym typeface="Arial"/>
              </a:rPr>
              <a:t>.  </a:t>
            </a:r>
            <a:r>
              <a:rPr lang="fr-FR" sz="1200" b="1" i="0" u="none" noProof="0" dirty="0">
                <a:latin typeface="Arial"/>
                <a:ea typeface="Arial"/>
                <a:cs typeface="Arial"/>
                <a:sym typeface="Arial"/>
              </a:rPr>
              <a:t>Réponse : </a:t>
            </a:r>
            <a:r>
              <a:rPr lang="fr-FR" sz="1200" b="0" i="1" noProof="0" dirty="0">
                <a:latin typeface="Arial"/>
                <a:ea typeface="Arial"/>
                <a:cs typeface="Arial"/>
                <a:sym typeface="Arial"/>
              </a:rPr>
              <a:t>Les personnes représentées par les cases violettes et grises, qui sont maintenant entourées de vert.</a:t>
            </a:r>
            <a:endParaRPr lang="fr-FR" noProof="0" dirty="0"/>
          </a:p>
          <a:p>
            <a:pPr marL="171450" marR="0" lvl="0" indent="-95250" algn="l" rtl="0">
              <a:lnSpc>
                <a:spcPct val="100000"/>
              </a:lnSpc>
              <a:spcBef>
                <a:spcPts val="360"/>
              </a:spcBef>
              <a:spcAft>
                <a:spcPts val="0"/>
              </a:spcAft>
              <a:buClr>
                <a:schemeClr val="dk1"/>
              </a:buClr>
              <a:buSzPts val="1200"/>
              <a:buFont typeface="Noto Sans Symbols"/>
              <a:buNone/>
            </a:pPr>
            <a:endParaRPr sz="1200" b="0" u="sng" dirty="0">
              <a:latin typeface="Arial"/>
              <a:ea typeface="Arial"/>
              <a:cs typeface="Arial"/>
              <a:sym typeface="Arial"/>
            </a:endParaRPr>
          </a:p>
          <a:p>
            <a:pPr marL="0" lvl="0" indent="0" algn="l" rtl="0">
              <a:spcBef>
                <a:spcPts val="360"/>
              </a:spcBef>
              <a:spcAft>
                <a:spcPts val="0"/>
              </a:spcAft>
              <a:buClr>
                <a:schemeClr val="dk1"/>
              </a:buClr>
              <a:buSzPts val="1200"/>
              <a:buFont typeface="Calibri"/>
              <a:buNone/>
            </a:pPr>
            <a:endParaRPr dirty="0">
              <a:latin typeface="Arial"/>
              <a:ea typeface="Arial"/>
              <a:cs typeface="Arial"/>
              <a:sym typeface="Arial"/>
            </a:endParaRPr>
          </a:p>
        </p:txBody>
      </p:sp>
      <p:sp>
        <p:nvSpPr>
          <p:cNvPr id="580" name="Google Shape;580;p23:notes"/>
          <p:cNvSpPr txBox="1">
            <a:spLocks noGrp="1"/>
          </p:cNvSpPr>
          <p:nvPr>
            <p:ph type="sldNum" idx="12"/>
          </p:nvPr>
        </p:nvSpPr>
        <p:spPr>
          <a:xfrm>
            <a:off x="3970338" y="8829675"/>
            <a:ext cx="3038475" cy="465138"/>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Clr>
                <a:schemeClr val="dk1"/>
              </a:buClr>
              <a:buSzPts val="1200"/>
              <a:buFont typeface="Arial"/>
              <a:buNone/>
            </a:pPr>
            <a:fld id="{00000000-1234-1234-1234-123412341234}" type="slidenum">
              <a:rPr lang="fr-FR" sz="1200" b="0" i="0" u="none" strike="noStrike" cap="none">
                <a:solidFill>
                  <a:schemeClr val="dk1"/>
                </a:solidFill>
                <a:latin typeface="Arial"/>
                <a:ea typeface="Arial"/>
                <a:cs typeface="Arial"/>
                <a:sym typeface="Arial"/>
              </a:rPr>
              <a:t>23</a:t>
            </a:fld>
            <a:endParaRPr sz="1200" b="0" i="0" u="none" strike="noStrike" cap="none">
              <a:solidFill>
                <a:schemeClr val="dk1"/>
              </a:solidFill>
              <a:latin typeface="Arial"/>
              <a:ea typeface="Arial"/>
              <a:cs typeface="Arial"/>
              <a:sym typeface="Arial"/>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1"/>
        <p:cNvGrpSpPr/>
        <p:nvPr/>
      </p:nvGrpSpPr>
      <p:grpSpPr>
        <a:xfrm>
          <a:off x="0" y="0"/>
          <a:ext cx="0" cy="0"/>
          <a:chOff x="0" y="0"/>
          <a:chExt cx="0" cy="0"/>
        </a:xfrm>
      </p:grpSpPr>
      <p:sp>
        <p:nvSpPr>
          <p:cNvPr id="602" name="Google Shape;602;p24: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603" name="Google Shape;603;p24: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rtl="0">
              <a:spcBef>
                <a:spcPts val="0"/>
              </a:spcBef>
              <a:spcAft>
                <a:spcPts val="0"/>
              </a:spcAft>
              <a:buClr>
                <a:schemeClr val="dk1"/>
              </a:buClr>
              <a:buSzPts val="1200"/>
              <a:buFont typeface="Arial"/>
              <a:buNone/>
            </a:pPr>
            <a:r>
              <a:rPr lang="fr-FR" sz="1200" b="1" noProof="0" dirty="0">
                <a:latin typeface="Arial"/>
                <a:ea typeface="Arial"/>
                <a:cs typeface="Arial"/>
                <a:sym typeface="Arial"/>
              </a:rPr>
              <a:t>Notes de l'instructeur :</a:t>
            </a:r>
            <a:endParaRPr lang="fr-FR" sz="1200" noProof="0" dirty="0">
              <a:latin typeface="Arial"/>
              <a:ea typeface="Arial"/>
              <a:cs typeface="Arial"/>
              <a:sym typeface="Arial"/>
            </a:endParaRPr>
          </a:p>
          <a:p>
            <a:pPr marL="0" lvl="0" indent="0" algn="l" rtl="0">
              <a:spcBef>
                <a:spcPts val="360"/>
              </a:spcBef>
              <a:spcAft>
                <a:spcPts val="0"/>
              </a:spcAft>
              <a:buClr>
                <a:schemeClr val="dk1"/>
              </a:buClr>
              <a:buSzPts val="1200"/>
              <a:buFont typeface="Calibri"/>
              <a:buNone/>
            </a:pPr>
            <a:endParaRPr lang="fr-FR" sz="1200" noProof="0" dirty="0">
              <a:latin typeface="Arial"/>
              <a:ea typeface="Arial"/>
              <a:cs typeface="Arial"/>
              <a:sym typeface="Arial"/>
            </a:endParaRPr>
          </a:p>
          <a:p>
            <a:pPr marL="171450" marR="0" lvl="0" indent="-171450" algn="l" rtl="0">
              <a:lnSpc>
                <a:spcPct val="100000"/>
              </a:lnSpc>
              <a:spcBef>
                <a:spcPts val="360"/>
              </a:spcBef>
              <a:spcAft>
                <a:spcPts val="0"/>
              </a:spcAft>
              <a:buClr>
                <a:schemeClr val="dk1"/>
              </a:buClr>
              <a:buSzPts val="1200"/>
              <a:buFont typeface="Noto Sans Symbols"/>
              <a:buChar char="▪"/>
            </a:pPr>
            <a:r>
              <a:rPr lang="fr-FR" sz="1200" b="1" u="sng" noProof="0" dirty="0">
                <a:latin typeface="Arial"/>
                <a:ea typeface="Arial"/>
                <a:cs typeface="Arial"/>
                <a:sym typeface="Arial"/>
              </a:rPr>
              <a:t>Posez la question</a:t>
            </a:r>
            <a:r>
              <a:rPr lang="fr-FR" sz="1200" b="1" u="none" noProof="0" dirty="0">
                <a:latin typeface="Arial"/>
                <a:ea typeface="Arial"/>
                <a:cs typeface="Arial"/>
                <a:sym typeface="Arial"/>
              </a:rPr>
              <a:t> : </a:t>
            </a:r>
            <a:r>
              <a:rPr lang="fr-FR" sz="1200" noProof="0" dirty="0">
                <a:latin typeface="Arial"/>
                <a:ea typeface="Arial"/>
                <a:cs typeface="Arial"/>
                <a:sym typeface="Arial"/>
              </a:rPr>
              <a:t>Quelles cases représentent les personnes qui répondent à la définition de cas </a:t>
            </a:r>
            <a:r>
              <a:rPr lang="fr-FR" sz="1200" b="1" noProof="0" dirty="0">
                <a:latin typeface="Arial"/>
                <a:ea typeface="Arial"/>
                <a:cs typeface="Arial"/>
                <a:sym typeface="Arial"/>
              </a:rPr>
              <a:t>confirmé </a:t>
            </a:r>
            <a:r>
              <a:rPr lang="fr-FR" sz="1200" noProof="0" dirty="0">
                <a:latin typeface="Arial"/>
                <a:ea typeface="Arial"/>
                <a:cs typeface="Arial"/>
                <a:sym typeface="Arial"/>
              </a:rPr>
              <a:t>? </a:t>
            </a:r>
            <a:endParaRPr lang="fr-FR" noProof="0" dirty="0"/>
          </a:p>
          <a:p>
            <a:pPr marL="171450" lvl="0" indent="-95250" algn="l" rtl="0">
              <a:lnSpc>
                <a:spcPct val="115000"/>
              </a:lnSpc>
              <a:spcBef>
                <a:spcPts val="0"/>
              </a:spcBef>
              <a:spcAft>
                <a:spcPts val="0"/>
              </a:spcAft>
              <a:buClr>
                <a:schemeClr val="dk1"/>
              </a:buClr>
              <a:buSzPts val="1200"/>
              <a:buFont typeface="Noto Sans Symbols"/>
              <a:buNone/>
            </a:pPr>
            <a:endParaRPr lang="fr-FR" sz="1200" b="0" noProof="0" dirty="0">
              <a:latin typeface="Arial"/>
              <a:ea typeface="Arial"/>
              <a:cs typeface="Arial"/>
              <a:sym typeface="Arial"/>
            </a:endParaRPr>
          </a:p>
          <a:p>
            <a:pPr marL="171450" lvl="0" indent="-171450" algn="l" rtl="0">
              <a:lnSpc>
                <a:spcPct val="115000"/>
              </a:lnSpc>
              <a:spcBef>
                <a:spcPts val="0"/>
              </a:spcBef>
              <a:spcAft>
                <a:spcPts val="0"/>
              </a:spcAft>
              <a:buClr>
                <a:schemeClr val="dk1"/>
              </a:buClr>
              <a:buSzPts val="1200"/>
              <a:buFont typeface="Noto Sans Symbols"/>
              <a:buChar char="▪"/>
            </a:pPr>
            <a:r>
              <a:rPr lang="fr-FR" sz="1200" b="1" i="0" u="sng" noProof="0" dirty="0">
                <a:latin typeface="Arial"/>
                <a:ea typeface="Arial"/>
                <a:cs typeface="Arial"/>
                <a:sym typeface="Arial"/>
              </a:rPr>
              <a:t>Remerciez</a:t>
            </a:r>
            <a:r>
              <a:rPr lang="fr-FR" sz="1200" b="1" i="0" u="none" noProof="0" dirty="0">
                <a:latin typeface="Arial"/>
                <a:ea typeface="Arial"/>
                <a:cs typeface="Arial"/>
                <a:sym typeface="Arial"/>
              </a:rPr>
              <a:t> </a:t>
            </a:r>
            <a:r>
              <a:rPr lang="fr-FR" sz="1200" b="0" i="0" u="none" noProof="0" dirty="0">
                <a:latin typeface="Arial"/>
                <a:ea typeface="Arial"/>
                <a:cs typeface="Arial"/>
                <a:sym typeface="Arial"/>
              </a:rPr>
              <a:t>les participants pour leurs</a:t>
            </a:r>
            <a:r>
              <a:rPr lang="fr-FR" sz="1200" b="0" i="0" noProof="0" dirty="0">
                <a:latin typeface="Arial"/>
                <a:ea typeface="Arial"/>
                <a:cs typeface="Arial"/>
                <a:sym typeface="Arial"/>
              </a:rPr>
              <a:t> réponses.</a:t>
            </a:r>
            <a:r>
              <a:rPr lang="fr-FR" sz="1200" b="1" i="0" noProof="0" dirty="0">
                <a:latin typeface="Arial"/>
                <a:ea typeface="Arial"/>
                <a:cs typeface="Arial"/>
                <a:sym typeface="Arial"/>
              </a:rPr>
              <a:t> &lt;</a:t>
            </a:r>
            <a:r>
              <a:rPr lang="fr-FR" b="1" i="0" noProof="0" dirty="0">
                <a:latin typeface="Arial"/>
                <a:ea typeface="Arial"/>
                <a:cs typeface="Arial"/>
                <a:sym typeface="Arial"/>
              </a:rPr>
              <a:t>CLIQUER</a:t>
            </a:r>
            <a:r>
              <a:rPr lang="fr-FR" sz="1200" b="1" i="0" noProof="0" dirty="0">
                <a:latin typeface="Arial"/>
                <a:ea typeface="Arial"/>
                <a:cs typeface="Arial"/>
                <a:sym typeface="Arial"/>
              </a:rPr>
              <a:t>&gt; </a:t>
            </a:r>
            <a:r>
              <a:rPr lang="fr-FR" sz="1200" b="0" i="0" noProof="0" dirty="0">
                <a:latin typeface="Arial"/>
                <a:ea typeface="Arial"/>
                <a:cs typeface="Arial"/>
                <a:sym typeface="Arial"/>
              </a:rPr>
              <a:t>pour révéler la réponse</a:t>
            </a:r>
            <a:r>
              <a:rPr lang="fr-FR" sz="1200" b="1" i="0" noProof="0" dirty="0">
                <a:latin typeface="Arial"/>
                <a:ea typeface="Arial"/>
                <a:cs typeface="Arial"/>
                <a:sym typeface="Arial"/>
              </a:rPr>
              <a:t>.</a:t>
            </a:r>
            <a:endParaRPr lang="fr-FR" noProof="0" dirty="0"/>
          </a:p>
          <a:p>
            <a:pPr marL="171450" marR="0" lvl="0" indent="-95250" algn="l" rtl="0">
              <a:lnSpc>
                <a:spcPct val="100000"/>
              </a:lnSpc>
              <a:spcBef>
                <a:spcPts val="360"/>
              </a:spcBef>
              <a:spcAft>
                <a:spcPts val="0"/>
              </a:spcAft>
              <a:buClr>
                <a:schemeClr val="dk1"/>
              </a:buClr>
              <a:buSzPts val="1200"/>
              <a:buFont typeface="Noto Sans Symbols"/>
              <a:buNone/>
            </a:pPr>
            <a:endParaRPr lang="fr-FR" sz="1200" b="1" u="sng" noProof="0" dirty="0">
              <a:latin typeface="Arial"/>
              <a:ea typeface="Arial"/>
              <a:cs typeface="Arial"/>
              <a:sym typeface="Arial"/>
            </a:endParaRPr>
          </a:p>
          <a:p>
            <a:pPr marL="171450" marR="0" lvl="0" indent="-171450" algn="l" rtl="0">
              <a:lnSpc>
                <a:spcPct val="100000"/>
              </a:lnSpc>
              <a:spcBef>
                <a:spcPts val="360"/>
              </a:spcBef>
              <a:spcAft>
                <a:spcPts val="0"/>
              </a:spcAft>
              <a:buClr>
                <a:schemeClr val="dk1"/>
              </a:buClr>
              <a:buSzPts val="1200"/>
              <a:buFont typeface="Noto Sans Symbols"/>
              <a:buChar char="▪"/>
            </a:pPr>
            <a:r>
              <a:rPr lang="fr-FR" sz="1200" b="1" u="sng" noProof="0" dirty="0">
                <a:latin typeface="Arial"/>
                <a:ea typeface="Arial"/>
                <a:cs typeface="Arial"/>
                <a:sym typeface="Arial"/>
              </a:rPr>
              <a:t>Dites</a:t>
            </a:r>
            <a:r>
              <a:rPr lang="fr-FR" sz="1200" b="1" u="none" noProof="0" dirty="0">
                <a:latin typeface="Arial"/>
                <a:ea typeface="Arial"/>
                <a:cs typeface="Arial"/>
                <a:sym typeface="Arial"/>
              </a:rPr>
              <a:t> : </a:t>
            </a:r>
            <a:r>
              <a:rPr lang="fr-FR" sz="1200" noProof="0" dirty="0">
                <a:latin typeface="Arial"/>
                <a:ea typeface="Arial"/>
                <a:cs typeface="Arial"/>
                <a:sym typeface="Arial"/>
              </a:rPr>
              <a:t>Le prélèvement d'un échantillon de laboratoire approprié peut confirmer un diagnostic de fièvre Chikungunya. </a:t>
            </a:r>
            <a:r>
              <a:rPr lang="fr-FR" sz="1200" b="0" noProof="0" dirty="0">
                <a:latin typeface="Arial"/>
                <a:ea typeface="Arial"/>
                <a:cs typeface="Arial"/>
                <a:sym typeface="Arial"/>
              </a:rPr>
              <a:t>Les personnes représentées par la boîte violette </a:t>
            </a:r>
            <a:r>
              <a:rPr lang="fr-FR" sz="1200" b="1" noProof="0" dirty="0">
                <a:latin typeface="Arial"/>
                <a:ea typeface="Arial"/>
                <a:cs typeface="Arial"/>
                <a:sym typeface="Arial"/>
              </a:rPr>
              <a:t>dont le diagnostic a été confirmé en laboratoire </a:t>
            </a:r>
            <a:r>
              <a:rPr lang="fr-FR" sz="1200" b="0" noProof="0" dirty="0">
                <a:latin typeface="Arial"/>
                <a:ea typeface="Arial"/>
                <a:cs typeface="Arial"/>
                <a:sym typeface="Arial"/>
              </a:rPr>
              <a:t>répondent à la définition de cas confirmé.</a:t>
            </a:r>
          </a:p>
          <a:p>
            <a:pPr marL="0" lvl="0" indent="0" algn="l" rtl="0">
              <a:spcBef>
                <a:spcPts val="360"/>
              </a:spcBef>
              <a:spcAft>
                <a:spcPts val="0"/>
              </a:spcAft>
              <a:buClr>
                <a:schemeClr val="dk1"/>
              </a:buClr>
              <a:buSzPts val="1200"/>
              <a:buFont typeface="Calibri"/>
              <a:buNone/>
            </a:pPr>
            <a:endParaRPr dirty="0">
              <a:latin typeface="Arial"/>
              <a:ea typeface="Arial"/>
              <a:cs typeface="Arial"/>
              <a:sym typeface="Arial"/>
            </a:endParaRPr>
          </a:p>
        </p:txBody>
      </p:sp>
      <p:sp>
        <p:nvSpPr>
          <p:cNvPr id="604" name="Google Shape;604;p24:notes"/>
          <p:cNvSpPr txBox="1">
            <a:spLocks noGrp="1"/>
          </p:cNvSpPr>
          <p:nvPr>
            <p:ph type="sldNum" idx="12"/>
          </p:nvPr>
        </p:nvSpPr>
        <p:spPr>
          <a:xfrm>
            <a:off x="3970338" y="8829675"/>
            <a:ext cx="3038475" cy="465138"/>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Clr>
                <a:schemeClr val="dk1"/>
              </a:buClr>
              <a:buSzPts val="1200"/>
              <a:buFont typeface="Arial"/>
              <a:buNone/>
            </a:pPr>
            <a:fld id="{00000000-1234-1234-1234-123412341234}" type="slidenum">
              <a:rPr lang="fr-FR" sz="1200" b="0" i="0" u="none" strike="noStrike" cap="none">
                <a:solidFill>
                  <a:schemeClr val="dk1"/>
                </a:solidFill>
                <a:latin typeface="Arial"/>
                <a:ea typeface="Arial"/>
                <a:cs typeface="Arial"/>
                <a:sym typeface="Arial"/>
              </a:rPr>
              <a:t>24</a:t>
            </a:fld>
            <a:endParaRPr sz="1200" b="0" i="0" u="none" strike="noStrike" cap="none">
              <a:solidFill>
                <a:schemeClr val="dk1"/>
              </a:solidFill>
              <a:latin typeface="Arial"/>
              <a:ea typeface="Arial"/>
              <a:cs typeface="Arial"/>
              <a:sym typeface="Arial"/>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5"/>
        <p:cNvGrpSpPr/>
        <p:nvPr/>
      </p:nvGrpSpPr>
      <p:grpSpPr>
        <a:xfrm>
          <a:off x="0" y="0"/>
          <a:ext cx="0" cy="0"/>
          <a:chOff x="0" y="0"/>
          <a:chExt cx="0" cy="0"/>
        </a:xfrm>
      </p:grpSpPr>
      <p:sp>
        <p:nvSpPr>
          <p:cNvPr id="626" name="Google Shape;626;p25: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27" name="Google Shape;627;p2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0"/>
              </a:spcBef>
              <a:spcAft>
                <a:spcPts val="0"/>
              </a:spcAft>
              <a:buNone/>
            </a:pPr>
            <a:r>
              <a:rPr lang="fr-FR" sz="1200" b="1" noProof="0" dirty="0">
                <a:latin typeface="+mn-lt"/>
                <a:ea typeface="Arial"/>
                <a:cs typeface="Arial"/>
                <a:sym typeface="Arial"/>
              </a:rPr>
              <a:t>Notes de l'instructeur :</a:t>
            </a:r>
            <a:endParaRPr lang="fr-FR" noProof="0" dirty="0">
              <a:latin typeface="+mn-lt"/>
            </a:endParaRPr>
          </a:p>
          <a:p>
            <a:pPr marL="0" lvl="0" indent="0" algn="l" rtl="0">
              <a:spcBef>
                <a:spcPts val="2490"/>
              </a:spcBef>
              <a:spcAft>
                <a:spcPts val="0"/>
              </a:spcAft>
              <a:buNone/>
            </a:pPr>
            <a:endParaRPr lang="fr-FR" sz="1200" b="1" noProof="0" dirty="0">
              <a:latin typeface="+mn-lt"/>
              <a:ea typeface="Arial"/>
              <a:cs typeface="Arial"/>
              <a:sym typeface="Arial"/>
            </a:endParaRPr>
          </a:p>
          <a:p>
            <a:pPr marL="171450" lvl="0" indent="-171450" algn="l" rtl="0">
              <a:spcBef>
                <a:spcPts val="1867"/>
              </a:spcBef>
              <a:spcAft>
                <a:spcPts val="0"/>
              </a:spcAft>
              <a:buClr>
                <a:schemeClr val="dk1"/>
              </a:buClr>
              <a:buSzPts val="1200"/>
              <a:buFont typeface="Noto Sans Symbols"/>
              <a:buChar char="▪"/>
            </a:pPr>
            <a:r>
              <a:rPr lang="fr-FR" sz="1200" b="1" u="sng" noProof="0" dirty="0">
                <a:latin typeface="+mn-lt"/>
                <a:ea typeface="Arial"/>
                <a:cs typeface="Arial"/>
                <a:sym typeface="Arial"/>
              </a:rPr>
              <a:t>Demandez</a:t>
            </a:r>
            <a:r>
              <a:rPr lang="fr-FR" sz="1200" b="0" u="none" noProof="0" dirty="0">
                <a:latin typeface="+mn-lt"/>
                <a:ea typeface="Arial"/>
                <a:cs typeface="Arial"/>
                <a:sym typeface="Arial"/>
              </a:rPr>
              <a:t> aux </a:t>
            </a:r>
            <a:r>
              <a:rPr lang="fr-FR" sz="1200" b="0" noProof="0" dirty="0">
                <a:latin typeface="+mn-lt"/>
                <a:ea typeface="Arial"/>
                <a:cs typeface="Arial"/>
                <a:sym typeface="Arial"/>
              </a:rPr>
              <a:t>participants de consulter leur « Cahier d'exercices du participant » pour l'exercice intitulé : </a:t>
            </a:r>
            <a:r>
              <a:rPr lang="fr-FR" sz="1200" b="1" noProof="0" dirty="0">
                <a:latin typeface="+mn-lt"/>
                <a:ea typeface="Arial"/>
                <a:cs typeface="Arial"/>
                <a:sym typeface="Arial"/>
              </a:rPr>
              <a:t>Application des définitions de cas.</a:t>
            </a:r>
            <a:endParaRPr lang="fr-FR" noProof="0" dirty="0">
              <a:latin typeface="+mn-lt"/>
            </a:endParaRPr>
          </a:p>
          <a:p>
            <a:pPr marL="171450" lvl="0" indent="-95250" algn="l" rtl="0">
              <a:spcBef>
                <a:spcPts val="1867"/>
              </a:spcBef>
              <a:spcAft>
                <a:spcPts val="0"/>
              </a:spcAft>
              <a:buClr>
                <a:schemeClr val="dk1"/>
              </a:buClr>
              <a:buSzPts val="1200"/>
              <a:buFont typeface="Noto Sans Symbols"/>
              <a:buNone/>
            </a:pPr>
            <a:endParaRPr lang="fr-FR" sz="1200" b="1" noProof="0" dirty="0">
              <a:solidFill>
                <a:srgbClr val="000000"/>
              </a:solidFill>
              <a:latin typeface="+mn-lt"/>
              <a:ea typeface="Arial"/>
              <a:cs typeface="Arial"/>
              <a:sym typeface="Arial"/>
            </a:endParaRPr>
          </a:p>
          <a:p>
            <a:pPr marL="171450" lvl="0" indent="-171450" algn="l" rtl="0">
              <a:spcBef>
                <a:spcPts val="1867"/>
              </a:spcBef>
              <a:spcAft>
                <a:spcPts val="0"/>
              </a:spcAft>
              <a:buClr>
                <a:srgbClr val="000000"/>
              </a:buClr>
              <a:buSzPts val="1200"/>
              <a:buFont typeface="Noto Sans Symbols"/>
              <a:buChar char="❖"/>
            </a:pPr>
            <a:r>
              <a:rPr lang="fr-FR" sz="1200" b="1" i="1" noProof="0" dirty="0">
                <a:solidFill>
                  <a:srgbClr val="000000"/>
                </a:solidFill>
                <a:latin typeface="+mn-lt"/>
                <a:ea typeface="Arial"/>
                <a:cs typeface="Arial"/>
                <a:sym typeface="Arial"/>
              </a:rPr>
              <a:t>Durée totale : 30 minutes </a:t>
            </a:r>
            <a:r>
              <a:rPr lang="fr-FR" sz="1200" b="1" i="1" noProof="0" dirty="0">
                <a:latin typeface="+mn-lt"/>
                <a:ea typeface="Arial"/>
                <a:cs typeface="Arial"/>
                <a:sym typeface="Arial"/>
              </a:rPr>
              <a:t>(15 minutes pour la partie 1 et 15 minutes pour la partie 2)</a:t>
            </a:r>
            <a:r>
              <a:rPr lang="fr-FR" sz="1200" b="1" i="1" noProof="0" dirty="0">
                <a:solidFill>
                  <a:srgbClr val="000000"/>
                </a:solidFill>
                <a:latin typeface="+mn-lt"/>
                <a:ea typeface="Arial"/>
                <a:cs typeface="Arial"/>
                <a:sym typeface="Arial"/>
              </a:rPr>
              <a:t>.</a:t>
            </a:r>
            <a:endParaRPr lang="fr-FR" sz="1200" b="1" i="1" noProof="0" dirty="0">
              <a:latin typeface="+mn-lt"/>
              <a:ea typeface="Arial"/>
              <a:cs typeface="Arial"/>
              <a:sym typeface="Arial"/>
            </a:endParaRPr>
          </a:p>
          <a:p>
            <a:pPr marL="0" lvl="0" indent="0" algn="l" rtl="0">
              <a:spcBef>
                <a:spcPts val="622"/>
              </a:spcBef>
              <a:spcAft>
                <a:spcPts val="0"/>
              </a:spcAft>
              <a:buNone/>
            </a:pPr>
            <a:endParaRPr lang="fr-FR" sz="1200" b="1" i="1" noProof="0" dirty="0">
              <a:latin typeface="+mn-lt"/>
              <a:ea typeface="Arial"/>
              <a:cs typeface="Arial"/>
              <a:sym typeface="Arial"/>
            </a:endParaRPr>
          </a:p>
          <a:p>
            <a:pPr marL="171450" marR="0" lvl="0" indent="-171450" algn="l" defTabSz="914400" rtl="0" eaLnBrk="1" fontAlgn="auto" latinLnBrk="0" hangingPunct="1">
              <a:lnSpc>
                <a:spcPct val="100000"/>
              </a:lnSpc>
              <a:spcBef>
                <a:spcPts val="0"/>
              </a:spcBef>
              <a:spcAft>
                <a:spcPts val="0"/>
              </a:spcAft>
              <a:buClr>
                <a:schemeClr val="dk1"/>
              </a:buClr>
              <a:buSzPts val="1200"/>
              <a:buFont typeface="Noto Sans Symbols"/>
              <a:buChar char="❖"/>
              <a:tabLst/>
              <a:defRPr/>
            </a:pPr>
            <a:r>
              <a:rPr lang="fr-FR" sz="1200" b="1" i="1" noProof="0" dirty="0">
                <a:latin typeface="+mn-lt"/>
                <a:ea typeface="Arial"/>
                <a:cs typeface="Arial"/>
                <a:sym typeface="Arial"/>
              </a:rPr>
              <a:t>Lien de référence : </a:t>
            </a:r>
            <a:r>
              <a:rPr lang="fr-FR" sz="1200" b="1" i="1" noProof="0" dirty="0">
                <a:effectLst/>
                <a:latin typeface="+mn-lt"/>
                <a:cs typeface="Arial"/>
                <a:hlinkClick r:id="rId3"/>
              </a:rPr>
              <a:t>https://www.who.int/emergencies/outbreak-toolkit/disease-outbreak-toolboxes/</a:t>
            </a:r>
            <a:r>
              <a:rPr lang="fr-FR" b="1" i="1" noProof="0" dirty="0">
                <a:latin typeface="+mn-lt"/>
                <a:cs typeface="Arial"/>
                <a:hlinkClick r:id="rId3"/>
              </a:rPr>
              <a:t>measles-outbreak-toolbox</a:t>
            </a:r>
            <a:r>
              <a:rPr lang="fr-FR" b="1" i="1" noProof="0" dirty="0">
                <a:latin typeface="+mn-lt"/>
                <a:cs typeface="Arial"/>
              </a:rPr>
              <a:t> </a:t>
            </a:r>
            <a:br>
              <a:rPr lang="fr-FR" sz="1200" b="1" i="1" noProof="0" dirty="0">
                <a:latin typeface="+mn-lt"/>
                <a:ea typeface="Arial"/>
                <a:cs typeface="Arial"/>
                <a:sym typeface="Arial"/>
              </a:rPr>
            </a:br>
            <a:endParaRPr lang="fr-FR" b="1" i="1" noProof="0" dirty="0">
              <a:latin typeface="+mn-lt"/>
            </a:endParaRPr>
          </a:p>
          <a:p>
            <a:pPr marL="171450" lvl="0" indent="-171450" algn="l" rtl="0">
              <a:spcBef>
                <a:spcPts val="0"/>
              </a:spcBef>
              <a:spcAft>
                <a:spcPts val="0"/>
              </a:spcAft>
              <a:buClr>
                <a:schemeClr val="dk1"/>
              </a:buClr>
              <a:buSzPts val="1200"/>
              <a:buFont typeface="Noto Sans Symbols"/>
              <a:buChar char="❖"/>
            </a:pPr>
            <a:r>
              <a:rPr lang="fr-FR" b="1" i="1" noProof="0" dirty="0">
                <a:latin typeface="+mn-lt"/>
              </a:rPr>
              <a:t>Répartissez les participants en 3 groupes multisectoriels. Chaque groupe est attribué la partie 1, 2 ou 3. </a:t>
            </a:r>
            <a:endParaRPr lang="fr-FR" i="1" noProof="0" dirty="0">
              <a:latin typeface="+mn-lt"/>
            </a:endParaRPr>
          </a:p>
          <a:p>
            <a:pPr marL="171450" lvl="0" indent="-95250" algn="l" rtl="0">
              <a:spcBef>
                <a:spcPts val="0"/>
              </a:spcBef>
              <a:spcAft>
                <a:spcPts val="0"/>
              </a:spcAft>
              <a:buClr>
                <a:schemeClr val="dk1"/>
              </a:buClr>
              <a:buSzPts val="1200"/>
              <a:buFont typeface="Noto Sans Symbols"/>
              <a:buNone/>
            </a:pPr>
            <a:endParaRPr lang="fr-FR" b="1" i="1" noProof="0" dirty="0">
              <a:latin typeface="+mn-lt"/>
            </a:endParaRPr>
          </a:p>
          <a:p>
            <a:pPr marL="171450" lvl="0" indent="-171450" algn="l" rtl="0">
              <a:spcBef>
                <a:spcPts val="0"/>
              </a:spcBef>
              <a:spcAft>
                <a:spcPts val="0"/>
              </a:spcAft>
              <a:buClr>
                <a:schemeClr val="dk1"/>
              </a:buClr>
              <a:buSzPts val="1200"/>
              <a:buFont typeface="Noto Sans Symbols"/>
              <a:buChar char="❖"/>
            </a:pPr>
            <a:r>
              <a:rPr lang="fr-FR" b="1" i="1" noProof="0" dirty="0">
                <a:latin typeface="+mn-lt"/>
              </a:rPr>
              <a:t>Au bout de 15 minutes, tous les groupes se </a:t>
            </a:r>
            <a:r>
              <a:rPr lang="fr-FR" b="1" i="1" u="sng" noProof="0" dirty="0">
                <a:latin typeface="+mn-lt"/>
              </a:rPr>
              <a:t>réunissent</a:t>
            </a:r>
            <a:r>
              <a:rPr lang="fr-FR" b="1" i="1" u="none" noProof="0" dirty="0">
                <a:latin typeface="+mn-lt"/>
              </a:rPr>
              <a:t> </a:t>
            </a:r>
            <a:r>
              <a:rPr lang="fr-FR" b="1" i="1" noProof="0" dirty="0">
                <a:latin typeface="+mn-lt"/>
              </a:rPr>
              <a:t>à nouveau et chacun d'entre eux passe en revue ses réponses.</a:t>
            </a:r>
            <a:endParaRPr lang="fr-FR" i="1" noProof="0" dirty="0">
              <a:latin typeface="+mn-lt"/>
            </a:endParaRPr>
          </a:p>
        </p:txBody>
      </p:sp>
      <p:sp>
        <p:nvSpPr>
          <p:cNvPr id="628" name="Google Shape;628;p2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25</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1"/>
        <p:cNvGrpSpPr/>
        <p:nvPr/>
      </p:nvGrpSpPr>
      <p:grpSpPr>
        <a:xfrm>
          <a:off x="0" y="0"/>
          <a:ext cx="0" cy="0"/>
          <a:chOff x="0" y="0"/>
          <a:chExt cx="0" cy="0"/>
        </a:xfrm>
      </p:grpSpPr>
      <p:sp>
        <p:nvSpPr>
          <p:cNvPr id="632" name="Google Shape;632;p2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33" name="Google Shape;633;p2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Arial"/>
              <a:buNone/>
            </a:pPr>
            <a:r>
              <a:rPr lang="fr-FR" sz="1200" b="1" noProof="0" dirty="0">
                <a:latin typeface="Arial"/>
                <a:ea typeface="Arial"/>
                <a:cs typeface="Arial"/>
                <a:sym typeface="Arial"/>
              </a:rPr>
              <a:t>Notes de l'instructeur :</a:t>
            </a:r>
            <a:endParaRPr lang="fr-FR" noProof="0" dirty="0"/>
          </a:p>
          <a:p>
            <a:pPr marL="0" lvl="0" indent="0" algn="l" rtl="0">
              <a:spcBef>
                <a:spcPts val="0"/>
              </a:spcBef>
              <a:spcAft>
                <a:spcPts val="0"/>
              </a:spcAft>
              <a:buNone/>
            </a:pPr>
            <a:endParaRPr lang="fr-FR" sz="1200" b="1" u="sng" noProof="0" dirty="0">
              <a:latin typeface="Arial"/>
              <a:ea typeface="Arial"/>
              <a:cs typeface="Arial"/>
              <a:sym typeface="Arial"/>
            </a:endParaRPr>
          </a:p>
          <a:p>
            <a:pPr marL="171450" lvl="0" indent="-171450" algn="l" rtl="0">
              <a:spcBef>
                <a:spcPts val="0"/>
              </a:spcBef>
              <a:spcAft>
                <a:spcPts val="0"/>
              </a:spcAft>
              <a:buClr>
                <a:schemeClr val="dk1"/>
              </a:buClr>
              <a:buSzPts val="1200"/>
              <a:buFont typeface="Noto Sans Symbols"/>
              <a:buChar char="▪"/>
            </a:pPr>
            <a:r>
              <a:rPr lang="fr-FR" sz="1200" b="1" u="sng" noProof="0" dirty="0">
                <a:latin typeface="Arial"/>
                <a:ea typeface="Arial"/>
                <a:cs typeface="Arial"/>
                <a:sym typeface="Arial"/>
              </a:rPr>
              <a:t>Posez la question</a:t>
            </a:r>
            <a:r>
              <a:rPr lang="fr-FR" sz="1200" b="1" u="none" noProof="0" dirty="0">
                <a:latin typeface="Arial"/>
                <a:ea typeface="Arial"/>
                <a:cs typeface="Arial"/>
                <a:sym typeface="Arial"/>
              </a:rPr>
              <a:t>  : </a:t>
            </a:r>
            <a:r>
              <a:rPr lang="fr-FR" sz="1200" noProof="0" dirty="0">
                <a:latin typeface="Arial"/>
                <a:ea typeface="Arial"/>
                <a:cs typeface="Arial"/>
                <a:sym typeface="Arial"/>
              </a:rPr>
              <a:t>Que pensez-vous du terme « </a:t>
            </a:r>
            <a:r>
              <a:rPr lang="fr-FR" sz="1200" i="1" noProof="0" dirty="0">
                <a:latin typeface="Arial"/>
                <a:ea typeface="Arial"/>
                <a:cs typeface="Arial"/>
                <a:sym typeface="Arial"/>
              </a:rPr>
              <a:t>fièvre » </a:t>
            </a:r>
            <a:r>
              <a:rPr lang="fr-FR" sz="1200" noProof="0" dirty="0">
                <a:latin typeface="Arial"/>
                <a:ea typeface="Arial"/>
                <a:cs typeface="Arial"/>
                <a:sym typeface="Arial"/>
              </a:rPr>
              <a:t>dans la définition du cas ?</a:t>
            </a:r>
            <a:endParaRPr lang="fr-FR" noProof="0" dirty="0"/>
          </a:p>
          <a:p>
            <a:pPr marL="171450" lvl="0" indent="-95250" algn="l" rtl="0">
              <a:spcBef>
                <a:spcPts val="0"/>
              </a:spcBef>
              <a:spcAft>
                <a:spcPts val="0"/>
              </a:spcAft>
              <a:buClr>
                <a:schemeClr val="dk1"/>
              </a:buClr>
              <a:buSzPts val="1200"/>
              <a:buFont typeface="Noto Sans Symbols"/>
              <a:buNone/>
            </a:pPr>
            <a:endParaRPr lang="fr-FR" sz="1200" noProof="0" dirty="0">
              <a:latin typeface="Arial"/>
              <a:ea typeface="Arial"/>
              <a:cs typeface="Arial"/>
              <a:sym typeface="Arial"/>
            </a:endParaRPr>
          </a:p>
          <a:p>
            <a:pPr marL="171450" lvl="0" indent="-171450" algn="l" rtl="0">
              <a:spcBef>
                <a:spcPts val="0"/>
              </a:spcBef>
              <a:spcAft>
                <a:spcPts val="0"/>
              </a:spcAft>
              <a:buClr>
                <a:schemeClr val="dk1"/>
              </a:buClr>
              <a:buSzPts val="1200"/>
              <a:buFont typeface="Noto Sans Symbols"/>
              <a:buChar char="▪"/>
            </a:pPr>
            <a:r>
              <a:rPr lang="fr-FR" sz="1200" b="1" i="0" u="sng" noProof="0" dirty="0">
                <a:latin typeface="Arial"/>
                <a:ea typeface="Arial"/>
                <a:cs typeface="Arial"/>
                <a:sym typeface="Arial"/>
              </a:rPr>
              <a:t>Remerciez</a:t>
            </a:r>
            <a:r>
              <a:rPr lang="fr-FR" sz="1200" b="1" i="0" u="none" noProof="0" dirty="0">
                <a:latin typeface="Arial"/>
                <a:ea typeface="Arial"/>
                <a:cs typeface="Arial"/>
                <a:sym typeface="Arial"/>
              </a:rPr>
              <a:t> </a:t>
            </a:r>
            <a:r>
              <a:rPr lang="fr-FR" sz="1200" b="0" i="0" u="none" noProof="0" dirty="0">
                <a:latin typeface="Arial"/>
                <a:ea typeface="Arial"/>
                <a:cs typeface="Arial"/>
                <a:sym typeface="Arial"/>
              </a:rPr>
              <a:t>les participants pour leurs</a:t>
            </a:r>
            <a:r>
              <a:rPr lang="fr-FR" sz="1200" b="0" i="0" noProof="0" dirty="0">
                <a:latin typeface="Arial"/>
                <a:ea typeface="Arial"/>
                <a:cs typeface="Arial"/>
                <a:sym typeface="Arial"/>
              </a:rPr>
              <a:t> réponses.</a:t>
            </a:r>
            <a:r>
              <a:rPr lang="fr-FR" sz="1200" b="1" i="0" noProof="0" dirty="0">
                <a:latin typeface="Arial"/>
                <a:ea typeface="Arial"/>
                <a:cs typeface="Arial"/>
                <a:sym typeface="Arial"/>
              </a:rPr>
              <a:t> Réponse : </a:t>
            </a:r>
            <a:r>
              <a:rPr lang="fr-FR" sz="1200" i="1" noProof="0" dirty="0">
                <a:latin typeface="Arial"/>
                <a:ea typeface="Arial"/>
                <a:cs typeface="Arial"/>
                <a:sym typeface="Arial"/>
              </a:rPr>
              <a:t>La fièvre n'est pas définie plus précisément dans cette définition de cas. Veut-on dire ≥38°C, fièvre confirmée, </a:t>
            </a:r>
            <a:r>
              <a:rPr lang="fr-FR" sz="1200" i="1" noProof="0" dirty="0" err="1">
                <a:latin typeface="Arial"/>
                <a:ea typeface="Arial"/>
                <a:cs typeface="Arial"/>
                <a:sym typeface="Arial"/>
              </a:rPr>
              <a:t>auto-diagnostic</a:t>
            </a:r>
            <a:r>
              <a:rPr lang="fr-FR" sz="1200" i="1" noProof="0" dirty="0">
                <a:latin typeface="Arial"/>
                <a:ea typeface="Arial"/>
                <a:cs typeface="Arial"/>
                <a:sym typeface="Arial"/>
              </a:rPr>
              <a:t> de fièvre par le patient ou « sensation de chaleur » ?  Pour cet exercice, utilisez n'importe quelle preuve ou autodiagnostic de fièvre.</a:t>
            </a:r>
            <a:endParaRPr lang="fr-FR" noProof="0" dirty="0"/>
          </a:p>
          <a:p>
            <a:pPr marL="0" lvl="0" indent="0" algn="l" rtl="0">
              <a:spcBef>
                <a:spcPts val="0"/>
              </a:spcBef>
              <a:spcAft>
                <a:spcPts val="0"/>
              </a:spcAft>
              <a:buNone/>
            </a:pPr>
            <a:endParaRPr lang="fr-FR" sz="1200" b="1" u="sng" noProof="0" dirty="0">
              <a:latin typeface="Arial"/>
              <a:ea typeface="Arial"/>
              <a:cs typeface="Arial"/>
              <a:sym typeface="Arial"/>
            </a:endParaRPr>
          </a:p>
          <a:p>
            <a:pPr marL="171450" lvl="0" indent="-171450" algn="l" rtl="0">
              <a:spcBef>
                <a:spcPts val="0"/>
              </a:spcBef>
              <a:spcAft>
                <a:spcPts val="0"/>
              </a:spcAft>
              <a:buClr>
                <a:schemeClr val="dk1"/>
              </a:buClr>
              <a:buSzPts val="1200"/>
              <a:buFont typeface="Noto Sans Symbols"/>
              <a:buChar char="❖"/>
            </a:pPr>
            <a:r>
              <a:rPr lang="fr-FR" sz="1200" b="1" i="1" u="sng" noProof="0" dirty="0">
                <a:latin typeface="Arial"/>
                <a:ea typeface="Arial"/>
                <a:cs typeface="Arial"/>
                <a:sym typeface="Arial"/>
              </a:rPr>
              <a:t>Exercice</a:t>
            </a:r>
            <a:endParaRPr lang="fr-FR" sz="1200" b="1" i="1" noProof="0" dirty="0">
              <a:latin typeface="Arial"/>
              <a:ea typeface="Arial"/>
              <a:cs typeface="Arial"/>
              <a:sym typeface="Arial"/>
            </a:endParaRPr>
          </a:p>
          <a:p>
            <a:pPr marL="628650" lvl="1" indent="-171450" algn="l" rtl="0">
              <a:spcBef>
                <a:spcPts val="0"/>
              </a:spcBef>
              <a:spcAft>
                <a:spcPts val="0"/>
              </a:spcAft>
              <a:buClr>
                <a:schemeClr val="dk1"/>
              </a:buClr>
              <a:buSzPts val="1200"/>
              <a:buFont typeface="Courier New"/>
              <a:buChar char="o"/>
            </a:pPr>
            <a:r>
              <a:rPr lang="fr-FR" sz="1200" b="1" i="1" noProof="0" dirty="0">
                <a:latin typeface="Arial"/>
                <a:ea typeface="Arial"/>
                <a:cs typeface="Arial"/>
                <a:sym typeface="Arial"/>
              </a:rPr>
              <a:t>Demandez aux participants de travailler en groupes multisectoriels de 2 à 4 personnes afin de déterminer quels patients répondent aux critères des cas suspects et confirmés et de compléter le tableau.</a:t>
            </a:r>
            <a:endParaRPr lang="fr-FR" noProof="0" dirty="0"/>
          </a:p>
          <a:p>
            <a:pPr marL="628650" lvl="1" indent="-171450" algn="l" rtl="0">
              <a:spcBef>
                <a:spcPts val="0"/>
              </a:spcBef>
              <a:spcAft>
                <a:spcPts val="0"/>
              </a:spcAft>
              <a:buClr>
                <a:schemeClr val="dk1"/>
              </a:buClr>
              <a:buSzPts val="1200"/>
              <a:buFont typeface="Courier New"/>
              <a:buChar char="o"/>
            </a:pPr>
            <a:r>
              <a:rPr lang="fr-FR" sz="1200" b="1" i="1" noProof="0" dirty="0">
                <a:latin typeface="Arial"/>
                <a:ea typeface="Arial"/>
                <a:cs typeface="Arial"/>
                <a:sym typeface="Arial"/>
              </a:rPr>
              <a:t>Clarifiez les termes médicaux ou demandez à un participant de le faire :</a:t>
            </a:r>
            <a:endParaRPr lang="fr-FR" noProof="0" dirty="0"/>
          </a:p>
          <a:p>
            <a:pPr marL="1085850" lvl="2" indent="-171450" algn="l" rtl="0">
              <a:spcBef>
                <a:spcPts val="0"/>
              </a:spcBef>
              <a:spcAft>
                <a:spcPts val="0"/>
              </a:spcAft>
              <a:buClr>
                <a:schemeClr val="dk1"/>
              </a:buClr>
              <a:buSzPts val="1200"/>
              <a:buFont typeface="Noto Sans Symbols"/>
              <a:buChar char="❑"/>
            </a:pPr>
            <a:r>
              <a:rPr lang="fr-FR" sz="1200" b="1" i="1" noProof="0" dirty="0" err="1">
                <a:latin typeface="Arial"/>
                <a:ea typeface="Arial"/>
                <a:cs typeface="Arial"/>
                <a:sym typeface="Arial"/>
              </a:rPr>
              <a:t>Maculopapulaire</a:t>
            </a:r>
            <a:r>
              <a:rPr lang="fr-FR" sz="1200" b="1" i="1" noProof="0" dirty="0">
                <a:latin typeface="Arial"/>
                <a:ea typeface="Arial"/>
                <a:cs typeface="Arial"/>
                <a:sym typeface="Arial"/>
              </a:rPr>
              <a:t> = rouge, plat et petites bosses</a:t>
            </a:r>
            <a:endParaRPr lang="fr-FR" noProof="0" dirty="0"/>
          </a:p>
          <a:p>
            <a:pPr marL="1085850" lvl="2" indent="-171450" algn="l" rtl="0">
              <a:spcBef>
                <a:spcPts val="0"/>
              </a:spcBef>
              <a:spcAft>
                <a:spcPts val="0"/>
              </a:spcAft>
              <a:buClr>
                <a:schemeClr val="dk1"/>
              </a:buClr>
              <a:buSzPts val="1200"/>
              <a:buFont typeface="Noto Sans Symbols"/>
              <a:buChar char="❑"/>
            </a:pPr>
            <a:r>
              <a:rPr lang="fr-FR" sz="1200" b="1" i="1" noProof="0" dirty="0">
                <a:latin typeface="Arial"/>
                <a:ea typeface="Arial"/>
                <a:cs typeface="Arial"/>
                <a:sym typeface="Arial"/>
              </a:rPr>
              <a:t>Généralisé = répandu</a:t>
            </a:r>
            <a:endParaRPr lang="fr-FR" noProof="0" dirty="0"/>
          </a:p>
          <a:p>
            <a:pPr marL="1085850" lvl="2" indent="-171450" algn="l" rtl="0">
              <a:spcBef>
                <a:spcPts val="0"/>
              </a:spcBef>
              <a:spcAft>
                <a:spcPts val="0"/>
              </a:spcAft>
              <a:buClr>
                <a:schemeClr val="dk1"/>
              </a:buClr>
              <a:buSzPts val="1200"/>
              <a:buFont typeface="Noto Sans Symbols"/>
              <a:buChar char="❑"/>
            </a:pPr>
            <a:r>
              <a:rPr lang="fr-FR" sz="1200" b="1" i="1" noProof="0" dirty="0">
                <a:latin typeface="Arial"/>
                <a:ea typeface="Arial"/>
                <a:cs typeface="Arial"/>
                <a:sym typeface="Arial"/>
              </a:rPr>
              <a:t>Coryza = écoulement nasal ou nez bouché </a:t>
            </a:r>
            <a:endParaRPr lang="fr-FR" noProof="0" dirty="0"/>
          </a:p>
          <a:p>
            <a:pPr marL="1085850" lvl="2" indent="-171450" algn="l" rtl="0">
              <a:spcBef>
                <a:spcPts val="0"/>
              </a:spcBef>
              <a:spcAft>
                <a:spcPts val="0"/>
              </a:spcAft>
              <a:buClr>
                <a:schemeClr val="dk1"/>
              </a:buClr>
              <a:buSzPts val="1200"/>
              <a:buFont typeface="Noto Sans Symbols"/>
              <a:buChar char="❑"/>
            </a:pPr>
            <a:r>
              <a:rPr lang="fr-FR" sz="1200" b="1" i="1" noProof="0" dirty="0">
                <a:latin typeface="Arial"/>
                <a:ea typeface="Arial"/>
                <a:cs typeface="Arial"/>
                <a:sym typeface="Arial"/>
              </a:rPr>
              <a:t>Conjonctivite = yeux rouges</a:t>
            </a:r>
            <a:endParaRPr lang="fr-FR" noProof="0" dirty="0"/>
          </a:p>
          <a:p>
            <a:pPr marL="0" lvl="0" indent="0" algn="l" rtl="0">
              <a:spcBef>
                <a:spcPts val="0"/>
              </a:spcBef>
              <a:spcAft>
                <a:spcPts val="0"/>
              </a:spcAft>
              <a:buNone/>
            </a:pPr>
            <a:endParaRPr dirty="0"/>
          </a:p>
        </p:txBody>
      </p:sp>
      <p:sp>
        <p:nvSpPr>
          <p:cNvPr id="634" name="Google Shape;634;p2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26</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8"/>
        <p:cNvGrpSpPr/>
        <p:nvPr/>
      </p:nvGrpSpPr>
      <p:grpSpPr>
        <a:xfrm>
          <a:off x="0" y="0"/>
          <a:ext cx="0" cy="0"/>
          <a:chOff x="0" y="0"/>
          <a:chExt cx="0" cy="0"/>
        </a:xfrm>
      </p:grpSpPr>
      <p:sp>
        <p:nvSpPr>
          <p:cNvPr id="639" name="Google Shape;639;p2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40" name="Google Shape;640;p2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Arial"/>
              <a:buNone/>
            </a:pPr>
            <a:r>
              <a:rPr lang="fr-FR" sz="1200" b="1" noProof="0" dirty="0">
                <a:latin typeface="Arial"/>
                <a:ea typeface="Arial"/>
                <a:cs typeface="Arial"/>
                <a:sym typeface="Arial"/>
              </a:rPr>
              <a:t>Notes de l'instructeur :</a:t>
            </a:r>
            <a:endParaRPr lang="fr-FR" noProof="0" dirty="0"/>
          </a:p>
          <a:p>
            <a:pPr marL="0" marR="0" lvl="0" indent="0" algn="l" rtl="0">
              <a:spcBef>
                <a:spcPts val="1800"/>
              </a:spcBef>
              <a:spcAft>
                <a:spcPts val="0"/>
              </a:spcAft>
              <a:buNone/>
            </a:pPr>
            <a:endParaRPr lang="fr-FR" sz="1200" b="1" u="sng" noProof="0" dirty="0">
              <a:latin typeface="Arial"/>
              <a:ea typeface="Arial"/>
              <a:cs typeface="Arial"/>
              <a:sym typeface="Arial"/>
            </a:endParaRPr>
          </a:p>
          <a:p>
            <a:pPr marL="171450" marR="0" lvl="0" indent="-171450" algn="l" rtl="0">
              <a:lnSpc>
                <a:spcPct val="115000"/>
              </a:lnSpc>
              <a:spcBef>
                <a:spcPts val="600"/>
              </a:spcBef>
              <a:spcAft>
                <a:spcPts val="0"/>
              </a:spcAft>
              <a:buClr>
                <a:schemeClr val="dk1"/>
              </a:buClr>
              <a:buSzPts val="1200"/>
              <a:buFont typeface="Noto Sans Symbols"/>
              <a:buChar char="▪"/>
            </a:pPr>
            <a:r>
              <a:rPr lang="fr-FR" sz="1200" b="1" u="sng" noProof="0" dirty="0">
                <a:latin typeface="Arial"/>
                <a:ea typeface="Arial"/>
                <a:cs typeface="Arial"/>
                <a:sym typeface="Arial"/>
              </a:rPr>
              <a:t>Posez la question</a:t>
            </a:r>
            <a:r>
              <a:rPr lang="fr-FR" sz="1200" b="1" u="none" noProof="0" dirty="0">
                <a:latin typeface="Arial"/>
                <a:ea typeface="Arial"/>
                <a:cs typeface="Arial"/>
                <a:sym typeface="Arial"/>
              </a:rPr>
              <a:t> : </a:t>
            </a:r>
            <a:r>
              <a:rPr lang="fr-FR" sz="1200" noProof="0" dirty="0">
                <a:latin typeface="Arial"/>
                <a:ea typeface="Arial"/>
                <a:cs typeface="Arial"/>
                <a:sym typeface="Arial"/>
              </a:rPr>
              <a:t>Chaque scénario correspond-il à la définition du cas ? Comment avez-vous décidé de la catégorie de chaque cas ? </a:t>
            </a:r>
            <a:endParaRPr lang="fr-FR" noProof="0" dirty="0"/>
          </a:p>
          <a:p>
            <a:pPr marL="171450" marR="0" lvl="0" indent="-95250" algn="l" rtl="0">
              <a:lnSpc>
                <a:spcPct val="115000"/>
              </a:lnSpc>
              <a:spcBef>
                <a:spcPts val="1200"/>
              </a:spcBef>
              <a:spcAft>
                <a:spcPts val="0"/>
              </a:spcAft>
              <a:buClr>
                <a:schemeClr val="dk1"/>
              </a:buClr>
              <a:buSzPts val="1200"/>
              <a:buFont typeface="Noto Sans Symbols"/>
              <a:buNone/>
            </a:pPr>
            <a:endParaRPr lang="fr-FR" sz="1200" b="1" noProof="0" dirty="0">
              <a:latin typeface="Arial"/>
              <a:ea typeface="Arial"/>
              <a:cs typeface="Arial"/>
              <a:sym typeface="Arial"/>
            </a:endParaRPr>
          </a:p>
          <a:p>
            <a:pPr marL="171450" marR="0" lvl="0" indent="-171450" algn="l" rtl="0">
              <a:lnSpc>
                <a:spcPct val="115000"/>
              </a:lnSpc>
              <a:spcBef>
                <a:spcPts val="1200"/>
              </a:spcBef>
              <a:spcAft>
                <a:spcPts val="0"/>
              </a:spcAft>
              <a:buClr>
                <a:schemeClr val="dk1"/>
              </a:buClr>
              <a:buSzPts val="1200"/>
              <a:buFont typeface="Noto Sans Symbols"/>
              <a:buChar char="▪"/>
            </a:pPr>
            <a:r>
              <a:rPr lang="fr-FR" sz="1200" b="1" i="0" u="sng" noProof="0" dirty="0">
                <a:latin typeface="Arial"/>
                <a:ea typeface="Arial"/>
                <a:cs typeface="Arial"/>
                <a:sym typeface="Arial"/>
              </a:rPr>
              <a:t>Remerciez</a:t>
            </a:r>
            <a:r>
              <a:rPr lang="fr-FR" sz="1200" b="1" i="0" u="none" noProof="0" dirty="0">
                <a:latin typeface="Arial"/>
                <a:ea typeface="Arial"/>
                <a:cs typeface="Arial"/>
                <a:sym typeface="Arial"/>
              </a:rPr>
              <a:t> </a:t>
            </a:r>
            <a:r>
              <a:rPr lang="fr-FR" sz="1200" b="0" i="0" u="none" noProof="0" dirty="0">
                <a:latin typeface="Arial"/>
                <a:ea typeface="Arial"/>
                <a:cs typeface="Arial"/>
                <a:sym typeface="Arial"/>
              </a:rPr>
              <a:t>les participants pour leurs</a:t>
            </a:r>
            <a:r>
              <a:rPr lang="fr-FR" sz="1200" b="0" i="0" noProof="0" dirty="0">
                <a:latin typeface="Arial"/>
                <a:ea typeface="Arial"/>
                <a:cs typeface="Arial"/>
                <a:sym typeface="Arial"/>
              </a:rPr>
              <a:t> réponses.</a:t>
            </a:r>
            <a:r>
              <a:rPr lang="fr-FR" sz="1200" b="1" i="0" noProof="0" dirty="0">
                <a:latin typeface="Arial"/>
                <a:ea typeface="Arial"/>
                <a:cs typeface="Arial"/>
                <a:sym typeface="Arial"/>
              </a:rPr>
              <a:t> </a:t>
            </a:r>
            <a:r>
              <a:rPr lang="fr-FR" sz="1200" b="1" noProof="0" dirty="0">
                <a:latin typeface="Arial"/>
                <a:ea typeface="Arial"/>
                <a:cs typeface="Arial"/>
                <a:sym typeface="Arial"/>
              </a:rPr>
              <a:t>&lt;</a:t>
            </a:r>
            <a:r>
              <a:rPr lang="fr-FR" b="1" i="0" noProof="0" dirty="0">
                <a:latin typeface="Arial"/>
                <a:ea typeface="Arial"/>
                <a:cs typeface="Arial"/>
                <a:sym typeface="Arial"/>
              </a:rPr>
              <a:t>CLIQUER</a:t>
            </a:r>
            <a:r>
              <a:rPr lang="fr-FR" sz="1200" b="1" noProof="0" dirty="0">
                <a:latin typeface="Arial"/>
                <a:ea typeface="Arial"/>
                <a:cs typeface="Arial"/>
                <a:sym typeface="Arial"/>
              </a:rPr>
              <a:t>&gt; </a:t>
            </a:r>
            <a:r>
              <a:rPr lang="fr-FR" sz="1200" noProof="0" dirty="0">
                <a:latin typeface="Arial"/>
                <a:ea typeface="Arial"/>
                <a:cs typeface="Arial"/>
                <a:sym typeface="Arial"/>
              </a:rPr>
              <a:t>pour chaque réponse</a:t>
            </a:r>
            <a:r>
              <a:rPr lang="fr-FR" sz="1200" b="1" noProof="0" dirty="0">
                <a:latin typeface="Arial"/>
                <a:ea typeface="Arial"/>
                <a:cs typeface="Arial"/>
                <a:sym typeface="Arial"/>
              </a:rPr>
              <a:t>.</a:t>
            </a:r>
            <a:endParaRPr lang="fr-FR" sz="1200" noProof="0" dirty="0">
              <a:latin typeface="Arial"/>
              <a:ea typeface="Arial"/>
              <a:cs typeface="Arial"/>
              <a:sym typeface="Arial"/>
            </a:endParaRPr>
          </a:p>
          <a:p>
            <a:pPr marL="0" marR="0" lvl="0" indent="0" algn="l" rtl="0">
              <a:lnSpc>
                <a:spcPct val="115000"/>
              </a:lnSpc>
              <a:spcBef>
                <a:spcPts val="1200"/>
              </a:spcBef>
              <a:spcAft>
                <a:spcPts val="0"/>
              </a:spcAft>
              <a:buNone/>
            </a:pPr>
            <a:endParaRPr sz="1200" b="1" i="1" dirty="0">
              <a:latin typeface="Arial"/>
              <a:ea typeface="Arial"/>
              <a:cs typeface="Arial"/>
              <a:sym typeface="Arial"/>
            </a:endParaRPr>
          </a:p>
        </p:txBody>
      </p:sp>
      <p:sp>
        <p:nvSpPr>
          <p:cNvPr id="641" name="Google Shape;641;p2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27</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0"/>
        <p:cNvGrpSpPr/>
        <p:nvPr/>
      </p:nvGrpSpPr>
      <p:grpSpPr>
        <a:xfrm>
          <a:off x="0" y="0"/>
          <a:ext cx="0" cy="0"/>
          <a:chOff x="0" y="0"/>
          <a:chExt cx="0" cy="0"/>
        </a:xfrm>
      </p:grpSpPr>
      <p:sp>
        <p:nvSpPr>
          <p:cNvPr id="661" name="Google Shape;661;p2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62" name="Google Shape;662;p2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Arial"/>
              <a:buNone/>
            </a:pPr>
            <a:r>
              <a:rPr lang="fr-FR" sz="1200" b="1" noProof="0" dirty="0">
                <a:latin typeface="Arial"/>
                <a:ea typeface="Arial"/>
                <a:cs typeface="Arial"/>
                <a:sym typeface="Arial"/>
              </a:rPr>
              <a:t>Notes de l'instructeur :</a:t>
            </a:r>
            <a:endParaRPr lang="fr-FR" noProof="0" dirty="0"/>
          </a:p>
          <a:p>
            <a:pPr marL="0" marR="0" lvl="0" indent="0" algn="l" rtl="0">
              <a:lnSpc>
                <a:spcPct val="115000"/>
              </a:lnSpc>
              <a:spcBef>
                <a:spcPts val="600"/>
              </a:spcBef>
              <a:spcAft>
                <a:spcPts val="0"/>
              </a:spcAft>
              <a:buNone/>
            </a:pPr>
            <a:endParaRPr lang="fr-FR" sz="1200" b="1" noProof="0" dirty="0">
              <a:latin typeface="Arial"/>
              <a:ea typeface="Arial"/>
              <a:cs typeface="Arial"/>
              <a:sym typeface="Arial"/>
            </a:endParaRPr>
          </a:p>
          <a:p>
            <a:pPr marL="171450" marR="0" lvl="0" indent="-171450" algn="l" rtl="0">
              <a:lnSpc>
                <a:spcPct val="115000"/>
              </a:lnSpc>
              <a:spcBef>
                <a:spcPts val="1200"/>
              </a:spcBef>
              <a:spcAft>
                <a:spcPts val="0"/>
              </a:spcAft>
              <a:buClr>
                <a:schemeClr val="dk1"/>
              </a:buClr>
              <a:buSzPts val="1200"/>
              <a:buFont typeface="Noto Sans Symbols"/>
              <a:buChar char="▪"/>
            </a:pPr>
            <a:r>
              <a:rPr lang="fr-FR" sz="1200" b="1" u="sng" noProof="0" dirty="0">
                <a:latin typeface="Arial"/>
                <a:ea typeface="Arial"/>
                <a:cs typeface="Arial"/>
                <a:sym typeface="Arial"/>
              </a:rPr>
              <a:t>Posez la question</a:t>
            </a:r>
            <a:r>
              <a:rPr lang="fr-FR" sz="1200" b="1" u="none" noProof="0" dirty="0">
                <a:latin typeface="Arial"/>
                <a:ea typeface="Arial"/>
                <a:cs typeface="Arial"/>
                <a:sym typeface="Arial"/>
              </a:rPr>
              <a:t> : </a:t>
            </a:r>
            <a:r>
              <a:rPr lang="fr-FR" sz="1200" noProof="0" dirty="0">
                <a:latin typeface="Arial"/>
                <a:ea typeface="Arial"/>
                <a:cs typeface="Arial"/>
                <a:sym typeface="Arial"/>
              </a:rPr>
              <a:t>Chaque scénario correspond-il à la définition du cas ? Comment avez-vous décidé de la catégorie de chaque cas ? </a:t>
            </a:r>
            <a:endParaRPr lang="fr-FR" noProof="0" dirty="0"/>
          </a:p>
          <a:p>
            <a:pPr marL="171450" marR="0" lvl="0" indent="-95250" algn="l" rtl="0">
              <a:lnSpc>
                <a:spcPct val="115000"/>
              </a:lnSpc>
              <a:spcBef>
                <a:spcPts val="1200"/>
              </a:spcBef>
              <a:spcAft>
                <a:spcPts val="0"/>
              </a:spcAft>
              <a:buClr>
                <a:schemeClr val="dk1"/>
              </a:buClr>
              <a:buSzPts val="1200"/>
              <a:buFont typeface="Noto Sans Symbols"/>
              <a:buNone/>
            </a:pPr>
            <a:endParaRPr lang="fr-FR" sz="1200" b="1" noProof="0" dirty="0">
              <a:latin typeface="Arial"/>
              <a:ea typeface="Arial"/>
              <a:cs typeface="Arial"/>
              <a:sym typeface="Arial"/>
            </a:endParaRPr>
          </a:p>
          <a:p>
            <a:pPr marL="171450" marR="0" lvl="0" indent="-171450" algn="l" rtl="0">
              <a:lnSpc>
                <a:spcPct val="115000"/>
              </a:lnSpc>
              <a:spcBef>
                <a:spcPts val="1200"/>
              </a:spcBef>
              <a:spcAft>
                <a:spcPts val="0"/>
              </a:spcAft>
              <a:buClr>
                <a:schemeClr val="dk1"/>
              </a:buClr>
              <a:buSzPts val="1200"/>
              <a:buFont typeface="Noto Sans Symbols"/>
              <a:buChar char="▪"/>
            </a:pPr>
            <a:r>
              <a:rPr lang="fr-FR" sz="1200" b="1" i="0" u="sng" noProof="0" dirty="0">
                <a:latin typeface="Arial"/>
                <a:ea typeface="Arial"/>
                <a:cs typeface="Arial"/>
                <a:sym typeface="Arial"/>
              </a:rPr>
              <a:t>Remerciez</a:t>
            </a:r>
            <a:r>
              <a:rPr lang="fr-FR" sz="1200" b="1" i="0" u="none" noProof="0" dirty="0">
                <a:latin typeface="Arial"/>
                <a:ea typeface="Arial"/>
                <a:cs typeface="Arial"/>
                <a:sym typeface="Arial"/>
              </a:rPr>
              <a:t> </a:t>
            </a:r>
            <a:r>
              <a:rPr lang="fr-FR" sz="1200" b="0" i="0" u="none" noProof="0" dirty="0">
                <a:latin typeface="Arial"/>
                <a:ea typeface="Arial"/>
                <a:cs typeface="Arial"/>
                <a:sym typeface="Arial"/>
              </a:rPr>
              <a:t>les participants pour leurs</a:t>
            </a:r>
            <a:r>
              <a:rPr lang="fr-FR" sz="1200" b="0" i="0" noProof="0" dirty="0">
                <a:latin typeface="Arial"/>
                <a:ea typeface="Arial"/>
                <a:cs typeface="Arial"/>
                <a:sym typeface="Arial"/>
              </a:rPr>
              <a:t> réponses.</a:t>
            </a:r>
            <a:r>
              <a:rPr lang="fr-FR" sz="1200" b="1" i="0" noProof="0" dirty="0">
                <a:latin typeface="Arial"/>
                <a:ea typeface="Arial"/>
                <a:cs typeface="Arial"/>
                <a:sym typeface="Arial"/>
              </a:rPr>
              <a:t> </a:t>
            </a:r>
            <a:r>
              <a:rPr lang="fr-FR" sz="1200" b="1" noProof="0" dirty="0">
                <a:latin typeface="Arial"/>
                <a:ea typeface="Arial"/>
                <a:cs typeface="Arial"/>
                <a:sym typeface="Arial"/>
              </a:rPr>
              <a:t>&lt;</a:t>
            </a:r>
            <a:r>
              <a:rPr lang="fr-FR" b="1" i="0" noProof="0" dirty="0">
                <a:latin typeface="Arial"/>
                <a:ea typeface="Arial"/>
                <a:cs typeface="Arial"/>
                <a:sym typeface="Arial"/>
              </a:rPr>
              <a:t>CLIQUER</a:t>
            </a:r>
            <a:r>
              <a:rPr lang="fr-FR" sz="1200" b="1" noProof="0" dirty="0">
                <a:latin typeface="Arial"/>
                <a:ea typeface="Arial"/>
                <a:cs typeface="Arial"/>
                <a:sym typeface="Arial"/>
              </a:rPr>
              <a:t>&gt; </a:t>
            </a:r>
            <a:r>
              <a:rPr lang="fr-FR" sz="1200" noProof="0" dirty="0">
                <a:latin typeface="Arial"/>
                <a:ea typeface="Arial"/>
                <a:cs typeface="Arial"/>
                <a:sym typeface="Arial"/>
              </a:rPr>
              <a:t>pour chaque réponse</a:t>
            </a:r>
            <a:r>
              <a:rPr lang="fr-FR" sz="1200" b="1" noProof="0" dirty="0">
                <a:latin typeface="Arial"/>
                <a:ea typeface="Arial"/>
                <a:cs typeface="Arial"/>
                <a:sym typeface="Arial"/>
              </a:rPr>
              <a:t>.</a:t>
            </a:r>
            <a:endParaRPr lang="fr-FR" sz="1200" noProof="0" dirty="0">
              <a:latin typeface="Arial"/>
              <a:ea typeface="Arial"/>
              <a:cs typeface="Arial"/>
              <a:sym typeface="Arial"/>
            </a:endParaRPr>
          </a:p>
          <a:p>
            <a:pPr marL="0" marR="0" lvl="0" indent="0" algn="l" rtl="0">
              <a:lnSpc>
                <a:spcPct val="115000"/>
              </a:lnSpc>
              <a:spcBef>
                <a:spcPts val="1200"/>
              </a:spcBef>
              <a:spcAft>
                <a:spcPts val="0"/>
              </a:spcAft>
              <a:buClr>
                <a:schemeClr val="dk1"/>
              </a:buClr>
              <a:buSzPts val="1200"/>
              <a:buFont typeface="Calibri"/>
              <a:buNone/>
            </a:pPr>
            <a:endParaRPr lang="fr-FR" sz="1200" b="1" u="sng" noProof="0" dirty="0">
              <a:latin typeface="Arial"/>
              <a:ea typeface="Arial"/>
              <a:cs typeface="Arial"/>
              <a:sym typeface="Arial"/>
            </a:endParaRPr>
          </a:p>
          <a:p>
            <a:pPr marL="171450" marR="0" lvl="0" indent="-171450" algn="l" rtl="0">
              <a:lnSpc>
                <a:spcPct val="115000"/>
              </a:lnSpc>
              <a:spcBef>
                <a:spcPts val="0"/>
              </a:spcBef>
              <a:spcAft>
                <a:spcPts val="0"/>
              </a:spcAft>
              <a:buClr>
                <a:schemeClr val="dk1"/>
              </a:buClr>
              <a:buSzPts val="1200"/>
              <a:buFont typeface="Noto Sans Symbols"/>
              <a:buChar char="❖"/>
            </a:pPr>
            <a:r>
              <a:rPr lang="fr-FR" sz="1200" b="1" u="sng" noProof="0" dirty="0">
                <a:latin typeface="Arial"/>
                <a:ea typeface="Arial"/>
                <a:cs typeface="Arial"/>
                <a:sym typeface="Arial"/>
              </a:rPr>
              <a:t>Après l'exercice</a:t>
            </a:r>
            <a:endParaRPr lang="fr-FR" sz="1200" noProof="0" dirty="0">
              <a:latin typeface="Arial"/>
              <a:ea typeface="Arial"/>
              <a:cs typeface="Arial"/>
              <a:sym typeface="Arial"/>
            </a:endParaRPr>
          </a:p>
          <a:p>
            <a:pPr marL="628650" marR="0" lvl="1" indent="-171450" algn="l" rtl="0">
              <a:lnSpc>
                <a:spcPct val="115000"/>
              </a:lnSpc>
              <a:spcBef>
                <a:spcPts val="0"/>
              </a:spcBef>
              <a:spcAft>
                <a:spcPts val="0"/>
              </a:spcAft>
              <a:buClr>
                <a:schemeClr val="dk1"/>
              </a:buClr>
              <a:buSzPts val="1200"/>
              <a:buFont typeface="Courier New"/>
              <a:buChar char="o"/>
            </a:pPr>
            <a:r>
              <a:rPr lang="fr-FR" sz="1200" b="1" i="1" noProof="0" dirty="0">
                <a:latin typeface="Arial"/>
                <a:ea typeface="Arial"/>
                <a:cs typeface="Arial"/>
                <a:sym typeface="Arial"/>
              </a:rPr>
              <a:t>Demandez aux participants de partager leurs processus de décision.</a:t>
            </a:r>
          </a:p>
          <a:p>
            <a:pPr marL="628650" marR="0" lvl="1" indent="-171450" algn="l" rtl="0">
              <a:spcBef>
                <a:spcPts val="650"/>
              </a:spcBef>
              <a:spcAft>
                <a:spcPts val="0"/>
              </a:spcAft>
              <a:buClr>
                <a:schemeClr val="dk1"/>
              </a:buClr>
              <a:buSzPts val="1200"/>
              <a:buFont typeface="Courier New"/>
              <a:buChar char="o"/>
            </a:pPr>
            <a:r>
              <a:rPr lang="fr-FR" sz="1200" b="1" i="1" noProof="0" dirty="0">
                <a:latin typeface="Arial"/>
                <a:ea typeface="Arial"/>
                <a:cs typeface="Arial"/>
                <a:sym typeface="Arial"/>
              </a:rPr>
              <a:t>Clarifie</a:t>
            </a:r>
            <a:r>
              <a:rPr lang="fr-FR" b="1" i="1" noProof="0" dirty="0">
                <a:latin typeface="Arial"/>
                <a:ea typeface="Arial"/>
                <a:cs typeface="Arial"/>
                <a:sym typeface="Arial"/>
              </a:rPr>
              <a:t>z</a:t>
            </a:r>
            <a:r>
              <a:rPr lang="fr-FR" sz="1200" b="1" i="1" noProof="0" dirty="0">
                <a:latin typeface="Arial"/>
                <a:ea typeface="Arial"/>
                <a:cs typeface="Arial"/>
                <a:sym typeface="Arial"/>
              </a:rPr>
              <a:t> les cas qui ont été identifiés de manière incorrecte.</a:t>
            </a:r>
            <a:endParaRPr lang="fr-FR" noProof="0" dirty="0"/>
          </a:p>
          <a:p>
            <a:pPr marL="171450" marR="0" lvl="0" indent="-95250" algn="l" rtl="0">
              <a:lnSpc>
                <a:spcPct val="115000"/>
              </a:lnSpc>
              <a:spcBef>
                <a:spcPts val="0"/>
              </a:spcBef>
              <a:spcAft>
                <a:spcPts val="0"/>
              </a:spcAft>
              <a:buClr>
                <a:schemeClr val="dk1"/>
              </a:buClr>
              <a:buSzPts val="1200"/>
              <a:buFont typeface="Noto Sans Symbols"/>
              <a:buNone/>
            </a:pPr>
            <a:endParaRPr lang="fr-FR" sz="1200" b="1" u="sng" noProof="0" dirty="0">
              <a:latin typeface="Arial"/>
              <a:ea typeface="Arial"/>
              <a:cs typeface="Arial"/>
              <a:sym typeface="Arial"/>
            </a:endParaRPr>
          </a:p>
          <a:p>
            <a:pPr marL="171450" marR="0" lvl="0" indent="-171450" algn="l" rtl="0">
              <a:lnSpc>
                <a:spcPct val="115000"/>
              </a:lnSpc>
              <a:spcBef>
                <a:spcPts val="1200"/>
              </a:spcBef>
              <a:spcAft>
                <a:spcPts val="0"/>
              </a:spcAft>
              <a:buClr>
                <a:schemeClr val="dk1"/>
              </a:buClr>
              <a:buSzPts val="1200"/>
              <a:buFont typeface="Noto Sans Symbols"/>
              <a:buChar char="▪"/>
            </a:pPr>
            <a:r>
              <a:rPr lang="fr-FR" sz="1200" b="1" u="sng" noProof="0" dirty="0">
                <a:latin typeface="Arial"/>
                <a:ea typeface="Arial"/>
                <a:cs typeface="Arial"/>
                <a:sym typeface="Arial"/>
              </a:rPr>
              <a:t>Anime</a:t>
            </a:r>
            <a:r>
              <a:rPr lang="fr-FR" b="1" u="sng" noProof="0" dirty="0">
                <a:latin typeface="Arial"/>
                <a:ea typeface="Arial"/>
                <a:cs typeface="Arial"/>
                <a:sym typeface="Arial"/>
              </a:rPr>
              <a:t>z</a:t>
            </a:r>
            <a:r>
              <a:rPr lang="fr-FR" sz="1200" b="0" u="none" noProof="0" dirty="0">
                <a:latin typeface="Arial"/>
                <a:ea typeface="Arial"/>
                <a:cs typeface="Arial"/>
                <a:sym typeface="Arial"/>
              </a:rPr>
              <a:t> la </a:t>
            </a:r>
            <a:r>
              <a:rPr lang="fr-FR" sz="1200" b="0" noProof="0" dirty="0">
                <a:latin typeface="Arial"/>
                <a:ea typeface="Arial"/>
                <a:cs typeface="Arial"/>
                <a:sym typeface="Arial"/>
              </a:rPr>
              <a:t>discussion.</a:t>
            </a:r>
            <a:endParaRPr lang="fr-FR" noProof="0" dirty="0"/>
          </a:p>
        </p:txBody>
      </p:sp>
      <p:sp>
        <p:nvSpPr>
          <p:cNvPr id="663" name="Google Shape;663;p2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28</a:t>
            </a:fld>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9"/>
        <p:cNvGrpSpPr/>
        <p:nvPr/>
      </p:nvGrpSpPr>
      <p:grpSpPr>
        <a:xfrm>
          <a:off x="0" y="0"/>
          <a:ext cx="0" cy="0"/>
          <a:chOff x="0" y="0"/>
          <a:chExt cx="0" cy="0"/>
        </a:xfrm>
      </p:grpSpPr>
      <p:sp>
        <p:nvSpPr>
          <p:cNvPr id="670" name="Google Shape;670;p2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71" name="Google Shape;671;p2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Arial"/>
              <a:buNone/>
            </a:pPr>
            <a:r>
              <a:rPr lang="fr-FR" sz="1200" b="1" noProof="0" dirty="0">
                <a:latin typeface="Arial"/>
                <a:ea typeface="Arial"/>
                <a:cs typeface="Arial"/>
                <a:sym typeface="Arial"/>
              </a:rPr>
              <a:t>Notes de l'instructeur :</a:t>
            </a:r>
            <a:endParaRPr lang="fr-FR" noProof="0" dirty="0"/>
          </a:p>
          <a:p>
            <a:pPr marL="0" lvl="0" indent="0" algn="l" rtl="0">
              <a:spcBef>
                <a:spcPts val="0"/>
              </a:spcBef>
              <a:spcAft>
                <a:spcPts val="0"/>
              </a:spcAft>
              <a:buNone/>
            </a:pPr>
            <a:endParaRPr lang="fr-FR" b="1" noProof="0" dirty="0">
              <a:latin typeface="Arial"/>
              <a:ea typeface="Arial"/>
              <a:cs typeface="Arial"/>
              <a:sym typeface="Arial"/>
            </a:endParaRPr>
          </a:p>
          <a:p>
            <a:pPr marL="171450" lvl="0" indent="-171450" algn="l" rtl="0">
              <a:spcBef>
                <a:spcPts val="0"/>
              </a:spcBef>
              <a:spcAft>
                <a:spcPts val="0"/>
              </a:spcAft>
              <a:buClr>
                <a:schemeClr val="dk1"/>
              </a:buClr>
              <a:buSzPts val="1200"/>
              <a:buFont typeface="Noto Sans Symbols"/>
              <a:buChar char="▪"/>
            </a:pPr>
            <a:r>
              <a:rPr lang="fr-FR" sz="1200" b="1" i="0" u="sng" noProof="0" dirty="0">
                <a:latin typeface="Arial"/>
                <a:ea typeface="Arial"/>
                <a:cs typeface="Arial"/>
                <a:sym typeface="Arial"/>
              </a:rPr>
              <a:t>Demandez</a:t>
            </a:r>
            <a:r>
              <a:rPr lang="fr-FR" sz="1200" b="0" i="0" u="none" noProof="0" dirty="0">
                <a:latin typeface="Arial"/>
                <a:ea typeface="Arial"/>
                <a:cs typeface="Arial"/>
                <a:sym typeface="Arial"/>
              </a:rPr>
              <a:t> aux participants </a:t>
            </a:r>
            <a:r>
              <a:rPr lang="fr-FR" sz="1200" b="0" noProof="0" dirty="0">
                <a:latin typeface="+mn-lt"/>
                <a:ea typeface="Arial"/>
                <a:cs typeface="Arial"/>
                <a:sym typeface="Arial"/>
              </a:rPr>
              <a:t>de consulter leur « Cahier d'exercices du participant » </a:t>
            </a:r>
            <a:r>
              <a:rPr lang="fr-FR" sz="1200" b="0" i="0" u="none" noProof="0" dirty="0">
                <a:latin typeface="Arial"/>
                <a:ea typeface="Arial"/>
                <a:cs typeface="Arial"/>
                <a:sym typeface="Arial"/>
              </a:rPr>
              <a:t>pour </a:t>
            </a:r>
            <a:r>
              <a:rPr lang="fr-FR" b="1" noProof="0" dirty="0">
                <a:latin typeface="Arial"/>
                <a:ea typeface="Arial"/>
                <a:cs typeface="Arial"/>
                <a:sym typeface="Arial"/>
              </a:rPr>
              <a:t>EXERCICE Partie 2 : Appliquer les définitions de cas</a:t>
            </a:r>
            <a:endParaRPr lang="fr-FR" noProof="0" dirty="0"/>
          </a:p>
          <a:p>
            <a:pPr marL="0" lvl="0" indent="0" algn="l" rtl="0">
              <a:spcBef>
                <a:spcPts val="0"/>
              </a:spcBef>
              <a:spcAft>
                <a:spcPts val="0"/>
              </a:spcAft>
              <a:buNone/>
            </a:pPr>
            <a:r>
              <a:rPr lang="fr-FR" b="1" noProof="0" dirty="0">
                <a:latin typeface="Arial"/>
                <a:ea typeface="Arial"/>
                <a:cs typeface="Arial"/>
                <a:sym typeface="Arial"/>
              </a:rPr>
              <a:t> </a:t>
            </a:r>
            <a:endParaRPr lang="fr-FR" noProof="0" dirty="0"/>
          </a:p>
          <a:p>
            <a:pPr marL="171450" lvl="0" indent="-171450" algn="l" rtl="0">
              <a:spcBef>
                <a:spcPts val="0"/>
              </a:spcBef>
              <a:spcAft>
                <a:spcPts val="0"/>
              </a:spcAft>
              <a:buClr>
                <a:schemeClr val="dk1"/>
              </a:buClr>
              <a:buSzPts val="1200"/>
              <a:buFont typeface="Noto Sans Symbols"/>
              <a:buChar char="❖"/>
            </a:pPr>
            <a:r>
              <a:rPr lang="fr-FR" b="1" i="1" noProof="0" dirty="0">
                <a:latin typeface="Arial"/>
                <a:ea typeface="Arial"/>
                <a:cs typeface="Arial"/>
                <a:sym typeface="Arial"/>
              </a:rPr>
              <a:t>Durée totale : 15 minutes.</a:t>
            </a:r>
            <a:endParaRPr lang="fr-FR" noProof="0" dirty="0"/>
          </a:p>
          <a:p>
            <a:pPr marL="0" lvl="0" indent="0" algn="l" rtl="0">
              <a:spcBef>
                <a:spcPts val="0"/>
              </a:spcBef>
              <a:spcAft>
                <a:spcPts val="0"/>
              </a:spcAft>
              <a:buNone/>
            </a:pPr>
            <a:endParaRPr lang="fr-FR" b="1" u="sng" noProof="0" dirty="0">
              <a:latin typeface="Arial"/>
              <a:ea typeface="Arial"/>
              <a:cs typeface="Arial"/>
              <a:sym typeface="Arial"/>
            </a:endParaRPr>
          </a:p>
          <a:p>
            <a:pPr marL="171450" lvl="0" indent="-171450" algn="l" rtl="0">
              <a:spcBef>
                <a:spcPts val="0"/>
              </a:spcBef>
              <a:spcAft>
                <a:spcPts val="0"/>
              </a:spcAft>
              <a:buClr>
                <a:schemeClr val="dk1"/>
              </a:buClr>
              <a:buSzPts val="1200"/>
              <a:buFont typeface="Noto Sans Symbols"/>
              <a:buChar char="❖"/>
            </a:pPr>
            <a:r>
              <a:rPr lang="fr-FR" b="1" i="1" noProof="0" dirty="0">
                <a:latin typeface="Arial"/>
                <a:ea typeface="Arial"/>
                <a:cs typeface="Arial"/>
                <a:sym typeface="Arial"/>
              </a:rPr>
              <a:t>Demandez aux participants de travailler en groupes multisectoriels de 2 à 4 personnes pour déterminer quels cas répondent aux critères de cas suspects et confirmés et de compléter le tableau.</a:t>
            </a:r>
            <a:endParaRPr lang="fr-FR" noProof="0" dirty="0"/>
          </a:p>
          <a:p>
            <a:pPr marL="0" lvl="0" indent="0" algn="l" rtl="0">
              <a:spcBef>
                <a:spcPts val="0"/>
              </a:spcBef>
              <a:spcAft>
                <a:spcPts val="0"/>
              </a:spcAft>
              <a:buNone/>
            </a:pPr>
            <a:endParaRPr dirty="0"/>
          </a:p>
        </p:txBody>
      </p:sp>
      <p:sp>
        <p:nvSpPr>
          <p:cNvPr id="672" name="Google Shape;672;p2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29</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6"/>
        <p:cNvGrpSpPr/>
        <p:nvPr/>
      </p:nvGrpSpPr>
      <p:grpSpPr>
        <a:xfrm>
          <a:off x="0" y="0"/>
          <a:ext cx="0" cy="0"/>
          <a:chOff x="0" y="0"/>
          <a:chExt cx="0" cy="0"/>
        </a:xfrm>
      </p:grpSpPr>
      <p:sp>
        <p:nvSpPr>
          <p:cNvPr id="307" name="Google Shape;307;p3: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308" name="Google Shape;308;p3: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rtl="0">
              <a:spcBef>
                <a:spcPts val="0"/>
              </a:spcBef>
              <a:spcAft>
                <a:spcPts val="0"/>
              </a:spcAft>
              <a:buClr>
                <a:schemeClr val="dk1"/>
              </a:buClr>
              <a:buSzPts val="1200"/>
              <a:buFont typeface="Arial"/>
              <a:buNone/>
            </a:pPr>
            <a:r>
              <a:rPr lang="fr-FR" sz="1200" b="1" noProof="0" dirty="0">
                <a:latin typeface="Arial"/>
                <a:ea typeface="Arial"/>
                <a:cs typeface="Arial"/>
                <a:sym typeface="Arial"/>
              </a:rPr>
              <a:t>Notes de l'instructeur :</a:t>
            </a:r>
            <a:endParaRPr lang="fr-FR" sz="1200" noProof="0" dirty="0">
              <a:latin typeface="Arial"/>
              <a:ea typeface="Arial"/>
              <a:cs typeface="Arial"/>
              <a:sym typeface="Arial"/>
            </a:endParaRPr>
          </a:p>
          <a:p>
            <a:pPr marL="0" marR="0" lvl="0" indent="0" algn="l" rtl="0">
              <a:lnSpc>
                <a:spcPct val="115000"/>
              </a:lnSpc>
              <a:spcBef>
                <a:spcPts val="1200"/>
              </a:spcBef>
              <a:spcAft>
                <a:spcPts val="0"/>
              </a:spcAft>
              <a:buClr>
                <a:schemeClr val="dk1"/>
              </a:buClr>
              <a:buSzPts val="1200"/>
              <a:buFont typeface="Noto Sans Symbols"/>
              <a:buNone/>
            </a:pPr>
            <a:endParaRPr lang="fr-FR" sz="1200" b="1" i="1" noProof="0" dirty="0">
              <a:latin typeface="Arial"/>
              <a:ea typeface="Arial"/>
              <a:cs typeface="Arial"/>
              <a:sym typeface="Arial"/>
            </a:endParaRPr>
          </a:p>
          <a:p>
            <a:pPr marL="171450" marR="0" lvl="0" indent="-171450" algn="l" rtl="0">
              <a:lnSpc>
                <a:spcPct val="115000"/>
              </a:lnSpc>
              <a:spcBef>
                <a:spcPts val="1200"/>
              </a:spcBef>
              <a:spcAft>
                <a:spcPts val="0"/>
              </a:spcAft>
              <a:buClr>
                <a:schemeClr val="dk1"/>
              </a:buClr>
              <a:buSzPts val="1200"/>
              <a:buFont typeface="Noto Sans Symbols"/>
              <a:buChar char="❖"/>
            </a:pPr>
            <a:r>
              <a:rPr lang="fr-FR" sz="1200" b="1" i="1" noProof="0" dirty="0">
                <a:latin typeface="Arial"/>
                <a:ea typeface="Arial"/>
                <a:cs typeface="Arial"/>
                <a:sym typeface="Arial"/>
              </a:rPr>
              <a:t>Vous trouverez ci-dessous un résumé des objectifs d'apprentissage. Résumer les objectifs d'apprentissage est une stratégie efficace pour améliorer la pensée critique !</a:t>
            </a:r>
            <a:endParaRPr lang="fr-FR" noProof="0" dirty="0"/>
          </a:p>
          <a:p>
            <a:pPr marL="171450" marR="0" lvl="0" indent="-95250" algn="l" rtl="0">
              <a:lnSpc>
                <a:spcPct val="115000"/>
              </a:lnSpc>
              <a:spcBef>
                <a:spcPts val="1200"/>
              </a:spcBef>
              <a:spcAft>
                <a:spcPts val="0"/>
              </a:spcAft>
              <a:buClr>
                <a:schemeClr val="dk1"/>
              </a:buClr>
              <a:buSzPts val="1200"/>
              <a:buFont typeface="Noto Sans Symbols"/>
              <a:buNone/>
            </a:pPr>
            <a:endParaRPr lang="fr-FR" sz="1200" b="1" i="1" u="sng" noProof="0" dirty="0">
              <a:latin typeface="Arial"/>
              <a:ea typeface="Arial"/>
              <a:cs typeface="Arial"/>
              <a:sym typeface="Arial"/>
            </a:endParaRPr>
          </a:p>
          <a:p>
            <a:pPr marL="171450" marR="0" lvl="0" indent="-171450" algn="l" rtl="0">
              <a:lnSpc>
                <a:spcPct val="115000"/>
              </a:lnSpc>
              <a:spcBef>
                <a:spcPts val="1200"/>
              </a:spcBef>
              <a:spcAft>
                <a:spcPts val="0"/>
              </a:spcAft>
              <a:buClr>
                <a:schemeClr val="dk1"/>
              </a:buClr>
              <a:buSzPts val="1200"/>
              <a:buFont typeface="Noto Sans Symbols"/>
              <a:buChar char="▪"/>
            </a:pPr>
            <a:r>
              <a:rPr lang="fr-FR" sz="1200" b="1" u="sng" noProof="0" dirty="0">
                <a:latin typeface="Arial"/>
                <a:ea typeface="Arial"/>
                <a:cs typeface="Arial"/>
                <a:sym typeface="Arial"/>
              </a:rPr>
              <a:t>Dites</a:t>
            </a:r>
            <a:r>
              <a:rPr lang="fr-FR" sz="1200" b="1" u="none" noProof="0" dirty="0">
                <a:latin typeface="Arial"/>
                <a:ea typeface="Arial"/>
                <a:cs typeface="Arial"/>
                <a:sym typeface="Arial"/>
              </a:rPr>
              <a:t> : </a:t>
            </a:r>
            <a:r>
              <a:rPr lang="fr-FR" sz="1200" b="0" i="0" u="none" noProof="0" dirty="0">
                <a:latin typeface="Arial"/>
                <a:ea typeface="Arial"/>
                <a:cs typeface="Arial"/>
                <a:sym typeface="Arial"/>
              </a:rPr>
              <a:t>C</a:t>
            </a:r>
            <a:r>
              <a:rPr lang="fr-FR" sz="1200" b="0" i="0" noProof="0" dirty="0">
                <a:latin typeface="Arial"/>
                <a:ea typeface="Arial"/>
                <a:cs typeface="Arial"/>
                <a:sym typeface="Arial"/>
              </a:rPr>
              <a:t>ette leçon présente les </a:t>
            </a:r>
            <a:r>
              <a:rPr lang="fr-FR" sz="1200" noProof="0" dirty="0">
                <a:latin typeface="Arial"/>
                <a:ea typeface="Arial"/>
                <a:cs typeface="Arial"/>
                <a:sym typeface="Arial"/>
              </a:rPr>
              <a:t>définitions de cas, l'importance de l'utilisation des définitions de cas lors de l'évaluation des patients et l'application d'une approche </a:t>
            </a:r>
            <a:r>
              <a:rPr lang="fr-FR" noProof="0" dirty="0">
                <a:latin typeface="Arial"/>
                <a:ea typeface="Arial"/>
                <a:cs typeface="Arial"/>
                <a:sym typeface="Arial"/>
              </a:rPr>
              <a:t>Une Seule Santé</a:t>
            </a:r>
            <a:r>
              <a:rPr lang="fr-FR" sz="1200" noProof="0" dirty="0">
                <a:latin typeface="Arial"/>
                <a:ea typeface="Arial"/>
                <a:cs typeface="Arial"/>
                <a:sym typeface="Arial"/>
              </a:rPr>
              <a:t> aux définitions de cas.</a:t>
            </a:r>
            <a:endParaRPr lang="fr-FR" noProof="0" dirty="0"/>
          </a:p>
          <a:p>
            <a:pPr marL="171450" lvl="0" indent="-95250" algn="l" rtl="0">
              <a:spcBef>
                <a:spcPts val="1560"/>
              </a:spcBef>
              <a:spcAft>
                <a:spcPts val="0"/>
              </a:spcAft>
              <a:buClr>
                <a:schemeClr val="dk1"/>
              </a:buClr>
              <a:buSzPts val="1200"/>
              <a:buFont typeface="Arial"/>
              <a:buNone/>
            </a:pPr>
            <a:endParaRPr dirty="0">
              <a:latin typeface="Arial"/>
              <a:ea typeface="Arial"/>
              <a:cs typeface="Arial"/>
              <a:sym typeface="Arial"/>
            </a:endParaRPr>
          </a:p>
          <a:p>
            <a:pPr marL="171450" lvl="0" indent="-95250" algn="l" rtl="0">
              <a:spcBef>
                <a:spcPts val="1560"/>
              </a:spcBef>
              <a:spcAft>
                <a:spcPts val="0"/>
              </a:spcAft>
              <a:buClr>
                <a:schemeClr val="dk1"/>
              </a:buClr>
              <a:buSzPts val="1200"/>
              <a:buFont typeface="Arial"/>
              <a:buNone/>
            </a:pPr>
            <a:endParaRPr dirty="0">
              <a:latin typeface="Arial"/>
              <a:ea typeface="Arial"/>
              <a:cs typeface="Arial"/>
              <a:sym typeface="Arial"/>
            </a:endParaRPr>
          </a:p>
        </p:txBody>
      </p:sp>
      <p:sp>
        <p:nvSpPr>
          <p:cNvPr id="309" name="Google Shape;309;p3:notes"/>
          <p:cNvSpPr txBox="1">
            <a:spLocks noGrp="1"/>
          </p:cNvSpPr>
          <p:nvPr>
            <p:ph type="sldNum" idx="12"/>
          </p:nvPr>
        </p:nvSpPr>
        <p:spPr>
          <a:xfrm>
            <a:off x="3970338" y="8829675"/>
            <a:ext cx="3038475" cy="465138"/>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Clr>
                <a:schemeClr val="dk1"/>
              </a:buClr>
              <a:buSzPts val="1200"/>
              <a:buFont typeface="Arial"/>
              <a:buNone/>
            </a:pPr>
            <a:fld id="{00000000-1234-1234-1234-123412341234}" type="slidenum">
              <a:rPr lang="fr-FR" sz="1200" b="0" i="0" u="none" strike="noStrike" cap="none">
                <a:solidFill>
                  <a:schemeClr val="dk1"/>
                </a:solidFill>
                <a:latin typeface="Arial"/>
                <a:ea typeface="Arial"/>
                <a:cs typeface="Arial"/>
                <a:sym typeface="Arial"/>
              </a:rPr>
              <a:t>3</a:t>
            </a:fld>
            <a:endParaRPr sz="1200" b="0" i="0" u="none" strike="noStrike" cap="none">
              <a:solidFill>
                <a:schemeClr val="dk1"/>
              </a:solidFill>
              <a:latin typeface="Arial"/>
              <a:ea typeface="Arial"/>
              <a:cs typeface="Arial"/>
              <a:sym typeface="Arial"/>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6"/>
        <p:cNvGrpSpPr/>
        <p:nvPr/>
      </p:nvGrpSpPr>
      <p:grpSpPr>
        <a:xfrm>
          <a:off x="0" y="0"/>
          <a:ext cx="0" cy="0"/>
          <a:chOff x="0" y="0"/>
          <a:chExt cx="0" cy="0"/>
        </a:xfrm>
      </p:grpSpPr>
      <p:sp>
        <p:nvSpPr>
          <p:cNvPr id="677" name="Google Shape;677;p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78" name="Google Shape;678;p3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15000"/>
              </a:lnSpc>
              <a:spcBef>
                <a:spcPts val="0"/>
              </a:spcBef>
              <a:spcAft>
                <a:spcPts val="0"/>
              </a:spcAft>
              <a:buClr>
                <a:schemeClr val="dk1"/>
              </a:buClr>
              <a:buSzPts val="1200"/>
              <a:buFont typeface="Arial"/>
              <a:buNone/>
            </a:pPr>
            <a:r>
              <a:rPr lang="fr-FR" sz="1200" b="1" noProof="0" dirty="0">
                <a:latin typeface="Arial"/>
                <a:ea typeface="Arial"/>
                <a:cs typeface="Arial"/>
                <a:sym typeface="Arial"/>
              </a:rPr>
              <a:t>Notes de l'instructeur :</a:t>
            </a:r>
            <a:endParaRPr lang="fr-FR" noProof="0" dirty="0"/>
          </a:p>
          <a:p>
            <a:pPr marL="0" marR="0" lvl="0" indent="0" algn="l" rtl="0">
              <a:lnSpc>
                <a:spcPct val="115000"/>
              </a:lnSpc>
              <a:spcBef>
                <a:spcPts val="0"/>
              </a:spcBef>
              <a:spcAft>
                <a:spcPts val="0"/>
              </a:spcAft>
              <a:buNone/>
            </a:pPr>
            <a:endParaRPr lang="fr-FR" sz="1200" b="1" i="1" noProof="0" dirty="0">
              <a:latin typeface="Arial"/>
              <a:ea typeface="Arial"/>
              <a:cs typeface="Arial"/>
              <a:sym typeface="Arial"/>
            </a:endParaRPr>
          </a:p>
          <a:p>
            <a:pPr marL="171450" marR="0" lvl="0" indent="-171450" algn="l" rtl="0">
              <a:lnSpc>
                <a:spcPct val="115000"/>
              </a:lnSpc>
              <a:spcBef>
                <a:spcPts val="0"/>
              </a:spcBef>
              <a:spcAft>
                <a:spcPts val="0"/>
              </a:spcAft>
              <a:buClr>
                <a:schemeClr val="dk1"/>
              </a:buClr>
              <a:buSzPts val="1200"/>
              <a:buFont typeface="Noto Sans Symbols"/>
              <a:buChar char="❖"/>
            </a:pPr>
            <a:r>
              <a:rPr lang="fr-FR" sz="1200" b="1" i="1" u="none" noProof="0" dirty="0">
                <a:latin typeface="Arial"/>
                <a:ea typeface="Arial"/>
                <a:cs typeface="Arial"/>
                <a:sym typeface="Arial"/>
              </a:rPr>
              <a:t>Demandez à </a:t>
            </a:r>
            <a:r>
              <a:rPr lang="fr-FR" sz="1200" b="1" i="1" noProof="0" dirty="0">
                <a:latin typeface="Arial"/>
                <a:ea typeface="Arial"/>
                <a:cs typeface="Arial"/>
                <a:sym typeface="Arial"/>
              </a:rPr>
              <a:t>un volontaire de chaque groupe de donner la réponse pour chaque scénario. </a:t>
            </a:r>
            <a:endParaRPr lang="fr-FR" noProof="0" dirty="0"/>
          </a:p>
          <a:p>
            <a:pPr marL="628650" marR="0" lvl="1" indent="-171450" algn="l" rtl="0">
              <a:lnSpc>
                <a:spcPct val="115000"/>
              </a:lnSpc>
              <a:spcBef>
                <a:spcPts val="0"/>
              </a:spcBef>
              <a:spcAft>
                <a:spcPts val="0"/>
              </a:spcAft>
              <a:buClr>
                <a:schemeClr val="dk1"/>
              </a:buClr>
              <a:buSzPts val="1200"/>
              <a:buFont typeface="Courier New"/>
              <a:buChar char="o"/>
            </a:pPr>
            <a:r>
              <a:rPr lang="fr-FR" sz="1200" b="1" i="1" noProof="0" dirty="0">
                <a:latin typeface="Arial"/>
                <a:ea typeface="Arial"/>
                <a:cs typeface="Arial"/>
                <a:sym typeface="Arial"/>
              </a:rPr>
              <a:t>Scénario 1 : </a:t>
            </a:r>
            <a:r>
              <a:rPr lang="fr-FR" sz="1200" i="1" noProof="0" dirty="0">
                <a:latin typeface="Arial"/>
                <a:ea typeface="Arial"/>
                <a:cs typeface="Arial"/>
                <a:sym typeface="Arial"/>
              </a:rPr>
              <a:t>Symptômes compatibles avec la tuberculose, pas d'analyse de laboratoire </a:t>
            </a:r>
            <a:r>
              <a:rPr lang="fr-FR" sz="1200" b="1" i="1" noProof="0" dirty="0">
                <a:latin typeface="Arial"/>
                <a:ea typeface="Arial"/>
                <a:cs typeface="Arial"/>
                <a:sym typeface="Arial"/>
              </a:rPr>
              <a:t>&lt;CLIQUER&gt; </a:t>
            </a:r>
            <a:r>
              <a:rPr lang="fr-FR" sz="1200" b="0" i="0" noProof="0" dirty="0">
                <a:latin typeface="Arial"/>
                <a:ea typeface="Arial"/>
                <a:cs typeface="Arial"/>
                <a:sym typeface="Arial"/>
              </a:rPr>
              <a:t>pour </a:t>
            </a:r>
            <a:r>
              <a:rPr lang="fr-FR" sz="1200" i="1" noProof="0" dirty="0">
                <a:latin typeface="Arial"/>
                <a:ea typeface="Arial"/>
                <a:cs typeface="Arial"/>
                <a:sym typeface="Arial"/>
              </a:rPr>
              <a:t>révéler la réponse et </a:t>
            </a:r>
            <a:r>
              <a:rPr lang="fr-FR" sz="1200" b="1" i="1" u="sng" noProof="0" dirty="0">
                <a:latin typeface="Arial"/>
                <a:ea typeface="Arial"/>
                <a:cs typeface="Arial"/>
                <a:sym typeface="Arial"/>
              </a:rPr>
              <a:t>demande</a:t>
            </a:r>
            <a:r>
              <a:rPr lang="fr-FR" b="1" i="1" u="sng" noProof="0" dirty="0">
                <a:latin typeface="Arial"/>
                <a:ea typeface="Arial"/>
                <a:cs typeface="Arial"/>
                <a:sym typeface="Arial"/>
              </a:rPr>
              <a:t>z</a:t>
            </a:r>
            <a:r>
              <a:rPr lang="fr-FR" sz="1200" b="1" i="1" u="none" noProof="0" dirty="0">
                <a:latin typeface="Arial"/>
                <a:ea typeface="Arial"/>
                <a:cs typeface="Arial"/>
                <a:sym typeface="Arial"/>
              </a:rPr>
              <a:t> </a:t>
            </a:r>
            <a:r>
              <a:rPr lang="fr-FR" sz="1200" i="1" noProof="0" dirty="0">
                <a:latin typeface="Arial"/>
                <a:ea typeface="Arial"/>
                <a:cs typeface="Arial"/>
                <a:sym typeface="Arial"/>
              </a:rPr>
              <a:t>si tout le monde est d'accord. </a:t>
            </a:r>
            <a:endParaRPr lang="fr-FR" noProof="0" dirty="0"/>
          </a:p>
          <a:p>
            <a:pPr marL="628650" marR="0" lvl="1" indent="-171450" algn="l" rtl="0">
              <a:lnSpc>
                <a:spcPct val="115000"/>
              </a:lnSpc>
              <a:spcBef>
                <a:spcPts val="0"/>
              </a:spcBef>
              <a:spcAft>
                <a:spcPts val="0"/>
              </a:spcAft>
              <a:buClr>
                <a:schemeClr val="dk1"/>
              </a:buClr>
              <a:buSzPts val="1200"/>
              <a:buFont typeface="Courier New"/>
              <a:buChar char="o"/>
            </a:pPr>
            <a:r>
              <a:rPr lang="fr-FR" sz="1200" b="1" i="1" noProof="0" dirty="0">
                <a:latin typeface="Arial"/>
                <a:ea typeface="Arial"/>
                <a:cs typeface="Arial"/>
                <a:sym typeface="Arial"/>
              </a:rPr>
              <a:t>Scénario 2 : </a:t>
            </a:r>
            <a:r>
              <a:rPr lang="fr-FR" sz="1200" i="1" noProof="0" dirty="0">
                <a:latin typeface="Arial"/>
                <a:ea typeface="Arial"/>
                <a:cs typeface="Arial"/>
                <a:sym typeface="Arial"/>
              </a:rPr>
              <a:t>Asymptomatique, mais un test de tuberculin</a:t>
            </a:r>
            <a:r>
              <a:rPr lang="fr-FR" i="1" noProof="0" dirty="0">
                <a:latin typeface="Arial"/>
                <a:ea typeface="Arial"/>
                <a:cs typeface="Arial"/>
                <a:sym typeface="Arial"/>
              </a:rPr>
              <a:t>e</a:t>
            </a:r>
            <a:r>
              <a:rPr lang="fr-FR" sz="1200" i="1" noProof="0" dirty="0">
                <a:latin typeface="Arial"/>
                <a:ea typeface="Arial"/>
                <a:cs typeface="Arial"/>
                <a:sym typeface="Arial"/>
              </a:rPr>
              <a:t> positif. </a:t>
            </a:r>
            <a:r>
              <a:rPr lang="fr-FR" sz="1200" b="1" i="1" noProof="0" dirty="0">
                <a:latin typeface="Arial"/>
                <a:ea typeface="Arial"/>
                <a:cs typeface="Arial"/>
                <a:sym typeface="Arial"/>
              </a:rPr>
              <a:t>&lt;</a:t>
            </a:r>
            <a:r>
              <a:rPr lang="fr-FR" b="1" i="0" noProof="0" dirty="0">
                <a:latin typeface="Arial"/>
                <a:ea typeface="Arial"/>
                <a:cs typeface="Arial"/>
                <a:sym typeface="Arial"/>
              </a:rPr>
              <a:t>CLIQUER</a:t>
            </a:r>
            <a:r>
              <a:rPr lang="fr-FR" sz="1200" b="1" i="1" noProof="0" dirty="0">
                <a:latin typeface="Arial"/>
                <a:ea typeface="Arial"/>
                <a:cs typeface="Arial"/>
                <a:sym typeface="Arial"/>
              </a:rPr>
              <a:t>&gt; </a:t>
            </a:r>
            <a:r>
              <a:rPr lang="fr-FR" sz="1200" b="0" i="0" noProof="0" dirty="0">
                <a:latin typeface="Arial"/>
                <a:ea typeface="Arial"/>
                <a:cs typeface="Arial"/>
                <a:sym typeface="Arial"/>
              </a:rPr>
              <a:t>pour </a:t>
            </a:r>
            <a:r>
              <a:rPr lang="fr-FR" sz="1200" i="1" noProof="0" dirty="0">
                <a:latin typeface="Arial"/>
                <a:ea typeface="Arial"/>
                <a:cs typeface="Arial"/>
                <a:sym typeface="Arial"/>
              </a:rPr>
              <a:t>révéler la réponse et </a:t>
            </a:r>
            <a:r>
              <a:rPr lang="fr-FR" sz="1200" b="1" i="1" u="sng" noProof="0" dirty="0">
                <a:latin typeface="Arial"/>
                <a:ea typeface="Arial"/>
                <a:cs typeface="Arial"/>
                <a:sym typeface="Arial"/>
              </a:rPr>
              <a:t>demande</a:t>
            </a:r>
            <a:r>
              <a:rPr lang="fr-FR" b="1" i="1" u="sng" noProof="0" dirty="0">
                <a:latin typeface="Arial"/>
                <a:ea typeface="Arial"/>
                <a:cs typeface="Arial"/>
                <a:sym typeface="Arial"/>
              </a:rPr>
              <a:t>z</a:t>
            </a:r>
            <a:r>
              <a:rPr lang="fr-FR" sz="1200" b="1" i="1" u="none" noProof="0" dirty="0">
                <a:latin typeface="Arial"/>
                <a:ea typeface="Arial"/>
                <a:cs typeface="Arial"/>
                <a:sym typeface="Arial"/>
              </a:rPr>
              <a:t> </a:t>
            </a:r>
            <a:r>
              <a:rPr lang="fr-FR" sz="1200" i="1" noProof="0" dirty="0">
                <a:latin typeface="Arial"/>
                <a:ea typeface="Arial"/>
                <a:cs typeface="Arial"/>
                <a:sym typeface="Arial"/>
              </a:rPr>
              <a:t>si tout le monde est d'accord. </a:t>
            </a:r>
            <a:endParaRPr lang="fr-FR" noProof="0" dirty="0"/>
          </a:p>
          <a:p>
            <a:pPr marL="628650" marR="0" lvl="1" indent="-171450" algn="l" rtl="0">
              <a:lnSpc>
                <a:spcPct val="115000"/>
              </a:lnSpc>
              <a:spcBef>
                <a:spcPts val="0"/>
              </a:spcBef>
              <a:spcAft>
                <a:spcPts val="0"/>
              </a:spcAft>
              <a:buClr>
                <a:schemeClr val="dk1"/>
              </a:buClr>
              <a:buSzPts val="1200"/>
              <a:buFont typeface="Courier New"/>
              <a:buChar char="o"/>
            </a:pPr>
            <a:r>
              <a:rPr lang="fr-FR" sz="1200" b="1" i="1" noProof="0" dirty="0">
                <a:latin typeface="Arial"/>
                <a:ea typeface="Arial"/>
                <a:cs typeface="Arial"/>
                <a:sym typeface="Arial"/>
              </a:rPr>
              <a:t>Scénario 3 : </a:t>
            </a:r>
            <a:r>
              <a:rPr lang="fr-FR" sz="1200" b="0" i="1" noProof="0" dirty="0">
                <a:latin typeface="Arial"/>
                <a:ea typeface="Arial"/>
                <a:cs typeface="Arial"/>
                <a:sym typeface="Arial"/>
              </a:rPr>
              <a:t>D</a:t>
            </a:r>
            <a:r>
              <a:rPr lang="fr-FR" sz="1200" i="1" noProof="0" dirty="0">
                <a:latin typeface="Arial"/>
                <a:ea typeface="Arial"/>
                <a:cs typeface="Arial"/>
                <a:sym typeface="Arial"/>
              </a:rPr>
              <a:t>es lésions ont été découvertes lors de l'autopsie ; elles ne sont pas confirmées par une analyse en laboratoire, mais comme elles correspondent à la tuberculose, la carcasse ne passe pas l'inspection et n'est pas acceptable pour la consommation humaine. </a:t>
            </a:r>
            <a:r>
              <a:rPr lang="fr-FR" sz="1200" b="1" i="1" noProof="0" dirty="0">
                <a:latin typeface="Arial"/>
                <a:ea typeface="Arial"/>
                <a:cs typeface="Arial"/>
                <a:sym typeface="Arial"/>
              </a:rPr>
              <a:t>&lt;CLIQUER&gt; </a:t>
            </a:r>
            <a:r>
              <a:rPr lang="fr-FR" sz="1200" b="0" i="0" noProof="0" dirty="0">
                <a:latin typeface="Arial"/>
                <a:ea typeface="Arial"/>
                <a:cs typeface="Arial"/>
                <a:sym typeface="Arial"/>
              </a:rPr>
              <a:t>pour </a:t>
            </a:r>
            <a:r>
              <a:rPr lang="fr-FR" sz="1200" i="1" noProof="0" dirty="0">
                <a:latin typeface="Arial"/>
                <a:ea typeface="Arial"/>
                <a:cs typeface="Arial"/>
                <a:sym typeface="Arial"/>
              </a:rPr>
              <a:t>afficher la réponse et </a:t>
            </a:r>
            <a:r>
              <a:rPr lang="fr-FR" sz="1200" b="1" i="1" u="sng" noProof="0" dirty="0">
                <a:latin typeface="Arial"/>
                <a:ea typeface="Arial"/>
                <a:cs typeface="Arial"/>
                <a:sym typeface="Arial"/>
              </a:rPr>
              <a:t>demandez</a:t>
            </a:r>
            <a:r>
              <a:rPr lang="fr-FR" sz="1200" b="1" i="1" u="none" noProof="0" dirty="0">
                <a:latin typeface="Arial"/>
                <a:ea typeface="Arial"/>
                <a:cs typeface="Arial"/>
                <a:sym typeface="Arial"/>
              </a:rPr>
              <a:t> </a:t>
            </a:r>
            <a:r>
              <a:rPr lang="fr-FR" sz="1200" i="1" noProof="0" dirty="0">
                <a:latin typeface="Arial"/>
                <a:ea typeface="Arial"/>
                <a:cs typeface="Arial"/>
                <a:sym typeface="Arial"/>
              </a:rPr>
              <a:t>si tout le monde est d'accord. </a:t>
            </a:r>
            <a:endParaRPr lang="fr-FR" noProof="0" dirty="0"/>
          </a:p>
          <a:p>
            <a:pPr marL="628650" marR="0" lvl="1" indent="-171450" algn="l" rtl="0">
              <a:lnSpc>
                <a:spcPct val="115000"/>
              </a:lnSpc>
              <a:spcBef>
                <a:spcPts val="0"/>
              </a:spcBef>
              <a:spcAft>
                <a:spcPts val="0"/>
              </a:spcAft>
              <a:buClr>
                <a:schemeClr val="dk1"/>
              </a:buClr>
              <a:buSzPts val="1200"/>
              <a:buFont typeface="Courier New"/>
              <a:buChar char="o"/>
            </a:pPr>
            <a:r>
              <a:rPr lang="fr-FR" sz="1200" b="1" i="1" noProof="0" dirty="0">
                <a:latin typeface="Arial"/>
                <a:ea typeface="Arial"/>
                <a:cs typeface="Arial"/>
                <a:sym typeface="Arial"/>
              </a:rPr>
              <a:t>Scénario 4 </a:t>
            </a:r>
            <a:r>
              <a:rPr lang="fr-FR" sz="1200" i="1" noProof="0" dirty="0">
                <a:latin typeface="Arial"/>
                <a:ea typeface="Arial"/>
                <a:cs typeface="Arial"/>
                <a:sym typeface="Arial"/>
              </a:rPr>
              <a:t>: Les lésions ne sont pas compatibles avec la tuberculose, il ne s'agit pas d'un cas suspect. </a:t>
            </a:r>
            <a:r>
              <a:rPr lang="fr-FR" sz="1200" b="1" i="1" noProof="0" dirty="0">
                <a:latin typeface="Arial"/>
                <a:ea typeface="Arial"/>
                <a:cs typeface="Arial"/>
                <a:sym typeface="Arial"/>
              </a:rPr>
              <a:t>&lt;</a:t>
            </a:r>
            <a:r>
              <a:rPr lang="fr-FR" b="1" i="0" noProof="0" dirty="0">
                <a:latin typeface="Arial"/>
                <a:ea typeface="Arial"/>
                <a:cs typeface="Arial"/>
                <a:sym typeface="Arial"/>
              </a:rPr>
              <a:t>CLIQUER</a:t>
            </a:r>
            <a:r>
              <a:rPr lang="fr-FR" sz="1200" b="1" i="1" noProof="0" dirty="0">
                <a:latin typeface="Arial"/>
                <a:ea typeface="Arial"/>
                <a:cs typeface="Arial"/>
                <a:sym typeface="Arial"/>
              </a:rPr>
              <a:t>&gt; </a:t>
            </a:r>
            <a:r>
              <a:rPr lang="fr-FR" sz="1200" b="0" i="0" noProof="0" dirty="0">
                <a:latin typeface="Arial"/>
                <a:ea typeface="Arial"/>
                <a:cs typeface="Arial"/>
                <a:sym typeface="Arial"/>
              </a:rPr>
              <a:t>pour </a:t>
            </a:r>
            <a:r>
              <a:rPr lang="fr-FR" sz="1200" i="1" noProof="0" dirty="0">
                <a:latin typeface="Arial"/>
                <a:ea typeface="Arial"/>
                <a:cs typeface="Arial"/>
                <a:sym typeface="Arial"/>
              </a:rPr>
              <a:t>révéler la réponse et </a:t>
            </a:r>
            <a:r>
              <a:rPr lang="fr-FR" sz="1200" b="1" i="1" u="sng" noProof="0" dirty="0">
                <a:latin typeface="Arial"/>
                <a:ea typeface="Arial"/>
                <a:cs typeface="Arial"/>
                <a:sym typeface="Arial"/>
              </a:rPr>
              <a:t>demande</a:t>
            </a:r>
            <a:r>
              <a:rPr lang="fr-FR" b="1" i="1" u="sng" noProof="0" dirty="0">
                <a:latin typeface="Arial"/>
                <a:ea typeface="Arial"/>
                <a:cs typeface="Arial"/>
                <a:sym typeface="Arial"/>
              </a:rPr>
              <a:t>z</a:t>
            </a:r>
            <a:r>
              <a:rPr lang="fr-FR" sz="1200" b="1" i="1" u="none" noProof="0" dirty="0">
                <a:latin typeface="Arial"/>
                <a:ea typeface="Arial"/>
                <a:cs typeface="Arial"/>
                <a:sym typeface="Arial"/>
              </a:rPr>
              <a:t> </a:t>
            </a:r>
            <a:r>
              <a:rPr lang="fr-FR" sz="1200" i="1" noProof="0" dirty="0">
                <a:latin typeface="Arial"/>
                <a:ea typeface="Arial"/>
                <a:cs typeface="Arial"/>
                <a:sym typeface="Arial"/>
              </a:rPr>
              <a:t>si tout le monde est d'accord. </a:t>
            </a:r>
            <a:endParaRPr lang="fr-FR" noProof="0" dirty="0"/>
          </a:p>
          <a:p>
            <a:pPr marL="628650" marR="0" lvl="1" indent="-171450" algn="l" rtl="0">
              <a:lnSpc>
                <a:spcPct val="115000"/>
              </a:lnSpc>
              <a:spcBef>
                <a:spcPts val="0"/>
              </a:spcBef>
              <a:spcAft>
                <a:spcPts val="0"/>
              </a:spcAft>
              <a:buClr>
                <a:schemeClr val="dk1"/>
              </a:buClr>
              <a:buSzPts val="1200"/>
              <a:buFont typeface="Courier New"/>
              <a:buChar char="o"/>
            </a:pPr>
            <a:r>
              <a:rPr lang="fr-FR" sz="1200" b="1" i="1" noProof="0" dirty="0">
                <a:latin typeface="Arial"/>
                <a:ea typeface="Arial"/>
                <a:cs typeface="Arial"/>
                <a:sym typeface="Arial"/>
              </a:rPr>
              <a:t>Scénario 5 : </a:t>
            </a:r>
            <a:r>
              <a:rPr lang="fr-FR" sz="1200" i="1" noProof="0" dirty="0">
                <a:latin typeface="Arial"/>
                <a:ea typeface="Arial"/>
                <a:cs typeface="Arial"/>
                <a:sym typeface="Arial"/>
              </a:rPr>
              <a:t>M. </a:t>
            </a:r>
            <a:r>
              <a:rPr lang="fr-FR" sz="1200" i="1" noProof="0" dirty="0" err="1">
                <a:latin typeface="Arial"/>
                <a:ea typeface="Arial"/>
                <a:cs typeface="Arial"/>
                <a:sym typeface="Arial"/>
              </a:rPr>
              <a:t>bovis</a:t>
            </a:r>
            <a:r>
              <a:rPr lang="fr-FR" sz="1200" i="1" noProof="0" dirty="0">
                <a:latin typeface="Arial"/>
                <a:ea typeface="Arial"/>
                <a:cs typeface="Arial"/>
                <a:sym typeface="Arial"/>
              </a:rPr>
              <a:t> est transmis par le lait, principale source d'exposition pour l'homme, </a:t>
            </a:r>
            <a:r>
              <a:rPr lang="fr-FR" sz="1200" b="1" i="1" noProof="0" dirty="0">
                <a:latin typeface="Arial"/>
                <a:ea typeface="Arial"/>
                <a:cs typeface="Arial"/>
                <a:sym typeface="Arial"/>
              </a:rPr>
              <a:t>&lt;</a:t>
            </a:r>
            <a:r>
              <a:rPr lang="fr-FR" b="1" i="0" noProof="0" dirty="0">
                <a:latin typeface="Arial"/>
                <a:ea typeface="Arial"/>
                <a:cs typeface="Arial"/>
                <a:sym typeface="Arial"/>
              </a:rPr>
              <a:t>CLIQUER</a:t>
            </a:r>
            <a:r>
              <a:rPr lang="fr-FR" sz="1200" b="1" i="1" noProof="0" dirty="0">
                <a:latin typeface="Arial"/>
                <a:ea typeface="Arial"/>
                <a:cs typeface="Arial"/>
                <a:sym typeface="Arial"/>
              </a:rPr>
              <a:t>&gt; </a:t>
            </a:r>
            <a:r>
              <a:rPr lang="fr-FR" sz="1200" b="0" i="0" noProof="0" dirty="0">
                <a:latin typeface="Arial"/>
                <a:ea typeface="Arial"/>
                <a:cs typeface="Arial"/>
                <a:sym typeface="Arial"/>
              </a:rPr>
              <a:t>pour </a:t>
            </a:r>
            <a:r>
              <a:rPr lang="fr-FR" sz="1200" i="1" noProof="0" dirty="0">
                <a:latin typeface="Arial"/>
                <a:ea typeface="Arial"/>
                <a:cs typeface="Arial"/>
                <a:sym typeface="Arial"/>
              </a:rPr>
              <a:t>révéler la réponse et </a:t>
            </a:r>
            <a:r>
              <a:rPr lang="fr-FR" sz="1200" b="1" i="1" u="sng" noProof="0" dirty="0">
                <a:latin typeface="Arial"/>
                <a:ea typeface="Arial"/>
                <a:cs typeface="Arial"/>
                <a:sym typeface="Arial"/>
              </a:rPr>
              <a:t>demande</a:t>
            </a:r>
            <a:r>
              <a:rPr lang="fr-FR" sz="1200" b="1" i="1" u="none" noProof="0" dirty="0">
                <a:latin typeface="Arial"/>
                <a:ea typeface="Arial"/>
                <a:cs typeface="Arial"/>
                <a:sym typeface="Arial"/>
              </a:rPr>
              <a:t> </a:t>
            </a:r>
            <a:r>
              <a:rPr lang="fr-FR" sz="1200" i="1" noProof="0" dirty="0">
                <a:latin typeface="Arial"/>
                <a:ea typeface="Arial"/>
                <a:cs typeface="Arial"/>
                <a:sym typeface="Arial"/>
              </a:rPr>
              <a:t>si tout le monde est d'accord. </a:t>
            </a:r>
            <a:endParaRPr lang="fr-FR" noProof="0" dirty="0"/>
          </a:p>
          <a:p>
            <a:pPr marL="0" marR="0" lvl="0" indent="0" algn="l" rtl="0">
              <a:lnSpc>
                <a:spcPct val="115000"/>
              </a:lnSpc>
              <a:spcBef>
                <a:spcPts val="0"/>
              </a:spcBef>
              <a:spcAft>
                <a:spcPts val="0"/>
              </a:spcAft>
              <a:buNone/>
            </a:pPr>
            <a:endParaRPr lang="fr-FR" sz="1200" i="1" noProof="0" dirty="0">
              <a:latin typeface="Arial"/>
              <a:ea typeface="Arial"/>
              <a:cs typeface="Arial"/>
              <a:sym typeface="Arial"/>
            </a:endParaRPr>
          </a:p>
          <a:p>
            <a:pPr marL="171450" marR="0" lvl="0" indent="-171450" algn="l" rtl="0">
              <a:spcBef>
                <a:spcPts val="650"/>
              </a:spcBef>
              <a:spcAft>
                <a:spcPts val="0"/>
              </a:spcAft>
              <a:buClr>
                <a:schemeClr val="dk1"/>
              </a:buClr>
              <a:buSzPts val="1200"/>
              <a:buFont typeface="Noto Sans Symbols"/>
              <a:buChar char="▪"/>
            </a:pPr>
            <a:r>
              <a:rPr lang="fr-FR" sz="1200" b="1" u="sng" noProof="0" dirty="0">
                <a:latin typeface="Arial"/>
                <a:ea typeface="Arial"/>
                <a:cs typeface="Arial"/>
                <a:sym typeface="Arial"/>
              </a:rPr>
              <a:t>Posez la question</a:t>
            </a:r>
            <a:r>
              <a:rPr lang="fr-FR" sz="1200" b="1" u="none" noProof="0" dirty="0">
                <a:latin typeface="Arial"/>
                <a:ea typeface="Arial"/>
                <a:cs typeface="Arial"/>
                <a:sym typeface="Arial"/>
              </a:rPr>
              <a:t> : </a:t>
            </a:r>
            <a:r>
              <a:rPr lang="fr-FR" sz="1200" noProof="0" dirty="0">
                <a:latin typeface="Arial"/>
                <a:ea typeface="Arial"/>
                <a:cs typeface="Arial"/>
                <a:sym typeface="Arial"/>
              </a:rPr>
              <a:t>Quels sont les autres tests effectués dans votre pays pour détecter la tuberculose chez les animaux ?</a:t>
            </a:r>
            <a:endParaRPr lang="fr-FR" noProof="0" dirty="0"/>
          </a:p>
          <a:p>
            <a:pPr marL="171450" marR="0" lvl="0" indent="-95250" algn="l" rtl="0">
              <a:lnSpc>
                <a:spcPct val="100000"/>
              </a:lnSpc>
              <a:spcBef>
                <a:spcPts val="650"/>
              </a:spcBef>
              <a:spcAft>
                <a:spcPts val="0"/>
              </a:spcAft>
              <a:buClr>
                <a:schemeClr val="dk1"/>
              </a:buClr>
              <a:buSzPts val="1200"/>
              <a:buFont typeface="Noto Sans Symbols"/>
              <a:buNone/>
            </a:pPr>
            <a:endParaRPr lang="fr-FR" sz="1200" b="1" u="sng" noProof="0" dirty="0">
              <a:latin typeface="Arial"/>
              <a:ea typeface="Arial"/>
              <a:cs typeface="Arial"/>
              <a:sym typeface="Arial"/>
            </a:endParaRPr>
          </a:p>
          <a:p>
            <a:pPr marL="171450" marR="0" lvl="0" indent="-171450" algn="l" rtl="0">
              <a:lnSpc>
                <a:spcPct val="100000"/>
              </a:lnSpc>
              <a:spcBef>
                <a:spcPts val="650"/>
              </a:spcBef>
              <a:spcAft>
                <a:spcPts val="0"/>
              </a:spcAft>
              <a:buClr>
                <a:schemeClr val="dk1"/>
              </a:buClr>
              <a:buSzPts val="1200"/>
              <a:buFont typeface="Noto Sans Symbols"/>
              <a:buChar char="▪"/>
            </a:pPr>
            <a:r>
              <a:rPr lang="fr-FR" sz="1200" b="1" i="0" u="sng" noProof="0" dirty="0">
                <a:latin typeface="Arial"/>
                <a:ea typeface="Arial"/>
                <a:cs typeface="Arial"/>
                <a:sym typeface="Arial"/>
              </a:rPr>
              <a:t>Remerciez</a:t>
            </a:r>
            <a:r>
              <a:rPr lang="fr-FR" sz="1200" b="1" i="0" u="none" noProof="0" dirty="0">
                <a:latin typeface="Arial"/>
                <a:ea typeface="Arial"/>
                <a:cs typeface="Arial"/>
                <a:sym typeface="Arial"/>
              </a:rPr>
              <a:t> </a:t>
            </a:r>
            <a:r>
              <a:rPr lang="fr-FR" sz="1200" b="0" i="0" u="none" noProof="0" dirty="0">
                <a:latin typeface="Arial"/>
                <a:ea typeface="Arial"/>
                <a:cs typeface="Arial"/>
                <a:sym typeface="Arial"/>
              </a:rPr>
              <a:t>les participants pour leurs</a:t>
            </a:r>
            <a:r>
              <a:rPr lang="fr-FR" sz="1200" b="0" i="0" noProof="0" dirty="0">
                <a:latin typeface="Arial"/>
                <a:ea typeface="Arial"/>
                <a:cs typeface="Arial"/>
                <a:sym typeface="Arial"/>
              </a:rPr>
              <a:t> réponses.</a:t>
            </a:r>
            <a:r>
              <a:rPr lang="fr-FR" sz="1200" b="1" i="0" noProof="0" dirty="0">
                <a:latin typeface="Arial"/>
                <a:ea typeface="Arial"/>
                <a:cs typeface="Arial"/>
                <a:sym typeface="Arial"/>
              </a:rPr>
              <a:t> </a:t>
            </a:r>
          </a:p>
          <a:p>
            <a:pPr marL="0" marR="0" lvl="0" indent="0" algn="l" rtl="0">
              <a:lnSpc>
                <a:spcPct val="100000"/>
              </a:lnSpc>
              <a:spcBef>
                <a:spcPts val="650"/>
              </a:spcBef>
              <a:spcAft>
                <a:spcPts val="0"/>
              </a:spcAft>
              <a:buClr>
                <a:schemeClr val="dk1"/>
              </a:buClr>
              <a:buSzPts val="1200"/>
              <a:buFont typeface="Noto Sans Symbols"/>
              <a:buNone/>
            </a:pPr>
            <a:endParaRPr lang="fr-FR" sz="1200" noProof="0" dirty="0">
              <a:latin typeface="Arial"/>
              <a:ea typeface="Arial"/>
              <a:cs typeface="Arial"/>
              <a:sym typeface="Arial"/>
            </a:endParaRPr>
          </a:p>
          <a:p>
            <a:pPr marL="171450" marR="0" lvl="0" indent="-171450" algn="l" rtl="0">
              <a:spcBef>
                <a:spcPts val="650"/>
              </a:spcBef>
              <a:spcAft>
                <a:spcPts val="0"/>
              </a:spcAft>
              <a:buClr>
                <a:schemeClr val="dk1"/>
              </a:buClr>
              <a:buSzPts val="1200"/>
              <a:buFont typeface="Noto Sans Symbols"/>
              <a:buChar char="▪"/>
            </a:pPr>
            <a:r>
              <a:rPr lang="fr-FR" sz="1200" b="1" u="sng" noProof="0" dirty="0">
                <a:latin typeface="Arial"/>
                <a:ea typeface="Arial"/>
                <a:cs typeface="Arial"/>
                <a:sym typeface="Arial"/>
              </a:rPr>
              <a:t>Posez la question</a:t>
            </a:r>
            <a:r>
              <a:rPr lang="fr-FR" sz="1200" b="1" u="none" noProof="0" dirty="0">
                <a:latin typeface="Arial"/>
                <a:ea typeface="Arial"/>
                <a:cs typeface="Arial"/>
                <a:sym typeface="Arial"/>
              </a:rPr>
              <a:t> :</a:t>
            </a:r>
            <a:r>
              <a:rPr lang="fr-FR" sz="1200" u="none" noProof="0" dirty="0">
                <a:latin typeface="Arial"/>
                <a:ea typeface="Arial"/>
                <a:cs typeface="Arial"/>
                <a:sym typeface="Arial"/>
              </a:rPr>
              <a:t> </a:t>
            </a:r>
            <a:r>
              <a:rPr lang="fr-FR" sz="1200" noProof="0" dirty="0">
                <a:latin typeface="Arial"/>
                <a:ea typeface="Arial"/>
                <a:cs typeface="Arial"/>
                <a:sym typeface="Arial"/>
              </a:rPr>
              <a:t>S'agit-il d'une maladie à déclaration obligatoire ? </a:t>
            </a:r>
            <a:endParaRPr lang="fr-FR" noProof="0" dirty="0"/>
          </a:p>
          <a:p>
            <a:pPr marL="171450" marR="0" lvl="0" indent="-95250" algn="l" rtl="0">
              <a:spcBef>
                <a:spcPts val="650"/>
              </a:spcBef>
              <a:spcAft>
                <a:spcPts val="0"/>
              </a:spcAft>
              <a:buClr>
                <a:schemeClr val="dk1"/>
              </a:buClr>
              <a:buSzPts val="1200"/>
              <a:buFont typeface="Noto Sans Symbols"/>
              <a:buNone/>
            </a:pPr>
            <a:endParaRPr lang="fr-FR" sz="1200" noProof="0" dirty="0">
              <a:latin typeface="Arial"/>
              <a:ea typeface="Arial"/>
              <a:cs typeface="Arial"/>
              <a:sym typeface="Arial"/>
            </a:endParaRPr>
          </a:p>
          <a:p>
            <a:pPr marL="171450" marR="0" lvl="0" indent="-171450" algn="l" rtl="0">
              <a:lnSpc>
                <a:spcPct val="100000"/>
              </a:lnSpc>
              <a:spcBef>
                <a:spcPts val="650"/>
              </a:spcBef>
              <a:spcAft>
                <a:spcPts val="0"/>
              </a:spcAft>
              <a:buClr>
                <a:schemeClr val="dk1"/>
              </a:buClr>
              <a:buSzPts val="1200"/>
              <a:buFont typeface="Noto Sans Symbols"/>
              <a:buChar char="▪"/>
            </a:pPr>
            <a:r>
              <a:rPr lang="fr-FR" sz="1200" b="1" i="0" u="sng" noProof="0" dirty="0">
                <a:latin typeface="Arial"/>
                <a:ea typeface="Arial"/>
                <a:cs typeface="Arial"/>
                <a:sym typeface="Arial"/>
              </a:rPr>
              <a:t>Remerciez</a:t>
            </a:r>
            <a:r>
              <a:rPr lang="fr-FR" sz="1200" b="1" i="0" u="none" noProof="0" dirty="0">
                <a:latin typeface="Arial"/>
                <a:ea typeface="Arial"/>
                <a:cs typeface="Arial"/>
                <a:sym typeface="Arial"/>
              </a:rPr>
              <a:t> </a:t>
            </a:r>
            <a:r>
              <a:rPr lang="fr-FR" sz="1200" b="0" i="0" u="none" noProof="0" dirty="0">
                <a:latin typeface="Arial"/>
                <a:ea typeface="Arial"/>
                <a:cs typeface="Arial"/>
                <a:sym typeface="Arial"/>
              </a:rPr>
              <a:t>les participants pour leurs</a:t>
            </a:r>
            <a:r>
              <a:rPr lang="fr-FR" sz="1200" b="0" i="0" noProof="0" dirty="0">
                <a:latin typeface="Arial"/>
                <a:ea typeface="Arial"/>
                <a:cs typeface="Arial"/>
                <a:sym typeface="Arial"/>
              </a:rPr>
              <a:t> réponses.</a:t>
            </a:r>
            <a:r>
              <a:rPr lang="fr-FR" sz="1200" b="1" i="0" noProof="0" dirty="0">
                <a:latin typeface="Arial"/>
                <a:ea typeface="Arial"/>
                <a:cs typeface="Arial"/>
                <a:sym typeface="Arial"/>
              </a:rPr>
              <a:t> </a:t>
            </a:r>
          </a:p>
          <a:p>
            <a:pPr marL="171450" marR="0" lvl="0" indent="-95250" algn="l" rtl="0">
              <a:spcBef>
                <a:spcPts val="650"/>
              </a:spcBef>
              <a:spcAft>
                <a:spcPts val="0"/>
              </a:spcAft>
              <a:buClr>
                <a:schemeClr val="dk1"/>
              </a:buClr>
              <a:buSzPts val="1200"/>
              <a:buFont typeface="Noto Sans Symbols"/>
              <a:buNone/>
            </a:pPr>
            <a:endParaRPr lang="fr-FR" sz="1200" noProof="0" dirty="0">
              <a:latin typeface="Arial"/>
              <a:ea typeface="Arial"/>
              <a:cs typeface="Arial"/>
              <a:sym typeface="Arial"/>
            </a:endParaRPr>
          </a:p>
          <a:p>
            <a:pPr marL="171450" marR="0" lvl="0" indent="-171450" algn="l" rtl="0">
              <a:spcBef>
                <a:spcPts val="650"/>
              </a:spcBef>
              <a:spcAft>
                <a:spcPts val="0"/>
              </a:spcAft>
              <a:buClr>
                <a:schemeClr val="dk1"/>
              </a:buClr>
              <a:buSzPts val="1200"/>
              <a:buFont typeface="Noto Sans Symbols"/>
              <a:buChar char="▪"/>
            </a:pPr>
            <a:r>
              <a:rPr lang="fr-FR" sz="1200" b="1" u="sng" noProof="0" dirty="0">
                <a:latin typeface="Arial"/>
                <a:ea typeface="Arial"/>
                <a:cs typeface="Arial"/>
                <a:sym typeface="Arial"/>
              </a:rPr>
              <a:t>Posez la question</a:t>
            </a:r>
            <a:r>
              <a:rPr lang="fr-FR" sz="1200" b="1" u="none" noProof="0" dirty="0">
                <a:latin typeface="Arial"/>
                <a:ea typeface="Arial"/>
                <a:cs typeface="Arial"/>
                <a:sym typeface="Arial"/>
              </a:rPr>
              <a:t> : </a:t>
            </a:r>
            <a:r>
              <a:rPr lang="fr-FR" sz="1200" noProof="0" dirty="0">
                <a:latin typeface="Arial"/>
                <a:ea typeface="Arial"/>
                <a:cs typeface="Arial"/>
                <a:sym typeface="Arial"/>
              </a:rPr>
              <a:t>Votre pays dispose-t-il d'un programme d'éradication ?</a:t>
            </a:r>
            <a:endParaRPr lang="fr-FR" noProof="0" dirty="0"/>
          </a:p>
          <a:p>
            <a:pPr marL="171450" marR="0" lvl="0" indent="-95250" algn="l" rtl="0">
              <a:spcBef>
                <a:spcPts val="650"/>
              </a:spcBef>
              <a:spcAft>
                <a:spcPts val="0"/>
              </a:spcAft>
              <a:buClr>
                <a:schemeClr val="dk1"/>
              </a:buClr>
              <a:buSzPts val="1200"/>
              <a:buFont typeface="Noto Sans Symbols"/>
              <a:buNone/>
            </a:pPr>
            <a:endParaRPr lang="fr-FR" sz="1200" noProof="0" dirty="0">
              <a:latin typeface="Arial"/>
              <a:ea typeface="Arial"/>
              <a:cs typeface="Arial"/>
              <a:sym typeface="Arial"/>
            </a:endParaRPr>
          </a:p>
          <a:p>
            <a:pPr marL="171450" marR="0" lvl="0" indent="-171450" algn="l" rtl="0">
              <a:spcBef>
                <a:spcPts val="650"/>
              </a:spcBef>
              <a:spcAft>
                <a:spcPts val="0"/>
              </a:spcAft>
              <a:buClr>
                <a:schemeClr val="dk1"/>
              </a:buClr>
              <a:buSzPts val="1200"/>
              <a:buFont typeface="Noto Sans Symbols"/>
              <a:buChar char="▪"/>
            </a:pPr>
            <a:r>
              <a:rPr lang="fr-FR" sz="1200" b="1" u="sng" noProof="0" dirty="0">
                <a:latin typeface="Arial"/>
                <a:ea typeface="Arial"/>
                <a:cs typeface="Arial"/>
                <a:sym typeface="Arial"/>
              </a:rPr>
              <a:t>Animer</a:t>
            </a:r>
            <a:r>
              <a:rPr lang="fr-FR" sz="1200" b="1" u="none" noProof="0" dirty="0">
                <a:latin typeface="Arial"/>
                <a:ea typeface="Arial"/>
                <a:cs typeface="Arial"/>
                <a:sym typeface="Arial"/>
              </a:rPr>
              <a:t> </a:t>
            </a:r>
            <a:r>
              <a:rPr lang="fr-FR" sz="1200" noProof="0" dirty="0">
                <a:latin typeface="Arial"/>
                <a:ea typeface="Arial"/>
                <a:cs typeface="Arial"/>
                <a:sym typeface="Arial"/>
              </a:rPr>
              <a:t>une brève discussion.</a:t>
            </a:r>
            <a:endParaRPr lang="fr-FR" noProof="0" dirty="0"/>
          </a:p>
        </p:txBody>
      </p:sp>
      <p:sp>
        <p:nvSpPr>
          <p:cNvPr id="679" name="Google Shape;679;p3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30</a:t>
            </a:fld>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8"/>
        <p:cNvGrpSpPr/>
        <p:nvPr/>
      </p:nvGrpSpPr>
      <p:grpSpPr>
        <a:xfrm>
          <a:off x="0" y="0"/>
          <a:ext cx="0" cy="0"/>
          <a:chOff x="0" y="0"/>
          <a:chExt cx="0" cy="0"/>
        </a:xfrm>
      </p:grpSpPr>
      <p:sp>
        <p:nvSpPr>
          <p:cNvPr id="689" name="Google Shape;689;p3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90" name="Google Shape;690;p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Arial"/>
              <a:buNone/>
            </a:pPr>
            <a:r>
              <a:rPr lang="fr-FR" sz="1200" b="1" noProof="0" dirty="0">
                <a:latin typeface="+mn-lt"/>
                <a:ea typeface="Arial"/>
                <a:cs typeface="Arial"/>
                <a:sym typeface="Arial"/>
              </a:rPr>
              <a:t> Notes de l'instructeur </a:t>
            </a:r>
            <a:r>
              <a:rPr lang="fr-FR" sz="1200" noProof="0" dirty="0">
                <a:latin typeface="+mn-lt"/>
                <a:ea typeface="Arial"/>
                <a:cs typeface="Arial"/>
                <a:sym typeface="Arial"/>
              </a:rPr>
              <a:t>: </a:t>
            </a:r>
            <a:endParaRPr lang="fr-FR" sz="1200" noProof="0" dirty="0">
              <a:latin typeface="+mn-lt"/>
            </a:endParaRPr>
          </a:p>
          <a:p>
            <a:pPr marL="0" lvl="0" indent="0" algn="l" rtl="0">
              <a:spcBef>
                <a:spcPts val="0"/>
              </a:spcBef>
              <a:spcAft>
                <a:spcPts val="0"/>
              </a:spcAft>
              <a:buNone/>
            </a:pPr>
            <a:endParaRPr lang="fr-FR" sz="1200" b="1" noProof="0" dirty="0">
              <a:latin typeface="+mn-lt"/>
              <a:ea typeface="Arial"/>
              <a:cs typeface="Arial"/>
              <a:sym typeface="Arial"/>
            </a:endParaRPr>
          </a:p>
          <a:p>
            <a:pPr marL="171450" lvl="0" indent="-171450" algn="l" rtl="0">
              <a:spcBef>
                <a:spcPts val="0"/>
              </a:spcBef>
              <a:spcAft>
                <a:spcPts val="0"/>
              </a:spcAft>
              <a:buClr>
                <a:schemeClr val="dk1"/>
              </a:buClr>
              <a:buSzPts val="1200"/>
              <a:buFont typeface="Noto Sans Symbols"/>
              <a:buChar char="▪"/>
            </a:pPr>
            <a:r>
              <a:rPr lang="fr-FR" sz="1200" b="1" u="sng" noProof="0" dirty="0">
                <a:latin typeface="+mn-lt"/>
                <a:ea typeface="Arial"/>
                <a:cs typeface="Arial"/>
                <a:sym typeface="Arial"/>
              </a:rPr>
              <a:t>Posez la question</a:t>
            </a:r>
            <a:r>
              <a:rPr lang="fr-FR" sz="1200" b="1" u="none" noProof="0" dirty="0">
                <a:latin typeface="+mn-lt"/>
                <a:ea typeface="Arial"/>
                <a:cs typeface="Arial"/>
                <a:sym typeface="Arial"/>
              </a:rPr>
              <a:t> : </a:t>
            </a:r>
            <a:r>
              <a:rPr lang="fr-FR" sz="1200" noProof="0" dirty="0">
                <a:latin typeface="+mn-lt"/>
                <a:ea typeface="Quattrocento Sans"/>
                <a:cs typeface="Quattrocento Sans"/>
                <a:sym typeface="Quattrocento Sans"/>
              </a:rPr>
              <a:t>Pourquoi est-il important d'avoir des définitions de cas de surveillance normalisées ?  </a:t>
            </a:r>
            <a:r>
              <a:rPr lang="fr-FR" sz="1200" i="1" noProof="0" dirty="0">
                <a:latin typeface="+mn-lt"/>
                <a:ea typeface="Arial"/>
                <a:cs typeface="Arial"/>
                <a:sym typeface="Arial"/>
              </a:rPr>
              <a:t>Si nécessaire, ajoutez : « Quelles sont les conséquences de l'utilisation de définitions de cas différentes selon les endroits pour une maladie donnée ? »</a:t>
            </a:r>
            <a:endParaRPr lang="fr-FR" sz="1200" noProof="0" dirty="0">
              <a:latin typeface="+mn-lt"/>
            </a:endParaRPr>
          </a:p>
          <a:p>
            <a:pPr marL="457200" lvl="1" indent="0" algn="l" rtl="0">
              <a:spcBef>
                <a:spcPts val="0"/>
              </a:spcBef>
              <a:spcAft>
                <a:spcPts val="0"/>
              </a:spcAft>
              <a:buClr>
                <a:schemeClr val="dk1"/>
              </a:buClr>
              <a:buSzPts val="1200"/>
              <a:buFont typeface="Courier New"/>
              <a:buNone/>
            </a:pPr>
            <a:endParaRPr lang="fr-FR" sz="1200" i="0" noProof="0" dirty="0">
              <a:latin typeface="+mn-lt"/>
              <a:ea typeface="Arial"/>
              <a:cs typeface="Arial"/>
              <a:sym typeface="Arial"/>
            </a:endParaRPr>
          </a:p>
          <a:p>
            <a:pPr marL="171450" lvl="0" indent="-171450" algn="l" rtl="0">
              <a:spcBef>
                <a:spcPts val="0"/>
              </a:spcBef>
              <a:spcAft>
                <a:spcPts val="0"/>
              </a:spcAft>
              <a:buClr>
                <a:schemeClr val="dk1"/>
              </a:buClr>
              <a:buSzPts val="1200"/>
              <a:buFont typeface="Noto Sans Symbols"/>
              <a:buChar char="▪"/>
            </a:pPr>
            <a:r>
              <a:rPr lang="fr-FR" sz="1200" b="1" i="0" u="sng" noProof="0" dirty="0">
                <a:latin typeface="+mn-lt"/>
                <a:ea typeface="Arial"/>
                <a:cs typeface="Arial"/>
                <a:sym typeface="Arial"/>
              </a:rPr>
              <a:t>Sollicite</a:t>
            </a:r>
            <a:r>
              <a:rPr lang="fr-FR" sz="1200" b="1" u="sng" noProof="0" dirty="0">
                <a:latin typeface="+mn-lt"/>
                <a:ea typeface="Arial"/>
                <a:cs typeface="Arial"/>
                <a:sym typeface="Arial"/>
              </a:rPr>
              <a:t>z</a:t>
            </a:r>
            <a:r>
              <a:rPr lang="fr-FR" sz="1200" b="1" i="0" u="none" noProof="0" dirty="0">
                <a:latin typeface="+mn-lt"/>
                <a:ea typeface="Arial"/>
                <a:cs typeface="Arial"/>
                <a:sym typeface="Arial"/>
              </a:rPr>
              <a:t> </a:t>
            </a:r>
            <a:r>
              <a:rPr lang="fr-FR" sz="1200" b="0" i="0" u="none" noProof="0" dirty="0">
                <a:latin typeface="+mn-lt"/>
                <a:ea typeface="Arial"/>
                <a:cs typeface="Arial"/>
                <a:sym typeface="Arial"/>
              </a:rPr>
              <a:t>l’</a:t>
            </a:r>
            <a:r>
              <a:rPr lang="fr-FR" sz="1200" i="0" noProof="0" dirty="0">
                <a:latin typeface="+mn-lt"/>
                <a:ea typeface="Arial"/>
                <a:cs typeface="Arial"/>
                <a:sym typeface="Arial"/>
              </a:rPr>
              <a:t>avis des participants.</a:t>
            </a:r>
            <a:endParaRPr lang="fr-FR" sz="1200" noProof="0" dirty="0">
              <a:latin typeface="+mn-lt"/>
            </a:endParaRPr>
          </a:p>
          <a:p>
            <a:pPr marL="171450" lvl="0" indent="-95250" algn="l" rtl="0">
              <a:spcBef>
                <a:spcPts val="0"/>
              </a:spcBef>
              <a:spcAft>
                <a:spcPts val="0"/>
              </a:spcAft>
              <a:buClr>
                <a:schemeClr val="dk1"/>
              </a:buClr>
              <a:buSzPts val="1200"/>
              <a:buFont typeface="Noto Sans Symbols"/>
              <a:buNone/>
            </a:pPr>
            <a:endParaRPr lang="fr-FR" sz="1200" i="0" noProof="0" dirty="0">
              <a:latin typeface="+mn-lt"/>
              <a:ea typeface="Arial"/>
              <a:cs typeface="Arial"/>
              <a:sym typeface="Arial"/>
            </a:endParaRPr>
          </a:p>
          <a:p>
            <a:pPr marL="171450" lvl="0" indent="-171450" algn="l" rtl="0">
              <a:spcBef>
                <a:spcPts val="0"/>
              </a:spcBef>
              <a:spcAft>
                <a:spcPts val="0"/>
              </a:spcAft>
              <a:buClr>
                <a:schemeClr val="dk1"/>
              </a:buClr>
              <a:buSzPts val="1200"/>
              <a:buFont typeface="Noto Sans Symbols"/>
              <a:buChar char="▪"/>
            </a:pPr>
            <a:r>
              <a:rPr lang="fr-FR" sz="1200" b="1" i="0" u="sng" noProof="0" dirty="0">
                <a:latin typeface="+mn-lt"/>
                <a:ea typeface="Arial"/>
                <a:cs typeface="Arial"/>
                <a:sym typeface="Arial"/>
              </a:rPr>
              <a:t>Anime</a:t>
            </a:r>
            <a:r>
              <a:rPr lang="fr-FR" sz="1200" b="1" u="sng" noProof="0" dirty="0">
                <a:latin typeface="+mn-lt"/>
                <a:ea typeface="Arial"/>
                <a:cs typeface="Arial"/>
                <a:sym typeface="Arial"/>
              </a:rPr>
              <a:t>z</a:t>
            </a:r>
            <a:r>
              <a:rPr lang="fr-FR" sz="1200" b="1" i="0" u="none" noProof="0" dirty="0">
                <a:latin typeface="+mn-lt"/>
                <a:ea typeface="Arial"/>
                <a:cs typeface="Arial"/>
                <a:sym typeface="Arial"/>
              </a:rPr>
              <a:t> </a:t>
            </a:r>
            <a:r>
              <a:rPr lang="fr-FR" sz="1200" b="0" i="0" u="none" noProof="0" dirty="0">
                <a:latin typeface="+mn-lt"/>
                <a:ea typeface="Arial"/>
                <a:cs typeface="Arial"/>
                <a:sym typeface="Arial"/>
              </a:rPr>
              <a:t>une </a:t>
            </a:r>
            <a:r>
              <a:rPr lang="fr-FR" sz="1200" b="0" i="0" noProof="0" dirty="0">
                <a:latin typeface="+mn-lt"/>
                <a:ea typeface="Arial"/>
                <a:cs typeface="Arial"/>
                <a:sym typeface="Arial"/>
              </a:rPr>
              <a:t>discussion de 10 minutes maximum </a:t>
            </a:r>
            <a:r>
              <a:rPr lang="fr-FR" sz="1200" b="1" noProof="0" dirty="0">
                <a:latin typeface="+mn-lt"/>
                <a:ea typeface="Arial"/>
                <a:cs typeface="Arial"/>
                <a:sym typeface="Arial"/>
              </a:rPr>
              <a:t>&lt;CLIQUER&gt; </a:t>
            </a:r>
            <a:r>
              <a:rPr lang="fr-FR" sz="1200" b="0" noProof="0" dirty="0">
                <a:latin typeface="+mn-lt"/>
                <a:ea typeface="Arial"/>
                <a:cs typeface="Arial"/>
                <a:sym typeface="Arial"/>
              </a:rPr>
              <a:t>pour passer à la diapositive suivante avec les réponses</a:t>
            </a:r>
            <a:r>
              <a:rPr lang="fr-FR" sz="1200" b="1" noProof="0" dirty="0">
                <a:latin typeface="+mn-lt"/>
                <a:ea typeface="Arial"/>
                <a:cs typeface="Arial"/>
                <a:sym typeface="Arial"/>
              </a:rPr>
              <a:t>.</a:t>
            </a:r>
            <a:endParaRPr lang="fr-FR" sz="1200" noProof="0" dirty="0">
              <a:latin typeface="+mn-lt"/>
              <a:ea typeface="Arial"/>
              <a:cs typeface="Arial"/>
              <a:sym typeface="Arial"/>
            </a:endParaRPr>
          </a:p>
        </p:txBody>
      </p:sp>
      <p:sp>
        <p:nvSpPr>
          <p:cNvPr id="691" name="Google Shape;691;p3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31</a:t>
            </a:fld>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5"/>
        <p:cNvGrpSpPr/>
        <p:nvPr/>
      </p:nvGrpSpPr>
      <p:grpSpPr>
        <a:xfrm>
          <a:off x="0" y="0"/>
          <a:ext cx="0" cy="0"/>
          <a:chOff x="0" y="0"/>
          <a:chExt cx="0" cy="0"/>
        </a:xfrm>
      </p:grpSpPr>
      <p:sp>
        <p:nvSpPr>
          <p:cNvPr id="696" name="Google Shape;696;p3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97" name="Google Shape;697;p3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Arial"/>
              <a:buNone/>
            </a:pPr>
            <a:r>
              <a:rPr lang="fr-FR" b="1" noProof="0" dirty="0">
                <a:latin typeface="Arial"/>
                <a:ea typeface="Arial"/>
                <a:cs typeface="Arial"/>
                <a:sym typeface="Arial"/>
              </a:rPr>
              <a:t>Notes de l'instructeur </a:t>
            </a:r>
            <a:r>
              <a:rPr lang="fr-FR" noProof="0" dirty="0">
                <a:latin typeface="Arial"/>
                <a:ea typeface="Arial"/>
                <a:cs typeface="Arial"/>
                <a:sym typeface="Arial"/>
              </a:rPr>
              <a:t>: </a:t>
            </a:r>
            <a:endParaRPr lang="fr-FR" noProof="0" dirty="0"/>
          </a:p>
          <a:p>
            <a:pPr marL="0" lvl="0" indent="0" algn="l" rtl="0">
              <a:spcBef>
                <a:spcPts val="0"/>
              </a:spcBef>
              <a:spcAft>
                <a:spcPts val="0"/>
              </a:spcAft>
              <a:buNone/>
            </a:pPr>
            <a:endParaRPr lang="fr-FR" b="1" noProof="0" dirty="0">
              <a:latin typeface="Arial"/>
              <a:ea typeface="Arial"/>
              <a:cs typeface="Arial"/>
              <a:sym typeface="Arial"/>
            </a:endParaRPr>
          </a:p>
          <a:p>
            <a:pPr marL="171450" lvl="0" indent="-171450" algn="l" rtl="0">
              <a:spcBef>
                <a:spcPts val="0"/>
              </a:spcBef>
              <a:spcAft>
                <a:spcPts val="0"/>
              </a:spcAft>
              <a:buClr>
                <a:srgbClr val="000000"/>
              </a:buClr>
              <a:buSzPts val="1200"/>
              <a:buFont typeface="Noto Sans Symbols"/>
              <a:buChar char="▪"/>
            </a:pPr>
            <a:r>
              <a:rPr lang="fr-FR" sz="1200" b="1" i="0" u="sng" strike="noStrike" cap="none" noProof="0" dirty="0">
                <a:solidFill>
                  <a:srgbClr val="000000"/>
                </a:solidFill>
                <a:latin typeface="Arial"/>
                <a:ea typeface="Arial"/>
                <a:cs typeface="Arial"/>
                <a:sym typeface="Arial"/>
              </a:rPr>
              <a:t>Dites</a:t>
            </a:r>
            <a:r>
              <a:rPr lang="fr-FR" sz="1200" b="1" i="0" u="none" strike="noStrike" cap="none" noProof="0" dirty="0">
                <a:solidFill>
                  <a:srgbClr val="000000"/>
                </a:solidFill>
                <a:latin typeface="Arial"/>
                <a:ea typeface="Arial"/>
                <a:cs typeface="Arial"/>
                <a:sym typeface="Arial"/>
              </a:rPr>
              <a:t> : </a:t>
            </a:r>
            <a:r>
              <a:rPr lang="fr-FR" b="0" u="none" noProof="0" dirty="0">
                <a:latin typeface="Arial"/>
                <a:ea typeface="Arial"/>
                <a:cs typeface="Arial"/>
                <a:sym typeface="Arial"/>
              </a:rPr>
              <a:t>L’u</a:t>
            </a:r>
            <a:r>
              <a:rPr lang="fr-FR" u="none" noProof="0" dirty="0">
                <a:latin typeface="Arial"/>
                <a:ea typeface="Arial"/>
                <a:cs typeface="Arial"/>
                <a:sym typeface="Arial"/>
              </a:rPr>
              <a:t>tilisation </a:t>
            </a:r>
            <a:r>
              <a:rPr lang="fr-FR" noProof="0" dirty="0">
                <a:latin typeface="Arial"/>
                <a:ea typeface="Arial"/>
                <a:cs typeface="Arial"/>
                <a:sym typeface="Arial"/>
              </a:rPr>
              <a:t>d'une définition de cas normalisée permet d'assurer la comparabilité lorsque les chiffres de la maladie sont rapportés par différentes zones géographiques. Nous ne voudrions pas qu'une région déclare l'hépatite E comme tout cas de jaunisse ou de fièvre, et qu'une autre région ne déclare l'hépatite E que si elle a été confirmée en laboratoire. La première zone donnerait l'impression que l'hépatite E est endémique, et la seconde que l'hépatite E est inexistante, non pas en raison de différences dans l'occurrence de l'hépatite E, mais de différences dans la définition de cas. </a:t>
            </a:r>
            <a:r>
              <a:rPr lang="fr-FR" i="0" noProof="0" dirty="0">
                <a:latin typeface="Arial"/>
                <a:ea typeface="Arial"/>
                <a:cs typeface="Arial"/>
                <a:sym typeface="Arial"/>
              </a:rPr>
              <a:t>De même, l'utilisation d'une définition de cas </a:t>
            </a:r>
            <a:r>
              <a:rPr lang="fr-FR" noProof="0" dirty="0">
                <a:latin typeface="Arial"/>
                <a:ea typeface="Arial"/>
                <a:cs typeface="Arial"/>
                <a:sym typeface="Arial"/>
              </a:rPr>
              <a:t>normalisée</a:t>
            </a:r>
            <a:r>
              <a:rPr lang="fr-FR" i="0" noProof="0" dirty="0">
                <a:latin typeface="Arial"/>
                <a:ea typeface="Arial"/>
                <a:cs typeface="Arial"/>
                <a:sym typeface="Arial"/>
              </a:rPr>
              <a:t> dans le temps garantit la comparabilité lorsque nous examinons les tendances.</a:t>
            </a:r>
            <a:endParaRPr lang="fr-FR" noProof="0" dirty="0"/>
          </a:p>
          <a:p>
            <a:pPr marL="0" lvl="0" indent="0" algn="l" rtl="0">
              <a:spcBef>
                <a:spcPts val="0"/>
              </a:spcBef>
              <a:spcAft>
                <a:spcPts val="0"/>
              </a:spcAft>
              <a:buNone/>
            </a:pPr>
            <a:endParaRPr dirty="0"/>
          </a:p>
        </p:txBody>
      </p:sp>
      <p:sp>
        <p:nvSpPr>
          <p:cNvPr id="698" name="Google Shape;698;p3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32</a:t>
            </a:fld>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2"/>
        <p:cNvGrpSpPr/>
        <p:nvPr/>
      </p:nvGrpSpPr>
      <p:grpSpPr>
        <a:xfrm>
          <a:off x="0" y="0"/>
          <a:ext cx="0" cy="0"/>
          <a:chOff x="0" y="0"/>
          <a:chExt cx="0" cy="0"/>
        </a:xfrm>
      </p:grpSpPr>
      <p:sp>
        <p:nvSpPr>
          <p:cNvPr id="703" name="Google Shape;703;p3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04" name="Google Shape;704;p3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sz="1200" b="1" noProof="0" dirty="0">
                <a:latin typeface="Arial"/>
                <a:ea typeface="Arial"/>
                <a:cs typeface="Arial"/>
                <a:sym typeface="Arial"/>
              </a:rPr>
              <a:t>Notes de l'instructeur : </a:t>
            </a:r>
            <a:endParaRPr lang="fr-FR" noProof="0" dirty="0"/>
          </a:p>
          <a:p>
            <a:pPr marL="0" lvl="0" indent="0" algn="l" rtl="0">
              <a:spcBef>
                <a:spcPts val="0"/>
              </a:spcBef>
              <a:spcAft>
                <a:spcPts val="0"/>
              </a:spcAft>
              <a:buNone/>
            </a:pPr>
            <a:endParaRPr lang="fr-FR" sz="1200" b="1" noProof="0" dirty="0">
              <a:latin typeface="Arial"/>
              <a:ea typeface="Arial"/>
              <a:cs typeface="Arial"/>
              <a:sym typeface="Arial"/>
            </a:endParaRPr>
          </a:p>
          <a:p>
            <a:pPr marL="171450" lvl="0" indent="-171450" algn="l" rtl="0">
              <a:spcBef>
                <a:spcPts val="0"/>
              </a:spcBef>
              <a:spcAft>
                <a:spcPts val="0"/>
              </a:spcAft>
              <a:buClr>
                <a:srgbClr val="000000"/>
              </a:buClr>
              <a:buSzPts val="1200"/>
              <a:buFont typeface="Noto Sans Symbols"/>
              <a:buChar char="▪"/>
            </a:pPr>
            <a:r>
              <a:rPr lang="fr-FR" sz="1200" b="1" i="0" u="sng" strike="noStrike" cap="none" noProof="0" dirty="0">
                <a:solidFill>
                  <a:srgbClr val="000000"/>
                </a:solidFill>
                <a:latin typeface="Arial"/>
                <a:ea typeface="Arial"/>
                <a:cs typeface="Arial"/>
                <a:sym typeface="Arial"/>
              </a:rPr>
              <a:t>Dites</a:t>
            </a:r>
            <a:r>
              <a:rPr lang="fr-FR" sz="1200" b="1" i="0" u="none" strike="noStrike" cap="none" noProof="0" dirty="0">
                <a:solidFill>
                  <a:srgbClr val="000000"/>
                </a:solidFill>
                <a:latin typeface="Arial"/>
                <a:ea typeface="Arial"/>
                <a:cs typeface="Arial"/>
                <a:sym typeface="Arial"/>
              </a:rPr>
              <a:t> : </a:t>
            </a:r>
            <a:r>
              <a:rPr lang="fr-FR" sz="1200" noProof="0" dirty="0">
                <a:latin typeface="Arial"/>
                <a:ea typeface="Arial"/>
                <a:cs typeface="Arial"/>
                <a:sym typeface="Arial"/>
              </a:rPr>
              <a:t>Passons aux listes de</a:t>
            </a:r>
            <a:r>
              <a:rPr lang="fr-FR" noProof="0" dirty="0">
                <a:latin typeface="Arial"/>
                <a:ea typeface="Arial"/>
                <a:cs typeface="Arial"/>
                <a:sym typeface="Arial"/>
              </a:rPr>
              <a:t>s cas</a:t>
            </a:r>
            <a:r>
              <a:rPr lang="fr-FR" sz="1200" noProof="0" dirty="0">
                <a:latin typeface="Arial"/>
                <a:ea typeface="Arial"/>
                <a:cs typeface="Arial"/>
                <a:sym typeface="Arial"/>
              </a:rPr>
              <a:t>, </a:t>
            </a:r>
            <a:r>
              <a:rPr lang="fr-FR" sz="1200" b="0" i="0" u="none" strike="noStrike" cap="none" noProof="0" dirty="0">
                <a:solidFill>
                  <a:srgbClr val="000000"/>
                </a:solidFill>
                <a:latin typeface="Arial"/>
                <a:ea typeface="Arial"/>
                <a:cs typeface="Arial"/>
                <a:sym typeface="Arial"/>
              </a:rPr>
              <a:t>également appelées </a:t>
            </a:r>
            <a:r>
              <a:rPr lang="fr-FR" noProof="0" dirty="0">
                <a:solidFill>
                  <a:srgbClr val="000000"/>
                </a:solidFill>
                <a:latin typeface="Arial"/>
                <a:ea typeface="Arial"/>
                <a:cs typeface="Arial"/>
                <a:sym typeface="Arial"/>
              </a:rPr>
              <a:t>listes linéaires</a:t>
            </a:r>
            <a:r>
              <a:rPr lang="fr-FR" sz="1200" noProof="0" dirty="0">
                <a:latin typeface="Arial"/>
                <a:ea typeface="Arial"/>
                <a:cs typeface="Arial"/>
                <a:sym typeface="Arial"/>
              </a:rPr>
              <a:t>. Si des informations sur des cas individuels ont été collectées, elles doivent être organisées d'une manière ou d'une autre. Une liste de</a:t>
            </a:r>
            <a:r>
              <a:rPr lang="fr-FR" noProof="0" dirty="0">
                <a:latin typeface="Arial"/>
                <a:ea typeface="Arial"/>
                <a:cs typeface="Arial"/>
                <a:sym typeface="Arial"/>
              </a:rPr>
              <a:t>s cas </a:t>
            </a:r>
            <a:r>
              <a:rPr lang="fr-FR" sz="1200" noProof="0" dirty="0">
                <a:latin typeface="Arial"/>
                <a:ea typeface="Arial"/>
                <a:cs typeface="Arial"/>
                <a:sym typeface="Arial"/>
              </a:rPr>
              <a:t>est une façon d'organiser l'information !</a:t>
            </a:r>
            <a:endParaRPr lang="fr-FR" noProof="0" dirty="0"/>
          </a:p>
          <a:p>
            <a:pPr marL="171450" lvl="0" indent="-95250" algn="l" rtl="0">
              <a:spcBef>
                <a:spcPts val="0"/>
              </a:spcBef>
              <a:spcAft>
                <a:spcPts val="0"/>
              </a:spcAft>
              <a:buClr>
                <a:schemeClr val="dk1"/>
              </a:buClr>
              <a:buSzPts val="1200"/>
              <a:buFont typeface="Noto Sans Symbols"/>
              <a:buNone/>
            </a:pPr>
            <a:endParaRPr lang="fr-FR" sz="1200" b="1" noProof="0" dirty="0">
              <a:latin typeface="Arial"/>
              <a:ea typeface="Arial"/>
              <a:cs typeface="Arial"/>
              <a:sym typeface="Arial"/>
            </a:endParaRPr>
          </a:p>
          <a:p>
            <a:pPr marL="171450" lvl="0" indent="-171450" algn="l" rtl="0">
              <a:spcBef>
                <a:spcPts val="0"/>
              </a:spcBef>
              <a:spcAft>
                <a:spcPts val="0"/>
              </a:spcAft>
              <a:buClr>
                <a:schemeClr val="dk1"/>
              </a:buClr>
              <a:buSzPts val="1200"/>
              <a:buFont typeface="Noto Sans Symbols"/>
              <a:buChar char="▪"/>
            </a:pPr>
            <a:r>
              <a:rPr lang="fr-FR" sz="1200" b="1" u="sng" noProof="0" dirty="0">
                <a:latin typeface="Arial"/>
                <a:ea typeface="Arial"/>
                <a:cs typeface="Arial"/>
                <a:sym typeface="Arial"/>
              </a:rPr>
              <a:t>Demandez</a:t>
            </a:r>
            <a:r>
              <a:rPr lang="fr-FR" sz="1200" b="1" u="none" noProof="0" dirty="0">
                <a:latin typeface="Arial"/>
                <a:ea typeface="Arial"/>
                <a:cs typeface="Arial"/>
                <a:sym typeface="Arial"/>
              </a:rPr>
              <a:t> : </a:t>
            </a:r>
            <a:r>
              <a:rPr lang="fr-FR" sz="1200" noProof="0" dirty="0">
                <a:latin typeface="Arial"/>
                <a:ea typeface="Arial"/>
                <a:cs typeface="Arial"/>
                <a:sym typeface="Arial"/>
              </a:rPr>
              <a:t>Levez la main si vous avez déjà utilisé une liste de</a:t>
            </a:r>
            <a:r>
              <a:rPr lang="fr-FR" noProof="0" dirty="0">
                <a:latin typeface="Arial"/>
                <a:ea typeface="Arial"/>
                <a:cs typeface="Arial"/>
                <a:sym typeface="Arial"/>
              </a:rPr>
              <a:t>s cas </a:t>
            </a:r>
            <a:r>
              <a:rPr lang="fr-FR" sz="1200" noProof="0" dirty="0">
                <a:latin typeface="Arial"/>
                <a:ea typeface="Arial"/>
                <a:cs typeface="Arial"/>
                <a:sym typeface="Arial"/>
              </a:rPr>
              <a:t>dans votre travail.</a:t>
            </a:r>
            <a:endParaRPr lang="fr-FR" noProof="0" dirty="0"/>
          </a:p>
          <a:p>
            <a:pPr marL="171450" lvl="0" indent="-95250" algn="l" rtl="0">
              <a:spcBef>
                <a:spcPts val="0"/>
              </a:spcBef>
              <a:spcAft>
                <a:spcPts val="0"/>
              </a:spcAft>
              <a:buClr>
                <a:schemeClr val="dk1"/>
              </a:buClr>
              <a:buSzPts val="1200"/>
              <a:buFont typeface="Noto Sans Symbols"/>
              <a:buNone/>
            </a:pPr>
            <a:endParaRPr lang="fr-FR" sz="1200" b="0" i="0" u="none" strike="noStrike" cap="none" noProof="0" dirty="0">
              <a:solidFill>
                <a:srgbClr val="000000"/>
              </a:solidFill>
              <a:latin typeface="Arial"/>
              <a:ea typeface="Arial"/>
              <a:cs typeface="Arial"/>
              <a:sym typeface="Arial"/>
            </a:endParaRPr>
          </a:p>
          <a:p>
            <a:pPr marL="171450" lvl="0" indent="-171450" algn="l" rtl="0">
              <a:spcBef>
                <a:spcPts val="0"/>
              </a:spcBef>
              <a:spcAft>
                <a:spcPts val="0"/>
              </a:spcAft>
              <a:buClr>
                <a:srgbClr val="000000"/>
              </a:buClr>
              <a:buSzPts val="1200"/>
              <a:buFont typeface="Noto Sans Symbols"/>
              <a:buChar char="▪"/>
            </a:pPr>
            <a:r>
              <a:rPr lang="fr-FR" sz="1200" b="1" i="0" u="sng" strike="noStrike" cap="none" noProof="0" dirty="0">
                <a:solidFill>
                  <a:srgbClr val="000000"/>
                </a:solidFill>
                <a:latin typeface="Arial"/>
                <a:ea typeface="Arial"/>
                <a:cs typeface="Arial"/>
                <a:sym typeface="Arial"/>
              </a:rPr>
              <a:t>Dites</a:t>
            </a:r>
            <a:r>
              <a:rPr lang="fr-FR" sz="1200" b="1" i="0" u="none" strike="noStrike" cap="none" noProof="0" dirty="0">
                <a:solidFill>
                  <a:srgbClr val="000000"/>
                </a:solidFill>
                <a:latin typeface="Arial"/>
                <a:ea typeface="Arial"/>
                <a:cs typeface="Arial"/>
                <a:sym typeface="Arial"/>
              </a:rPr>
              <a:t> : </a:t>
            </a:r>
            <a:r>
              <a:rPr lang="fr-FR" sz="1200" b="0" i="0" u="none" strike="noStrike" cap="none" noProof="0" dirty="0">
                <a:solidFill>
                  <a:srgbClr val="000000"/>
                </a:solidFill>
                <a:latin typeface="Arial"/>
                <a:ea typeface="Arial"/>
                <a:cs typeface="Arial"/>
                <a:sym typeface="Arial"/>
              </a:rPr>
              <a:t>Une liste de</a:t>
            </a:r>
            <a:r>
              <a:rPr lang="fr-FR" noProof="0" dirty="0">
                <a:solidFill>
                  <a:srgbClr val="000000"/>
                </a:solidFill>
                <a:latin typeface="Arial"/>
                <a:ea typeface="Arial"/>
                <a:cs typeface="Arial"/>
                <a:sym typeface="Arial"/>
              </a:rPr>
              <a:t>s cas</a:t>
            </a:r>
            <a:r>
              <a:rPr lang="fr-FR" sz="1200" b="0" i="0" u="none" strike="noStrike" cap="none" noProof="0" dirty="0">
                <a:solidFill>
                  <a:srgbClr val="000000"/>
                </a:solidFill>
                <a:latin typeface="Arial"/>
                <a:ea typeface="Arial"/>
                <a:cs typeface="Arial"/>
                <a:sym typeface="Arial"/>
              </a:rPr>
              <a:t> est un tableau qui contient des informations clés sur chaque cas, en particulier dans le cadre d'une enquête sur une flambée épidémi</a:t>
            </a:r>
            <a:r>
              <a:rPr lang="fr-FR" noProof="0" dirty="0">
                <a:solidFill>
                  <a:srgbClr val="000000"/>
                </a:solidFill>
                <a:latin typeface="Arial"/>
                <a:ea typeface="Arial"/>
                <a:cs typeface="Arial"/>
                <a:sym typeface="Arial"/>
              </a:rPr>
              <a:t>que</a:t>
            </a:r>
            <a:r>
              <a:rPr lang="fr-FR" sz="1200" b="0" i="0" u="none" strike="noStrike" cap="none" noProof="0" dirty="0">
                <a:solidFill>
                  <a:srgbClr val="000000"/>
                </a:solidFill>
                <a:latin typeface="Arial"/>
                <a:ea typeface="Arial"/>
                <a:cs typeface="Arial"/>
                <a:sym typeface="Arial"/>
              </a:rPr>
              <a:t>. Les cas peuvent être humains, animaux ou environnementaux et sont organisés en lignes et en colonnes, avec une ligne par observation ou cas et une colonne par variable. </a:t>
            </a:r>
            <a:r>
              <a:rPr lang="fr-FR" sz="1200" b="1" i="0" u="none" strike="noStrike" cap="none" noProof="0" dirty="0">
                <a:solidFill>
                  <a:srgbClr val="000000"/>
                </a:solidFill>
                <a:latin typeface="Arial"/>
                <a:ea typeface="Arial"/>
                <a:cs typeface="Arial"/>
                <a:sym typeface="Arial"/>
              </a:rPr>
              <a:t>&lt;</a:t>
            </a:r>
            <a:r>
              <a:rPr lang="fr-FR" b="1" i="0" noProof="0" dirty="0">
                <a:latin typeface="Arial"/>
                <a:ea typeface="Arial"/>
                <a:cs typeface="Arial"/>
                <a:sym typeface="Arial"/>
              </a:rPr>
              <a:t>CLIQUER</a:t>
            </a:r>
            <a:r>
              <a:rPr lang="fr-FR" sz="1200" b="1" i="0" u="none" strike="noStrike" cap="none" noProof="0" dirty="0">
                <a:solidFill>
                  <a:srgbClr val="000000"/>
                </a:solidFill>
                <a:latin typeface="Arial"/>
                <a:ea typeface="Arial"/>
                <a:cs typeface="Arial"/>
                <a:sym typeface="Arial"/>
              </a:rPr>
              <a:t>&gt; </a:t>
            </a:r>
            <a:r>
              <a:rPr lang="fr-FR" sz="1200" b="0" i="0" u="none" strike="noStrike" cap="none" noProof="0" dirty="0">
                <a:solidFill>
                  <a:srgbClr val="000000"/>
                </a:solidFill>
                <a:latin typeface="Arial"/>
                <a:ea typeface="Arial"/>
                <a:cs typeface="Arial"/>
                <a:sym typeface="Arial"/>
              </a:rPr>
              <a:t>Voici un exemple de liste d</a:t>
            </a:r>
            <a:r>
              <a:rPr lang="fr-FR" noProof="0" dirty="0">
                <a:solidFill>
                  <a:srgbClr val="000000"/>
                </a:solidFill>
                <a:latin typeface="Arial"/>
                <a:ea typeface="Arial"/>
                <a:cs typeface="Arial"/>
                <a:sym typeface="Arial"/>
              </a:rPr>
              <a:t>es cas </a:t>
            </a:r>
            <a:r>
              <a:rPr lang="fr-FR" sz="1200" b="0" i="0" u="none" strike="noStrike" cap="none" noProof="0" dirty="0">
                <a:solidFill>
                  <a:srgbClr val="000000"/>
                </a:solidFill>
                <a:latin typeface="Arial"/>
                <a:ea typeface="Arial"/>
                <a:cs typeface="Arial"/>
                <a:sym typeface="Arial"/>
              </a:rPr>
              <a:t>!</a:t>
            </a:r>
            <a:endParaRPr lang="fr-FR" noProof="0" dirty="0"/>
          </a:p>
          <a:p>
            <a:pPr marL="171450" lvl="0" indent="-95250" algn="l" rtl="0">
              <a:spcBef>
                <a:spcPts val="0"/>
              </a:spcBef>
              <a:spcAft>
                <a:spcPts val="0"/>
              </a:spcAft>
              <a:buClr>
                <a:schemeClr val="dk1"/>
              </a:buClr>
              <a:buSzPts val="1200"/>
              <a:buFont typeface="Noto Sans Symbols"/>
              <a:buNone/>
            </a:pPr>
            <a:endParaRPr sz="1200" b="0" i="0" u="none" strike="noStrike" cap="none" dirty="0">
              <a:solidFill>
                <a:srgbClr val="000000"/>
              </a:solidFill>
              <a:latin typeface="Arial"/>
              <a:ea typeface="Arial"/>
              <a:cs typeface="Arial"/>
              <a:sym typeface="Arial"/>
            </a:endParaRPr>
          </a:p>
          <a:p>
            <a:pPr marL="171450" lvl="0" indent="-95250" algn="l" rtl="0">
              <a:spcBef>
                <a:spcPts val="0"/>
              </a:spcBef>
              <a:spcAft>
                <a:spcPts val="0"/>
              </a:spcAft>
              <a:buClr>
                <a:schemeClr val="dk1"/>
              </a:buClr>
              <a:buSzPts val="1200"/>
              <a:buFont typeface="Noto Sans Symbols"/>
              <a:buNone/>
            </a:pPr>
            <a:endParaRPr sz="1200" b="1" dirty="0">
              <a:latin typeface="Arial"/>
              <a:ea typeface="Arial"/>
              <a:cs typeface="Arial"/>
              <a:sym typeface="Arial"/>
            </a:endParaRPr>
          </a:p>
        </p:txBody>
      </p:sp>
      <p:sp>
        <p:nvSpPr>
          <p:cNvPr id="705" name="Google Shape;705;p3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33</a:t>
            </a:fld>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1"/>
        <p:cNvGrpSpPr/>
        <p:nvPr/>
      </p:nvGrpSpPr>
      <p:grpSpPr>
        <a:xfrm>
          <a:off x="0" y="0"/>
          <a:ext cx="0" cy="0"/>
          <a:chOff x="0" y="0"/>
          <a:chExt cx="0" cy="0"/>
        </a:xfrm>
      </p:grpSpPr>
      <p:sp>
        <p:nvSpPr>
          <p:cNvPr id="712" name="Google Shape;712;p34: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713" name="Google Shape;713;p34: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lvl="0" indent="0" algn="l" rtl="0">
              <a:spcBef>
                <a:spcPts val="0"/>
              </a:spcBef>
              <a:spcAft>
                <a:spcPts val="0"/>
              </a:spcAft>
              <a:buClr>
                <a:schemeClr val="dk1"/>
              </a:buClr>
              <a:buSzPts val="1200"/>
              <a:buFont typeface="Arial"/>
              <a:buNone/>
            </a:pPr>
            <a:r>
              <a:rPr lang="fr-FR" b="1" i="0" noProof="0" dirty="0">
                <a:latin typeface="Arial"/>
                <a:ea typeface="Arial"/>
                <a:cs typeface="Arial"/>
                <a:sym typeface="Arial"/>
              </a:rPr>
              <a:t>Notes de l'instructeur :</a:t>
            </a:r>
            <a:endParaRPr lang="fr-FR" noProof="0" dirty="0"/>
          </a:p>
          <a:p>
            <a:pPr marL="0" lvl="0" indent="0" algn="l" rtl="0">
              <a:spcBef>
                <a:spcPts val="0"/>
              </a:spcBef>
              <a:spcAft>
                <a:spcPts val="0"/>
              </a:spcAft>
              <a:buClr>
                <a:schemeClr val="dk1"/>
              </a:buClr>
              <a:buSzPts val="1200"/>
              <a:buFont typeface="Calibri"/>
              <a:buNone/>
            </a:pPr>
            <a:endParaRPr lang="fr-FR" b="1" i="1" noProof="0" dirty="0">
              <a:latin typeface="Arial"/>
              <a:ea typeface="Arial"/>
              <a:cs typeface="Arial"/>
              <a:sym typeface="Arial"/>
            </a:endParaRPr>
          </a:p>
          <a:p>
            <a:pPr marL="171450" marR="0" lvl="0" indent="-171450" algn="l" rtl="0">
              <a:lnSpc>
                <a:spcPct val="100000"/>
              </a:lnSpc>
              <a:spcBef>
                <a:spcPts val="0"/>
              </a:spcBef>
              <a:spcAft>
                <a:spcPts val="0"/>
              </a:spcAft>
              <a:buClr>
                <a:schemeClr val="dk1"/>
              </a:buClr>
              <a:buSzPts val="1200"/>
              <a:buFont typeface="Noto Sans Symbols"/>
              <a:buChar char="▪"/>
            </a:pPr>
            <a:r>
              <a:rPr lang="fr-FR" sz="1200" b="1" u="sng" noProof="0" dirty="0">
                <a:latin typeface="Arial"/>
                <a:ea typeface="Arial"/>
                <a:cs typeface="Arial"/>
                <a:sym typeface="Arial"/>
              </a:rPr>
              <a:t>Dites</a:t>
            </a:r>
            <a:r>
              <a:rPr lang="fr-FR" sz="1200" b="1" u="none" noProof="0" dirty="0">
                <a:latin typeface="Arial"/>
                <a:ea typeface="Arial"/>
                <a:cs typeface="Arial"/>
                <a:sym typeface="Arial"/>
              </a:rPr>
              <a:t> : </a:t>
            </a:r>
            <a:r>
              <a:rPr lang="fr-FR" sz="1200" b="0" u="none" noProof="0" dirty="0">
                <a:latin typeface="Arial"/>
                <a:ea typeface="Arial"/>
                <a:cs typeface="Arial"/>
                <a:sym typeface="Arial"/>
              </a:rPr>
              <a:t>C</a:t>
            </a:r>
            <a:r>
              <a:rPr lang="fr-FR" sz="1200" noProof="0" dirty="0">
                <a:latin typeface="Arial"/>
                <a:ea typeface="Arial"/>
                <a:cs typeface="Arial"/>
                <a:sym typeface="Arial"/>
              </a:rPr>
              <a:t>e tableau est un exemple de liste de cas humains de fièvre jaune confirmée. Chaque ligne du tableau représente une personne infectée par le virus de la fièvre jaune. Cette liste pourrait provenir d'un système de surveillance de la fièvre jaune ou d'une recherche active de cas au cours d'une épidémie.</a:t>
            </a:r>
            <a:endParaRPr lang="fr-FR" noProof="0" dirty="0"/>
          </a:p>
          <a:p>
            <a:pPr marL="171450" lvl="0" indent="-95250" algn="l" rtl="0">
              <a:spcBef>
                <a:spcPts val="0"/>
              </a:spcBef>
              <a:spcAft>
                <a:spcPts val="0"/>
              </a:spcAft>
              <a:buClr>
                <a:schemeClr val="dk1"/>
              </a:buClr>
              <a:buSzPts val="1200"/>
              <a:buFont typeface="Noto Sans Symbols"/>
              <a:buNone/>
            </a:pPr>
            <a:endParaRPr lang="fr-FR" b="0" i="0" noProof="0" dirty="0">
              <a:latin typeface="Arial"/>
              <a:ea typeface="Arial"/>
              <a:cs typeface="Arial"/>
              <a:sym typeface="Arial"/>
            </a:endParaRPr>
          </a:p>
          <a:p>
            <a:pPr marL="171450" lvl="0" indent="-171450" algn="l" rtl="0">
              <a:spcBef>
                <a:spcPts val="0"/>
              </a:spcBef>
              <a:spcAft>
                <a:spcPts val="0"/>
              </a:spcAft>
              <a:buClr>
                <a:schemeClr val="dk1"/>
              </a:buClr>
              <a:buSzPts val="1200"/>
              <a:buFont typeface="Noto Sans Symbols"/>
              <a:buChar char="❖"/>
            </a:pPr>
            <a:r>
              <a:rPr lang="fr-FR" b="1" i="1" u="none" noProof="0" dirty="0">
                <a:latin typeface="Arial"/>
                <a:ea typeface="Arial"/>
                <a:cs typeface="Arial"/>
                <a:sym typeface="Arial"/>
              </a:rPr>
              <a:t>Expliquez </a:t>
            </a:r>
            <a:r>
              <a:rPr lang="fr-FR" b="1" i="1" noProof="0" dirty="0">
                <a:latin typeface="Arial"/>
                <a:ea typeface="Arial"/>
                <a:cs typeface="Arial"/>
                <a:sym typeface="Arial"/>
              </a:rPr>
              <a:t>que la première colonne de la liste linéaire contient généralement un identifiant unique tel qu'un nom, des initiales ou un numéro d'identification.</a:t>
            </a:r>
            <a:endParaRPr lang="fr-FR" noProof="0" dirty="0"/>
          </a:p>
          <a:p>
            <a:pPr marL="628650" marR="0" lvl="1" indent="-171450" algn="l" rtl="0">
              <a:lnSpc>
                <a:spcPct val="100000"/>
              </a:lnSpc>
              <a:spcBef>
                <a:spcPts val="0"/>
              </a:spcBef>
              <a:spcAft>
                <a:spcPts val="0"/>
              </a:spcAft>
              <a:buClr>
                <a:schemeClr val="dk1"/>
              </a:buClr>
              <a:buSzPts val="1200"/>
              <a:buFont typeface="Courier New"/>
              <a:buChar char="o"/>
            </a:pPr>
            <a:r>
              <a:rPr lang="fr-FR" sz="1200" b="1" i="1" noProof="0" dirty="0">
                <a:latin typeface="Arial"/>
                <a:ea typeface="Arial"/>
                <a:cs typeface="Arial"/>
                <a:sym typeface="Arial"/>
              </a:rPr>
              <a:t>Les trois colonnes suivantes de cet exemple comprennent la localisation (village de résidence) et les données démographiques (âge, sexe).</a:t>
            </a:r>
            <a:endParaRPr lang="fr-FR" noProof="0" dirty="0"/>
          </a:p>
          <a:p>
            <a:pPr marL="628650" lvl="1" indent="-171450" algn="l" rtl="0">
              <a:spcBef>
                <a:spcPts val="0"/>
              </a:spcBef>
              <a:spcAft>
                <a:spcPts val="0"/>
              </a:spcAft>
              <a:buClr>
                <a:schemeClr val="dk1"/>
              </a:buClr>
              <a:buSzPts val="1200"/>
              <a:buFont typeface="Courier New"/>
              <a:buChar char="o"/>
            </a:pPr>
            <a:r>
              <a:rPr lang="fr-FR" b="1" i="1" noProof="0" dirty="0">
                <a:latin typeface="Arial"/>
                <a:ea typeface="Arial"/>
                <a:cs typeface="Arial"/>
                <a:sym typeface="Arial"/>
              </a:rPr>
              <a:t>Les colonnes 5 à 7 indiquent la date d'apparition de la fièvre, de l'ictère clinique et des antécédents de vaccination.</a:t>
            </a:r>
            <a:endParaRPr lang="fr-FR" noProof="0" dirty="0"/>
          </a:p>
          <a:p>
            <a:pPr marL="628650" marR="0" lvl="1" indent="-171450" algn="l" rtl="0">
              <a:lnSpc>
                <a:spcPct val="100000"/>
              </a:lnSpc>
              <a:spcBef>
                <a:spcPts val="0"/>
              </a:spcBef>
              <a:spcAft>
                <a:spcPts val="0"/>
              </a:spcAft>
              <a:buClr>
                <a:schemeClr val="dk1"/>
              </a:buClr>
              <a:buSzPts val="1200"/>
              <a:buFont typeface="Courier New"/>
              <a:buChar char="o"/>
            </a:pPr>
            <a:r>
              <a:rPr lang="fr-FR" sz="1200" b="1" i="1" noProof="0" dirty="0">
                <a:latin typeface="Arial"/>
                <a:ea typeface="Arial"/>
                <a:cs typeface="Arial"/>
                <a:sym typeface="Arial"/>
              </a:rPr>
              <a:t>La dernière colonne indique le résultat du test de laboratoire pour la fièvre jaune, les anticorps IgM spécifiques du virus dans le sérum. Dans cette liste de lignes, tous les cas ont été testés positifs, ils sont donc tous classés comme des cas confirmés de fièvre jaune.</a:t>
            </a:r>
            <a:endParaRPr lang="fr-FR" noProof="0" dirty="0"/>
          </a:p>
          <a:p>
            <a:pPr marL="171450" marR="0" lvl="0" indent="-95250" algn="l" rtl="0">
              <a:lnSpc>
                <a:spcPct val="100000"/>
              </a:lnSpc>
              <a:spcBef>
                <a:spcPts val="0"/>
              </a:spcBef>
              <a:spcAft>
                <a:spcPts val="0"/>
              </a:spcAft>
              <a:buClr>
                <a:schemeClr val="dk1"/>
              </a:buClr>
              <a:buSzPts val="1200"/>
              <a:buFont typeface="Noto Sans Symbols"/>
              <a:buNone/>
            </a:pPr>
            <a:endParaRPr lang="fr-FR" sz="1200" noProof="0" dirty="0">
              <a:latin typeface="Arial"/>
              <a:ea typeface="Arial"/>
              <a:cs typeface="Arial"/>
              <a:sym typeface="Arial"/>
            </a:endParaRPr>
          </a:p>
          <a:p>
            <a:pPr marL="171450" lvl="0" indent="-171450" algn="l" rtl="0">
              <a:spcBef>
                <a:spcPts val="0"/>
              </a:spcBef>
              <a:spcAft>
                <a:spcPts val="0"/>
              </a:spcAft>
              <a:buClr>
                <a:schemeClr val="dk1"/>
              </a:buClr>
              <a:buSzPts val="1200"/>
              <a:buFont typeface="Noto Sans Symbols"/>
              <a:buChar char="▪"/>
            </a:pPr>
            <a:r>
              <a:rPr lang="fr-FR" b="1" i="0" u="sng" noProof="0" dirty="0">
                <a:latin typeface="Arial"/>
                <a:ea typeface="Arial"/>
                <a:cs typeface="Arial"/>
                <a:sym typeface="Arial"/>
              </a:rPr>
              <a:t>Dites</a:t>
            </a:r>
            <a:r>
              <a:rPr lang="fr-FR" b="1" i="0" u="none" noProof="0" dirty="0">
                <a:latin typeface="Arial"/>
                <a:ea typeface="Arial"/>
                <a:cs typeface="Arial"/>
                <a:sym typeface="Arial"/>
              </a:rPr>
              <a:t> : </a:t>
            </a:r>
            <a:r>
              <a:rPr lang="fr-FR" b="0" i="0" u="none" noProof="0" dirty="0">
                <a:latin typeface="Arial"/>
                <a:ea typeface="Arial"/>
                <a:cs typeface="Arial"/>
                <a:sym typeface="Arial"/>
              </a:rPr>
              <a:t>Certains bureaux compilent des listes linéaires à la main sur une feuille de papier. D'autres utilisent un logiciel informatique tel qu'Excel. Dans certains cas, la liste peut être affichée sur un tableau d'affichage ou collée sur un bureau. Cela permet à d'autres personnes du bureau de consulter l’information, d'ajouter des cas ou de mettre à jour la liste avec les résultats de laboratoire qui peuvent permettre aux responsables du district de confirmer (ou d'écarter) un cas de maladie.</a:t>
            </a:r>
            <a:endParaRPr lang="fr-FR" noProof="0" dirty="0"/>
          </a:p>
          <a:p>
            <a:pPr marL="171450" lvl="0" indent="-95250" algn="l" rtl="0">
              <a:spcBef>
                <a:spcPts val="0"/>
              </a:spcBef>
              <a:spcAft>
                <a:spcPts val="0"/>
              </a:spcAft>
              <a:buClr>
                <a:schemeClr val="dk1"/>
              </a:buClr>
              <a:buSzPts val="1200"/>
              <a:buFont typeface="Noto Sans Symbols"/>
              <a:buNone/>
            </a:pPr>
            <a:endParaRPr lang="fr-FR" b="0" i="0" u="none" noProof="0" dirty="0">
              <a:latin typeface="Arial"/>
              <a:ea typeface="Arial"/>
              <a:cs typeface="Arial"/>
              <a:sym typeface="Arial"/>
            </a:endParaRPr>
          </a:p>
          <a:p>
            <a:pPr marL="171450" lvl="0" indent="-171450" algn="l" rtl="0">
              <a:spcBef>
                <a:spcPts val="0"/>
              </a:spcBef>
              <a:spcAft>
                <a:spcPts val="0"/>
              </a:spcAft>
              <a:buClr>
                <a:schemeClr val="dk1"/>
              </a:buClr>
              <a:buSzPts val="1200"/>
              <a:buFont typeface="Noto Sans Symbols"/>
              <a:buChar char="▪"/>
            </a:pPr>
            <a:r>
              <a:rPr lang="fr-FR" b="1" i="0" u="sng" noProof="0" dirty="0">
                <a:latin typeface="Arial"/>
                <a:ea typeface="Arial"/>
                <a:cs typeface="Arial"/>
                <a:sym typeface="Arial"/>
              </a:rPr>
              <a:t>Dites</a:t>
            </a:r>
            <a:r>
              <a:rPr lang="fr-FR" b="1" i="0" u="none" noProof="0" dirty="0">
                <a:latin typeface="Arial"/>
                <a:ea typeface="Arial"/>
                <a:cs typeface="Arial"/>
                <a:sym typeface="Arial"/>
              </a:rPr>
              <a:t> : </a:t>
            </a:r>
            <a:r>
              <a:rPr lang="fr-FR" b="0" i="0" u="none" noProof="0" dirty="0">
                <a:latin typeface="Arial"/>
                <a:ea typeface="Arial"/>
                <a:cs typeface="Arial"/>
                <a:sym typeface="Arial"/>
              </a:rPr>
              <a:t>Il est important de respecter la confidentialité des patients et de leurs coordonnées et autres informations pertinentes, c'est pourquoi aucun nom n'est utilisé. En revanche, un numéro d'identification unique est utilisé pour représenter les cas !</a:t>
            </a:r>
            <a:endParaRPr lang="fr-FR" noProof="0" dirty="0"/>
          </a:p>
          <a:p>
            <a:pPr marL="171450" lvl="0" indent="-95250" algn="l" rtl="0">
              <a:spcBef>
                <a:spcPts val="0"/>
              </a:spcBef>
              <a:spcAft>
                <a:spcPts val="0"/>
              </a:spcAft>
              <a:buClr>
                <a:schemeClr val="dk1"/>
              </a:buClr>
              <a:buSzPts val="1200"/>
              <a:buFont typeface="Noto Sans Symbols"/>
              <a:buNone/>
            </a:pPr>
            <a:endParaRPr b="1" i="0" u="none" dirty="0">
              <a:latin typeface="Arial"/>
              <a:ea typeface="Arial"/>
              <a:cs typeface="Arial"/>
              <a:sym typeface="Arial"/>
            </a:endParaRPr>
          </a:p>
          <a:p>
            <a:pPr marL="171450" lvl="0" indent="-95250" algn="l" rtl="0">
              <a:spcBef>
                <a:spcPts val="0"/>
              </a:spcBef>
              <a:spcAft>
                <a:spcPts val="0"/>
              </a:spcAft>
              <a:buClr>
                <a:schemeClr val="dk1"/>
              </a:buClr>
              <a:buSzPts val="1200"/>
              <a:buFont typeface="Noto Sans Symbols"/>
              <a:buNone/>
            </a:pPr>
            <a:endParaRPr b="0" i="0" u="none" dirty="0">
              <a:latin typeface="Arial"/>
              <a:ea typeface="Arial"/>
              <a:cs typeface="Arial"/>
              <a:sym typeface="Arial"/>
            </a:endParaRPr>
          </a:p>
          <a:p>
            <a:pPr marL="171450" lvl="0" indent="-95250" algn="l" rtl="0">
              <a:spcBef>
                <a:spcPts val="0"/>
              </a:spcBef>
              <a:spcAft>
                <a:spcPts val="0"/>
              </a:spcAft>
              <a:buClr>
                <a:schemeClr val="dk1"/>
              </a:buClr>
              <a:buSzPts val="1200"/>
              <a:buFont typeface="Noto Sans Symbols"/>
              <a:buNone/>
            </a:pPr>
            <a:endParaRPr b="1" i="0" u="sng" dirty="0">
              <a:latin typeface="Arial"/>
              <a:ea typeface="Arial"/>
              <a:cs typeface="Arial"/>
              <a:sym typeface="Arial"/>
            </a:endParaRPr>
          </a:p>
          <a:p>
            <a:pPr marL="0" lvl="0" indent="0" algn="l" rtl="0">
              <a:spcBef>
                <a:spcPts val="360"/>
              </a:spcBef>
              <a:spcAft>
                <a:spcPts val="0"/>
              </a:spcAft>
              <a:buClr>
                <a:schemeClr val="dk1"/>
              </a:buClr>
              <a:buSzPts val="1200"/>
              <a:buFont typeface="Calibri"/>
              <a:buNone/>
            </a:pPr>
            <a:endParaRPr dirty="0">
              <a:latin typeface="Arial"/>
              <a:ea typeface="Arial"/>
              <a:cs typeface="Arial"/>
              <a:sym typeface="Arial"/>
            </a:endParaRPr>
          </a:p>
        </p:txBody>
      </p:sp>
      <p:sp>
        <p:nvSpPr>
          <p:cNvPr id="714" name="Google Shape;714;p34:notes"/>
          <p:cNvSpPr txBox="1">
            <a:spLocks noGrp="1"/>
          </p:cNvSpPr>
          <p:nvPr>
            <p:ph type="sldNum" idx="12"/>
          </p:nvPr>
        </p:nvSpPr>
        <p:spPr>
          <a:xfrm>
            <a:off x="3970338" y="8829675"/>
            <a:ext cx="3038475" cy="465138"/>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Clr>
                <a:schemeClr val="dk1"/>
              </a:buClr>
              <a:buSzPts val="1200"/>
              <a:buFont typeface="Arial"/>
              <a:buNone/>
            </a:pPr>
            <a:fld id="{00000000-1234-1234-1234-123412341234}" type="slidenum">
              <a:rPr lang="fr-FR" sz="1200">
                <a:solidFill>
                  <a:schemeClr val="dk1"/>
                </a:solidFill>
                <a:latin typeface="Arial"/>
                <a:ea typeface="Arial"/>
                <a:cs typeface="Arial"/>
                <a:sym typeface="Arial"/>
              </a:rPr>
              <a:t>34</a:t>
            </a:fld>
            <a:endParaRPr sz="1200">
              <a:solidFill>
                <a:schemeClr val="dk1"/>
              </a:solidFill>
              <a:latin typeface="Arial"/>
              <a:ea typeface="Arial"/>
              <a:cs typeface="Arial"/>
              <a:sym typeface="Arial"/>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0"/>
        <p:cNvGrpSpPr/>
        <p:nvPr/>
      </p:nvGrpSpPr>
      <p:grpSpPr>
        <a:xfrm>
          <a:off x="0" y="0"/>
          <a:ext cx="0" cy="0"/>
          <a:chOff x="0" y="0"/>
          <a:chExt cx="0" cy="0"/>
        </a:xfrm>
      </p:grpSpPr>
      <p:sp>
        <p:nvSpPr>
          <p:cNvPr id="721" name="Google Shape;721;p35: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722" name="Google Shape;722;p35: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lvl="0" indent="0" algn="l" rtl="0">
              <a:spcBef>
                <a:spcPts val="0"/>
              </a:spcBef>
              <a:spcAft>
                <a:spcPts val="0"/>
              </a:spcAft>
              <a:buClr>
                <a:schemeClr val="dk1"/>
              </a:buClr>
              <a:buSzPts val="1200"/>
              <a:buFont typeface="Arial"/>
              <a:buNone/>
            </a:pPr>
            <a:r>
              <a:rPr lang="fr-FR" sz="1200" b="1" i="0" noProof="0" dirty="0">
                <a:latin typeface="Arial"/>
                <a:ea typeface="Arial"/>
                <a:cs typeface="Arial"/>
                <a:sym typeface="Arial"/>
              </a:rPr>
              <a:t>Notes de l'instructeur :</a:t>
            </a:r>
            <a:endParaRPr lang="fr-FR" noProof="0" dirty="0"/>
          </a:p>
          <a:p>
            <a:pPr marL="0" lvl="0" indent="0" algn="l" rtl="0">
              <a:spcBef>
                <a:spcPts val="0"/>
              </a:spcBef>
              <a:spcAft>
                <a:spcPts val="0"/>
              </a:spcAft>
              <a:buClr>
                <a:schemeClr val="dk1"/>
              </a:buClr>
              <a:buSzPts val="1200"/>
              <a:buFont typeface="Calibri"/>
              <a:buNone/>
            </a:pPr>
            <a:endParaRPr lang="fr-FR" sz="1200" b="1" i="1" noProof="0" dirty="0">
              <a:latin typeface="Arial"/>
              <a:ea typeface="Arial"/>
              <a:cs typeface="Arial"/>
              <a:sym typeface="Arial"/>
            </a:endParaRPr>
          </a:p>
          <a:p>
            <a:pPr marL="171450" marR="0" lvl="0" indent="-171450" algn="l" rtl="0">
              <a:lnSpc>
                <a:spcPct val="100000"/>
              </a:lnSpc>
              <a:spcBef>
                <a:spcPts val="0"/>
              </a:spcBef>
              <a:spcAft>
                <a:spcPts val="0"/>
              </a:spcAft>
              <a:buClr>
                <a:schemeClr val="dk1"/>
              </a:buClr>
              <a:buSzPts val="1200"/>
              <a:buFont typeface="Noto Sans Symbols"/>
              <a:buChar char="▪"/>
            </a:pPr>
            <a:r>
              <a:rPr lang="fr-FR" sz="1200" b="1" u="sng" noProof="0" dirty="0">
                <a:latin typeface="Arial"/>
                <a:ea typeface="Arial"/>
                <a:cs typeface="Arial"/>
                <a:sym typeface="Arial"/>
              </a:rPr>
              <a:t>Dites</a:t>
            </a:r>
            <a:r>
              <a:rPr lang="fr-FR" sz="1200" b="1" u="none" noProof="0" dirty="0">
                <a:latin typeface="Arial"/>
                <a:ea typeface="Arial"/>
                <a:cs typeface="Arial"/>
                <a:sym typeface="Arial"/>
              </a:rPr>
              <a:t> : </a:t>
            </a:r>
            <a:r>
              <a:rPr lang="fr-FR" sz="1200" noProof="0" dirty="0">
                <a:latin typeface="Arial"/>
                <a:ea typeface="Arial"/>
                <a:cs typeface="Arial"/>
                <a:sym typeface="Arial"/>
              </a:rPr>
              <a:t>Contrairement à l'exemple précédent, cette liste linéaire est spécifique aux cas de grippe aviaire chez différentes espèces animales. </a:t>
            </a:r>
            <a:endParaRPr lang="fr-FR" noProof="0" dirty="0"/>
          </a:p>
          <a:p>
            <a:pPr marL="171450" lvl="0" indent="-95250" algn="l" rtl="0">
              <a:spcBef>
                <a:spcPts val="0"/>
              </a:spcBef>
              <a:spcAft>
                <a:spcPts val="0"/>
              </a:spcAft>
              <a:buClr>
                <a:schemeClr val="dk1"/>
              </a:buClr>
              <a:buSzPts val="1200"/>
              <a:buFont typeface="Noto Sans Symbols"/>
              <a:buNone/>
            </a:pPr>
            <a:endParaRPr lang="fr-FR" sz="1200" b="1" i="0" u="sng" noProof="0" dirty="0">
              <a:latin typeface="Arial"/>
              <a:ea typeface="Arial"/>
              <a:cs typeface="Arial"/>
              <a:sym typeface="Arial"/>
            </a:endParaRPr>
          </a:p>
          <a:p>
            <a:pPr marL="171450" lvl="0" indent="-171450" algn="l" rtl="0">
              <a:spcBef>
                <a:spcPts val="0"/>
              </a:spcBef>
              <a:spcAft>
                <a:spcPts val="0"/>
              </a:spcAft>
              <a:buClr>
                <a:schemeClr val="dk1"/>
              </a:buClr>
              <a:buSzPts val="1200"/>
              <a:buFont typeface="Noto Sans Symbols"/>
              <a:buChar char="❖"/>
            </a:pPr>
            <a:r>
              <a:rPr lang="fr-FR" sz="1200" b="1" i="1" u="none" noProof="0" dirty="0">
                <a:latin typeface="Arial"/>
                <a:ea typeface="Arial"/>
                <a:cs typeface="Arial"/>
                <a:sym typeface="Arial"/>
              </a:rPr>
              <a:t>Expliquez que cette liste diffère de la liste linéaire pour les maladies humaines en ce qu'elle inclut l'identifiant de l'exploitation (bien qu'il aurait également pu s'agir du village), le nombre total d'animaux affectés dans chaque exploitation dans la colonne « Total », ainsi que le type et le nombre de spécimens prélevés. </a:t>
            </a:r>
            <a:endParaRPr lang="fr-FR" noProof="0" dirty="0"/>
          </a:p>
          <a:p>
            <a:pPr marL="628650" marR="0" lvl="1" indent="-171450" algn="l" rtl="0">
              <a:lnSpc>
                <a:spcPct val="100000"/>
              </a:lnSpc>
              <a:spcBef>
                <a:spcPts val="0"/>
              </a:spcBef>
              <a:spcAft>
                <a:spcPts val="0"/>
              </a:spcAft>
              <a:buClr>
                <a:schemeClr val="dk1"/>
              </a:buClr>
              <a:buSzPts val="1200"/>
              <a:buFont typeface="Courier New"/>
              <a:buChar char="o"/>
            </a:pPr>
            <a:r>
              <a:rPr lang="fr-FR" sz="1200" b="1" i="1" u="none" noProof="0" dirty="0">
                <a:latin typeface="Arial"/>
                <a:ea typeface="Arial"/>
                <a:cs typeface="Arial"/>
                <a:sym typeface="Arial"/>
              </a:rPr>
              <a:t>Au lieu de demander la date d'apparition de la maladie, cette liste demande la date de la première maladie, c'est-à-dire la date à laquelle le premier animal est tombé malade. Comme vous pouvez le constater, les listes linéaires ont une structure similaire et peuvent être utilisées aux mêmes fins. </a:t>
            </a:r>
            <a:endParaRPr lang="fr-FR" noProof="0" dirty="0"/>
          </a:p>
          <a:p>
            <a:pPr marL="628650" marR="0" lvl="1" indent="-171450" algn="l" rtl="0">
              <a:lnSpc>
                <a:spcPct val="100000"/>
              </a:lnSpc>
              <a:spcBef>
                <a:spcPts val="0"/>
              </a:spcBef>
              <a:spcAft>
                <a:spcPts val="0"/>
              </a:spcAft>
              <a:buClr>
                <a:schemeClr val="dk1"/>
              </a:buClr>
              <a:buSzPts val="1200"/>
              <a:buFont typeface="Courier New"/>
              <a:buChar char="o"/>
            </a:pPr>
            <a:r>
              <a:rPr lang="fr-FR" sz="1200" b="1" i="1" u="none" noProof="0" dirty="0">
                <a:latin typeface="Arial"/>
                <a:ea typeface="Arial"/>
                <a:cs typeface="Arial"/>
                <a:sym typeface="Arial"/>
              </a:rPr>
              <a:t>Comme vous pouvez le constater, cette liste diffère de la liste des maladies humaines en ce qu'elle inclut le lieu de l'exploitation (bien que cela aurait pu être le village également), le nombre total d'animaux affectés dans chaque exploitation, ainsi que le type et le nombre de spécimens prélevés. </a:t>
            </a:r>
            <a:endParaRPr lang="fr-FR" noProof="0" dirty="0"/>
          </a:p>
          <a:p>
            <a:pPr marL="171450" marR="0" lvl="0" indent="-95250" algn="l" rtl="0">
              <a:lnSpc>
                <a:spcPct val="100000"/>
              </a:lnSpc>
              <a:spcBef>
                <a:spcPts val="0"/>
              </a:spcBef>
              <a:spcAft>
                <a:spcPts val="0"/>
              </a:spcAft>
              <a:buClr>
                <a:schemeClr val="dk1"/>
              </a:buClr>
              <a:buSzPts val="1200"/>
              <a:buFont typeface="Noto Sans Symbols"/>
              <a:buNone/>
            </a:pPr>
            <a:endParaRPr lang="fr-FR" sz="1200" noProof="0" dirty="0">
              <a:latin typeface="Arial"/>
              <a:ea typeface="Arial"/>
              <a:cs typeface="Arial"/>
              <a:sym typeface="Arial"/>
            </a:endParaRPr>
          </a:p>
          <a:p>
            <a:pPr marL="171450" marR="0" lvl="0" indent="-171450" algn="l" rtl="0">
              <a:lnSpc>
                <a:spcPct val="100000"/>
              </a:lnSpc>
              <a:spcBef>
                <a:spcPts val="0"/>
              </a:spcBef>
              <a:spcAft>
                <a:spcPts val="0"/>
              </a:spcAft>
              <a:buClr>
                <a:schemeClr val="dk1"/>
              </a:buClr>
              <a:buSzPts val="1200"/>
              <a:buFont typeface="Noto Sans Symbols"/>
              <a:buChar char="▪"/>
            </a:pPr>
            <a:r>
              <a:rPr lang="fr-FR" sz="1200" b="1" u="sng" noProof="0" dirty="0">
                <a:latin typeface="Arial"/>
                <a:ea typeface="Arial"/>
                <a:cs typeface="Arial"/>
                <a:sym typeface="Arial"/>
              </a:rPr>
              <a:t>Posez la question</a:t>
            </a:r>
            <a:r>
              <a:rPr lang="fr-FR" sz="1200" b="1" u="none" noProof="0" dirty="0">
                <a:latin typeface="Arial"/>
                <a:ea typeface="Arial"/>
                <a:cs typeface="Arial"/>
                <a:sym typeface="Arial"/>
              </a:rPr>
              <a:t> : </a:t>
            </a:r>
            <a:r>
              <a:rPr lang="fr-FR" sz="1200" b="0" u="none" noProof="0" dirty="0">
                <a:latin typeface="Arial"/>
                <a:ea typeface="Arial"/>
                <a:cs typeface="Arial"/>
                <a:sym typeface="Arial"/>
              </a:rPr>
              <a:t>Qu'est-ce que vous remarquez d'autre dans cette liste linéaire qui est différente de la liste linéaire pour la fièvre jaune chez l'homme ? </a:t>
            </a:r>
            <a:endParaRPr lang="fr-FR" noProof="0" dirty="0"/>
          </a:p>
          <a:p>
            <a:pPr marL="171450" marR="0" lvl="0" indent="-95250" algn="l" rtl="0">
              <a:lnSpc>
                <a:spcPct val="100000"/>
              </a:lnSpc>
              <a:spcBef>
                <a:spcPts val="0"/>
              </a:spcBef>
              <a:spcAft>
                <a:spcPts val="0"/>
              </a:spcAft>
              <a:buClr>
                <a:schemeClr val="dk1"/>
              </a:buClr>
              <a:buSzPts val="1200"/>
              <a:buFont typeface="Noto Sans Symbols"/>
              <a:buNone/>
            </a:pPr>
            <a:endParaRPr lang="fr-FR" sz="1200" b="0" u="none" noProof="0" dirty="0">
              <a:latin typeface="Arial"/>
              <a:ea typeface="Arial"/>
              <a:cs typeface="Arial"/>
              <a:sym typeface="Arial"/>
            </a:endParaRPr>
          </a:p>
          <a:p>
            <a:pPr marL="171450" marR="0" lvl="0" indent="-171450" algn="l" defTabSz="914400" rtl="0" eaLnBrk="1" fontAlgn="auto" latinLnBrk="0" hangingPunct="1">
              <a:lnSpc>
                <a:spcPct val="100000"/>
              </a:lnSpc>
              <a:spcBef>
                <a:spcPts val="0"/>
              </a:spcBef>
              <a:spcAft>
                <a:spcPts val="0"/>
              </a:spcAft>
              <a:buClr>
                <a:schemeClr val="dk1"/>
              </a:buClr>
              <a:buSzPts val="1200"/>
              <a:buFont typeface="Noto Sans Symbols"/>
              <a:buChar char="▪"/>
              <a:tabLst/>
              <a:defRPr/>
            </a:pPr>
            <a:r>
              <a:rPr lang="fr-FR" sz="1200" b="1" i="0" u="sng" noProof="0" dirty="0">
                <a:latin typeface="Arial"/>
                <a:ea typeface="Arial"/>
                <a:cs typeface="Arial"/>
                <a:sym typeface="Arial"/>
              </a:rPr>
              <a:t>Remerciez</a:t>
            </a:r>
            <a:r>
              <a:rPr lang="fr-FR" sz="1200" b="1" i="0" u="none" noProof="0" dirty="0">
                <a:latin typeface="Arial"/>
                <a:ea typeface="Arial"/>
                <a:cs typeface="Arial"/>
                <a:sym typeface="Arial"/>
              </a:rPr>
              <a:t> </a:t>
            </a:r>
            <a:r>
              <a:rPr lang="fr-FR" sz="1200" b="0" i="0" u="none" noProof="0" dirty="0">
                <a:latin typeface="Arial"/>
                <a:ea typeface="Arial"/>
                <a:cs typeface="Arial"/>
                <a:sym typeface="Arial"/>
              </a:rPr>
              <a:t>les participants pour leurs</a:t>
            </a:r>
            <a:r>
              <a:rPr lang="fr-FR" sz="1200" b="0" i="0" noProof="0" dirty="0">
                <a:latin typeface="Arial"/>
                <a:ea typeface="Arial"/>
                <a:cs typeface="Arial"/>
                <a:sym typeface="Arial"/>
              </a:rPr>
              <a:t> réponses.</a:t>
            </a:r>
            <a:r>
              <a:rPr lang="fr-FR" sz="1200" b="1" i="0" noProof="0" dirty="0">
                <a:latin typeface="Arial"/>
                <a:ea typeface="Arial"/>
                <a:cs typeface="Arial"/>
                <a:sym typeface="Arial"/>
              </a:rPr>
              <a:t> </a:t>
            </a:r>
            <a:r>
              <a:rPr lang="fr-FR" sz="1200" b="1" i="1" u="none" noProof="0" dirty="0">
                <a:latin typeface="Arial"/>
                <a:ea typeface="Arial"/>
                <a:cs typeface="Arial"/>
                <a:sym typeface="Arial"/>
              </a:rPr>
              <a:t>Réponse : </a:t>
            </a:r>
            <a:r>
              <a:rPr lang="fr-FR" sz="1200" b="0" i="1" u="none" noProof="0" dirty="0">
                <a:latin typeface="Arial"/>
                <a:ea typeface="Arial"/>
                <a:cs typeface="Arial"/>
                <a:sym typeface="Arial"/>
              </a:rPr>
              <a:t>Aucune donnée sur les symptômes de la vaccination n'a été recueillie (bien qu'elle puisse l'être) ; le nombre d'échantillons n'est pas toujours égal au nombre de malades (cela pourrait également se produire dans les cas humains). </a:t>
            </a:r>
            <a:endParaRPr lang="fr-FR" noProof="0" dirty="0"/>
          </a:p>
          <a:p>
            <a:pPr marL="171450" marR="0" lvl="0" indent="-95250" algn="l" rtl="0">
              <a:lnSpc>
                <a:spcPct val="100000"/>
              </a:lnSpc>
              <a:spcBef>
                <a:spcPts val="0"/>
              </a:spcBef>
              <a:spcAft>
                <a:spcPts val="0"/>
              </a:spcAft>
              <a:buClr>
                <a:schemeClr val="dk1"/>
              </a:buClr>
              <a:buSzPts val="1200"/>
              <a:buFont typeface="Noto Sans Symbols"/>
              <a:buNone/>
            </a:pPr>
            <a:endParaRPr lang="fr-FR" sz="1200" b="1" u="none" noProof="0" dirty="0">
              <a:latin typeface="Arial"/>
              <a:ea typeface="Arial"/>
              <a:cs typeface="Arial"/>
              <a:sym typeface="Arial"/>
            </a:endParaRPr>
          </a:p>
          <a:p>
            <a:pPr marL="171450" marR="0" lvl="0" indent="-171450" algn="l" rtl="0">
              <a:lnSpc>
                <a:spcPct val="100000"/>
              </a:lnSpc>
              <a:spcBef>
                <a:spcPts val="0"/>
              </a:spcBef>
              <a:spcAft>
                <a:spcPts val="0"/>
              </a:spcAft>
              <a:buClr>
                <a:schemeClr val="dk1"/>
              </a:buClr>
              <a:buSzPts val="1200"/>
              <a:buFont typeface="Noto Sans Symbols"/>
              <a:buChar char="▪"/>
            </a:pPr>
            <a:r>
              <a:rPr lang="fr-FR" sz="1200" b="1" u="sng" noProof="0" dirty="0">
                <a:latin typeface="Arial"/>
                <a:ea typeface="Arial"/>
                <a:cs typeface="Arial"/>
                <a:sym typeface="Arial"/>
              </a:rPr>
              <a:t>Dites</a:t>
            </a:r>
            <a:r>
              <a:rPr lang="fr-FR" sz="1200" b="1" u="none" noProof="0" dirty="0">
                <a:latin typeface="Arial"/>
                <a:ea typeface="Arial"/>
                <a:cs typeface="Arial"/>
                <a:sym typeface="Arial"/>
              </a:rPr>
              <a:t> : </a:t>
            </a:r>
            <a:r>
              <a:rPr lang="fr-FR" sz="1200" b="0" u="none" noProof="0" dirty="0">
                <a:latin typeface="Arial"/>
                <a:ea typeface="Arial"/>
                <a:cs typeface="Arial"/>
                <a:sym typeface="Arial"/>
              </a:rPr>
              <a:t>La confidentialité s'applique également aux données relatives aux animaux. Les informations concernant les propriétaires d'animaux et les maladies animales doivent rester confidentielles. </a:t>
            </a:r>
            <a:endParaRPr lang="fr-FR" noProof="0" dirty="0"/>
          </a:p>
          <a:p>
            <a:pPr marL="0" marR="0" lvl="0" indent="0" algn="l" rtl="0">
              <a:lnSpc>
                <a:spcPct val="100000"/>
              </a:lnSpc>
              <a:spcBef>
                <a:spcPts val="0"/>
              </a:spcBef>
              <a:spcAft>
                <a:spcPts val="0"/>
              </a:spcAft>
              <a:buClr>
                <a:schemeClr val="dk1"/>
              </a:buClr>
              <a:buSzPts val="1200"/>
              <a:buFont typeface="Noto Sans Symbols"/>
              <a:buNone/>
            </a:pPr>
            <a:endParaRPr sz="1200" b="1" u="sng" dirty="0">
              <a:latin typeface="Arial"/>
              <a:ea typeface="Arial"/>
              <a:cs typeface="Arial"/>
              <a:sym typeface="Arial"/>
            </a:endParaRPr>
          </a:p>
          <a:p>
            <a:pPr marL="171450" lvl="0" indent="-95250" algn="l" rtl="0">
              <a:spcBef>
                <a:spcPts val="0"/>
              </a:spcBef>
              <a:spcAft>
                <a:spcPts val="0"/>
              </a:spcAft>
              <a:buClr>
                <a:schemeClr val="dk1"/>
              </a:buClr>
              <a:buSzPts val="1200"/>
              <a:buFont typeface="Noto Sans Symbols"/>
              <a:buNone/>
            </a:pPr>
            <a:endParaRPr sz="1200" b="0" i="0" u="none" dirty="0">
              <a:latin typeface="Arial"/>
              <a:ea typeface="Arial"/>
              <a:cs typeface="Arial"/>
              <a:sym typeface="Arial"/>
            </a:endParaRPr>
          </a:p>
          <a:p>
            <a:pPr marL="171450" lvl="0" indent="-95250" algn="l" rtl="0">
              <a:spcBef>
                <a:spcPts val="0"/>
              </a:spcBef>
              <a:spcAft>
                <a:spcPts val="0"/>
              </a:spcAft>
              <a:buClr>
                <a:schemeClr val="dk1"/>
              </a:buClr>
              <a:buSzPts val="1200"/>
              <a:buFont typeface="Noto Sans Symbols"/>
              <a:buNone/>
            </a:pPr>
            <a:endParaRPr sz="1200" b="1" i="0" u="none" dirty="0">
              <a:latin typeface="Arial"/>
              <a:ea typeface="Arial"/>
              <a:cs typeface="Arial"/>
              <a:sym typeface="Arial"/>
            </a:endParaRPr>
          </a:p>
          <a:p>
            <a:pPr marL="171450" lvl="0" indent="-95250" algn="l" rtl="0">
              <a:spcBef>
                <a:spcPts val="0"/>
              </a:spcBef>
              <a:spcAft>
                <a:spcPts val="0"/>
              </a:spcAft>
              <a:buClr>
                <a:schemeClr val="dk1"/>
              </a:buClr>
              <a:buSzPts val="1200"/>
              <a:buFont typeface="Noto Sans Symbols"/>
              <a:buNone/>
            </a:pPr>
            <a:endParaRPr sz="1200" b="0" i="0" u="none" dirty="0">
              <a:latin typeface="Arial"/>
              <a:ea typeface="Arial"/>
              <a:cs typeface="Arial"/>
              <a:sym typeface="Arial"/>
            </a:endParaRPr>
          </a:p>
          <a:p>
            <a:pPr marL="171450" lvl="0" indent="-95250" algn="l" rtl="0">
              <a:spcBef>
                <a:spcPts val="0"/>
              </a:spcBef>
              <a:spcAft>
                <a:spcPts val="0"/>
              </a:spcAft>
              <a:buClr>
                <a:schemeClr val="dk1"/>
              </a:buClr>
              <a:buSzPts val="1200"/>
              <a:buFont typeface="Noto Sans Symbols"/>
              <a:buNone/>
            </a:pPr>
            <a:endParaRPr sz="1200" b="1" i="0" u="sng" dirty="0">
              <a:latin typeface="Arial"/>
              <a:ea typeface="Arial"/>
              <a:cs typeface="Arial"/>
              <a:sym typeface="Arial"/>
            </a:endParaRPr>
          </a:p>
          <a:p>
            <a:pPr marL="0" lvl="0" indent="0" algn="l" rtl="0">
              <a:spcBef>
                <a:spcPts val="360"/>
              </a:spcBef>
              <a:spcAft>
                <a:spcPts val="0"/>
              </a:spcAft>
              <a:buClr>
                <a:schemeClr val="dk1"/>
              </a:buClr>
              <a:buSzPts val="1200"/>
              <a:buFont typeface="Calibri"/>
              <a:buNone/>
            </a:pPr>
            <a:endParaRPr dirty="0">
              <a:latin typeface="Arial"/>
              <a:ea typeface="Arial"/>
              <a:cs typeface="Arial"/>
              <a:sym typeface="Arial"/>
            </a:endParaRPr>
          </a:p>
        </p:txBody>
      </p:sp>
      <p:sp>
        <p:nvSpPr>
          <p:cNvPr id="723" name="Google Shape;723;p35:notes"/>
          <p:cNvSpPr txBox="1">
            <a:spLocks noGrp="1"/>
          </p:cNvSpPr>
          <p:nvPr>
            <p:ph type="sldNum" idx="12"/>
          </p:nvPr>
        </p:nvSpPr>
        <p:spPr>
          <a:xfrm>
            <a:off x="3970338" y="8829675"/>
            <a:ext cx="3038475" cy="465138"/>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Clr>
                <a:schemeClr val="dk1"/>
              </a:buClr>
              <a:buSzPts val="1200"/>
              <a:buFont typeface="Arial"/>
              <a:buNone/>
            </a:pPr>
            <a:fld id="{00000000-1234-1234-1234-123412341234}" type="slidenum">
              <a:rPr lang="fr-FR" sz="1200">
                <a:solidFill>
                  <a:schemeClr val="dk1"/>
                </a:solidFill>
                <a:latin typeface="Arial"/>
                <a:ea typeface="Arial"/>
                <a:cs typeface="Arial"/>
                <a:sym typeface="Arial"/>
              </a:rPr>
              <a:t>35</a:t>
            </a:fld>
            <a:endParaRPr sz="1200">
              <a:solidFill>
                <a:schemeClr val="dk1"/>
              </a:solidFill>
              <a:latin typeface="Arial"/>
              <a:ea typeface="Arial"/>
              <a:cs typeface="Arial"/>
              <a:sym typeface="Arial"/>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8"/>
        <p:cNvGrpSpPr/>
        <p:nvPr/>
      </p:nvGrpSpPr>
      <p:grpSpPr>
        <a:xfrm>
          <a:off x="0" y="0"/>
          <a:ext cx="0" cy="0"/>
          <a:chOff x="0" y="0"/>
          <a:chExt cx="0" cy="0"/>
        </a:xfrm>
      </p:grpSpPr>
      <p:sp>
        <p:nvSpPr>
          <p:cNvPr id="729" name="Google Shape;729;p3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30" name="Google Shape;730;p3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15000"/>
              </a:lnSpc>
              <a:spcBef>
                <a:spcPts val="0"/>
              </a:spcBef>
              <a:spcAft>
                <a:spcPts val="0"/>
              </a:spcAft>
              <a:buClr>
                <a:schemeClr val="dk1"/>
              </a:buClr>
              <a:buSzPts val="1200"/>
              <a:buFont typeface="Arial"/>
              <a:buNone/>
            </a:pPr>
            <a:r>
              <a:rPr lang="fr-FR" sz="1200" b="1" noProof="0" dirty="0">
                <a:latin typeface="Arial"/>
                <a:ea typeface="Arial"/>
                <a:cs typeface="Arial"/>
                <a:sym typeface="Arial"/>
              </a:rPr>
              <a:t>Notes de l'instructeur :</a:t>
            </a:r>
            <a:endParaRPr lang="fr-FR" noProof="0" dirty="0"/>
          </a:p>
          <a:p>
            <a:pPr marL="0" marR="0" lvl="0" indent="0" algn="l" rtl="0">
              <a:lnSpc>
                <a:spcPct val="115000"/>
              </a:lnSpc>
              <a:spcBef>
                <a:spcPts val="600"/>
              </a:spcBef>
              <a:spcAft>
                <a:spcPts val="0"/>
              </a:spcAft>
              <a:buClr>
                <a:schemeClr val="dk1"/>
              </a:buClr>
              <a:buSzPts val="1200"/>
              <a:buFont typeface="Calibri"/>
              <a:buNone/>
            </a:pPr>
            <a:endParaRPr lang="fr-FR" sz="1200" noProof="0" dirty="0">
              <a:latin typeface="Arial"/>
              <a:ea typeface="Arial"/>
              <a:cs typeface="Arial"/>
              <a:sym typeface="Arial"/>
            </a:endParaRPr>
          </a:p>
          <a:p>
            <a:pPr marL="171450" marR="0" lvl="0" indent="-171450" algn="l" rtl="0">
              <a:lnSpc>
                <a:spcPct val="115000"/>
              </a:lnSpc>
              <a:spcBef>
                <a:spcPts val="600"/>
              </a:spcBef>
              <a:spcAft>
                <a:spcPts val="0"/>
              </a:spcAft>
              <a:buClr>
                <a:schemeClr val="dk1"/>
              </a:buClr>
              <a:buSzPts val="1200"/>
              <a:buFont typeface="Noto Sans Symbols"/>
              <a:buChar char="❖"/>
            </a:pPr>
            <a:r>
              <a:rPr lang="fr-FR" sz="1200" b="1" i="1" noProof="0" dirty="0">
                <a:latin typeface="Arial"/>
                <a:ea typeface="Arial"/>
                <a:cs typeface="Arial"/>
                <a:sym typeface="Arial"/>
              </a:rPr>
              <a:t>Les listes de</a:t>
            </a:r>
            <a:r>
              <a:rPr lang="fr-FR" b="1" i="1" noProof="0" dirty="0">
                <a:latin typeface="Arial"/>
                <a:ea typeface="Arial"/>
                <a:cs typeface="Arial"/>
                <a:sym typeface="Arial"/>
              </a:rPr>
              <a:t>s cas </a:t>
            </a:r>
            <a:r>
              <a:rPr lang="fr-FR" sz="1200" b="1" i="1" noProof="0" dirty="0">
                <a:latin typeface="Arial"/>
                <a:ea typeface="Arial"/>
                <a:cs typeface="Arial"/>
                <a:sym typeface="Arial"/>
              </a:rPr>
              <a:t>comprennent un nombre limité de variables clés. Ces variables se répartissent en 3 ou 4 catégories d'informations :</a:t>
            </a:r>
            <a:endParaRPr lang="fr-FR" b="1" i="1" noProof="0" dirty="0">
              <a:latin typeface="Arial"/>
              <a:ea typeface="Arial"/>
              <a:cs typeface="Arial"/>
              <a:sym typeface="Arial"/>
            </a:endParaRPr>
          </a:p>
          <a:p>
            <a:pPr marL="628650" marR="0" lvl="1" indent="-171450" algn="l" rtl="0">
              <a:lnSpc>
                <a:spcPct val="100000"/>
              </a:lnSpc>
              <a:spcBef>
                <a:spcPts val="600"/>
              </a:spcBef>
              <a:spcAft>
                <a:spcPts val="0"/>
              </a:spcAft>
              <a:buClr>
                <a:schemeClr val="dk1"/>
              </a:buClr>
              <a:buSzPct val="100000"/>
              <a:buFont typeface="Courier New"/>
              <a:buChar char="o"/>
            </a:pPr>
            <a:r>
              <a:rPr lang="fr-FR" sz="1200" b="1" i="1" noProof="0" dirty="0">
                <a:latin typeface="Arial"/>
                <a:ea typeface="Arial"/>
                <a:cs typeface="Arial"/>
                <a:sym typeface="Arial"/>
              </a:rPr>
              <a:t>Informations d'identification</a:t>
            </a:r>
            <a:endParaRPr lang="fr-FR" b="1" i="1" noProof="0" dirty="0">
              <a:latin typeface="Arial"/>
              <a:ea typeface="Arial"/>
              <a:cs typeface="Arial"/>
              <a:sym typeface="Arial"/>
            </a:endParaRPr>
          </a:p>
          <a:p>
            <a:pPr marL="628650" marR="0" lvl="1" indent="-171450" algn="l" rtl="0">
              <a:lnSpc>
                <a:spcPct val="100000"/>
              </a:lnSpc>
              <a:spcBef>
                <a:spcPts val="600"/>
              </a:spcBef>
              <a:spcAft>
                <a:spcPts val="0"/>
              </a:spcAft>
              <a:buClr>
                <a:schemeClr val="dk1"/>
              </a:buClr>
              <a:buSzPct val="100000"/>
              <a:buFont typeface="Courier New"/>
              <a:buChar char="o"/>
            </a:pPr>
            <a:r>
              <a:rPr lang="fr-FR" sz="1200" b="1" i="1" noProof="0" dirty="0">
                <a:latin typeface="Arial"/>
                <a:ea typeface="Arial"/>
                <a:cs typeface="Arial"/>
                <a:sym typeface="Arial"/>
              </a:rPr>
              <a:t>Informations démographiques</a:t>
            </a:r>
            <a:endParaRPr lang="fr-FR" b="1" i="1" noProof="0" dirty="0">
              <a:latin typeface="Arial"/>
              <a:ea typeface="Arial"/>
              <a:cs typeface="Arial"/>
              <a:sym typeface="Arial"/>
            </a:endParaRPr>
          </a:p>
          <a:p>
            <a:pPr marL="628650" marR="0" lvl="1" indent="-171450" algn="l" rtl="0">
              <a:lnSpc>
                <a:spcPct val="100000"/>
              </a:lnSpc>
              <a:spcBef>
                <a:spcPts val="600"/>
              </a:spcBef>
              <a:spcAft>
                <a:spcPts val="0"/>
              </a:spcAft>
              <a:buClr>
                <a:schemeClr val="dk1"/>
              </a:buClr>
              <a:buSzPct val="100000"/>
              <a:buFont typeface="Courier New"/>
              <a:buChar char="o"/>
            </a:pPr>
            <a:r>
              <a:rPr lang="fr-FR" sz="1200" b="1" i="1" noProof="0" dirty="0">
                <a:latin typeface="Arial"/>
                <a:ea typeface="Arial"/>
                <a:cs typeface="Arial"/>
                <a:sym typeface="Arial"/>
              </a:rPr>
              <a:t>Informations cliniques</a:t>
            </a:r>
            <a:endParaRPr lang="fr-FR" b="1" i="1" noProof="0" dirty="0">
              <a:latin typeface="Arial"/>
              <a:ea typeface="Arial"/>
              <a:cs typeface="Arial"/>
              <a:sym typeface="Arial"/>
            </a:endParaRPr>
          </a:p>
          <a:p>
            <a:pPr marL="628650" marR="0" lvl="1" indent="-171450" algn="l" rtl="0">
              <a:lnSpc>
                <a:spcPct val="100000"/>
              </a:lnSpc>
              <a:spcBef>
                <a:spcPts val="600"/>
              </a:spcBef>
              <a:spcAft>
                <a:spcPts val="0"/>
              </a:spcAft>
              <a:buClr>
                <a:schemeClr val="dk1"/>
              </a:buClr>
              <a:buSzPct val="100000"/>
              <a:buFont typeface="Courier New"/>
              <a:buChar char="o"/>
            </a:pPr>
            <a:r>
              <a:rPr lang="fr-FR" sz="1200" b="1" i="1" noProof="0" dirty="0">
                <a:latin typeface="Arial"/>
                <a:ea typeface="Arial"/>
                <a:cs typeface="Arial"/>
                <a:sym typeface="Arial"/>
              </a:rPr>
              <a:t>Les listes de foyers peuvent également contenir des informations sur les facteurs de risque</a:t>
            </a:r>
            <a:endParaRPr lang="fr-FR" b="1" i="1" noProof="0" dirty="0">
              <a:latin typeface="Arial"/>
              <a:ea typeface="Arial"/>
              <a:cs typeface="Arial"/>
              <a:sym typeface="Arial"/>
            </a:endParaRPr>
          </a:p>
          <a:p>
            <a:pPr marL="0" marR="0" lvl="0" indent="0" algn="l" rtl="0">
              <a:lnSpc>
                <a:spcPct val="115000"/>
              </a:lnSpc>
              <a:spcBef>
                <a:spcPts val="600"/>
              </a:spcBef>
              <a:spcAft>
                <a:spcPts val="0"/>
              </a:spcAft>
              <a:buClr>
                <a:schemeClr val="dk1"/>
              </a:buClr>
              <a:buSzPts val="1200"/>
              <a:buFont typeface="Calibri"/>
              <a:buNone/>
            </a:pPr>
            <a:endParaRPr lang="fr-FR" sz="1200" b="1" noProof="0" dirty="0">
              <a:latin typeface="Arial"/>
              <a:ea typeface="Arial"/>
              <a:cs typeface="Arial"/>
              <a:sym typeface="Arial"/>
            </a:endParaRPr>
          </a:p>
          <a:p>
            <a:pPr marL="171450" marR="0" lvl="0" indent="-171450" algn="l" rtl="0">
              <a:lnSpc>
                <a:spcPct val="115000"/>
              </a:lnSpc>
              <a:spcBef>
                <a:spcPts val="600"/>
              </a:spcBef>
              <a:spcAft>
                <a:spcPts val="0"/>
              </a:spcAft>
              <a:buClr>
                <a:schemeClr val="dk1"/>
              </a:buClr>
              <a:buSzPts val="1200"/>
              <a:buFont typeface="Noto Sans Symbols"/>
              <a:buChar char="▪"/>
            </a:pPr>
            <a:r>
              <a:rPr lang="fr-FR" sz="1200" b="1" u="sng" noProof="0" dirty="0">
                <a:latin typeface="Arial"/>
                <a:ea typeface="Arial"/>
                <a:cs typeface="Arial"/>
                <a:sym typeface="Arial"/>
              </a:rPr>
              <a:t>Posez la question</a:t>
            </a:r>
            <a:r>
              <a:rPr lang="fr-FR" sz="1200" b="1" u="none" noProof="0" dirty="0">
                <a:latin typeface="Arial"/>
                <a:ea typeface="Arial"/>
                <a:cs typeface="Arial"/>
                <a:sym typeface="Arial"/>
              </a:rPr>
              <a:t> : </a:t>
            </a:r>
            <a:r>
              <a:rPr lang="fr-FR" sz="1200" noProof="0" dirty="0">
                <a:latin typeface="Arial"/>
                <a:ea typeface="Arial"/>
                <a:cs typeface="Arial"/>
                <a:sym typeface="Arial"/>
              </a:rPr>
              <a:t>Quelle variable d'identification incluriez-vous ? (</a:t>
            </a:r>
            <a:r>
              <a:rPr lang="fr-FR" sz="1200" i="1" noProof="0" dirty="0">
                <a:latin typeface="Arial"/>
                <a:ea typeface="Arial"/>
                <a:cs typeface="Arial"/>
                <a:sym typeface="Arial"/>
              </a:rPr>
              <a:t>généralement 1 variable</a:t>
            </a:r>
            <a:r>
              <a:rPr lang="fr-FR" sz="1200" noProof="0" dirty="0">
                <a:latin typeface="Arial"/>
                <a:ea typeface="Arial"/>
                <a:cs typeface="Arial"/>
                <a:sym typeface="Arial"/>
              </a:rPr>
              <a:t>)  </a:t>
            </a:r>
            <a:endParaRPr lang="fr-FR" noProof="0" dirty="0"/>
          </a:p>
          <a:p>
            <a:pPr marL="171450" marR="0" lvl="0" indent="-95250" algn="l" rtl="0">
              <a:lnSpc>
                <a:spcPct val="115000"/>
              </a:lnSpc>
              <a:spcBef>
                <a:spcPts val="600"/>
              </a:spcBef>
              <a:spcAft>
                <a:spcPts val="0"/>
              </a:spcAft>
              <a:buClr>
                <a:schemeClr val="dk1"/>
              </a:buClr>
              <a:buSzPts val="1200"/>
              <a:buFont typeface="Noto Sans Symbols"/>
              <a:buNone/>
            </a:pPr>
            <a:endParaRPr lang="fr-FR" sz="1200" b="1" noProof="0" dirty="0">
              <a:latin typeface="Arial"/>
              <a:ea typeface="Arial"/>
              <a:cs typeface="Arial"/>
              <a:sym typeface="Arial"/>
            </a:endParaRPr>
          </a:p>
          <a:p>
            <a:pPr marL="171450" marR="0" lvl="0" indent="-171450" algn="l" rtl="0">
              <a:lnSpc>
                <a:spcPct val="115000"/>
              </a:lnSpc>
              <a:spcBef>
                <a:spcPts val="600"/>
              </a:spcBef>
              <a:spcAft>
                <a:spcPts val="0"/>
              </a:spcAft>
              <a:buClr>
                <a:schemeClr val="dk1"/>
              </a:buClr>
              <a:buSzPts val="1200"/>
              <a:buFont typeface="Noto Sans Symbols"/>
              <a:buChar char="▪"/>
            </a:pPr>
            <a:r>
              <a:rPr lang="fr-FR" sz="1200" b="1" i="0" u="sng" noProof="0" dirty="0">
                <a:latin typeface="Arial"/>
                <a:ea typeface="Arial"/>
                <a:cs typeface="Arial"/>
                <a:sym typeface="Arial"/>
              </a:rPr>
              <a:t>Remerciez</a:t>
            </a:r>
            <a:r>
              <a:rPr lang="fr-FR" sz="1200" b="1" i="0" u="none" noProof="0" dirty="0">
                <a:latin typeface="Arial"/>
                <a:ea typeface="Arial"/>
                <a:cs typeface="Arial"/>
                <a:sym typeface="Arial"/>
              </a:rPr>
              <a:t> </a:t>
            </a:r>
            <a:r>
              <a:rPr lang="fr-FR" sz="1200" b="0" i="0" u="none" noProof="0" dirty="0">
                <a:latin typeface="Arial"/>
                <a:ea typeface="Arial"/>
                <a:cs typeface="Arial"/>
                <a:sym typeface="Arial"/>
              </a:rPr>
              <a:t>les participants pour leurs</a:t>
            </a:r>
            <a:r>
              <a:rPr lang="fr-FR" sz="1200" b="0" i="0" noProof="0" dirty="0">
                <a:latin typeface="Arial"/>
                <a:ea typeface="Arial"/>
                <a:cs typeface="Arial"/>
                <a:sym typeface="Arial"/>
              </a:rPr>
              <a:t> réponses.</a:t>
            </a:r>
            <a:r>
              <a:rPr lang="fr-FR" sz="1200" b="1" i="0" noProof="0" dirty="0">
                <a:latin typeface="Arial"/>
                <a:ea typeface="Arial"/>
                <a:cs typeface="Arial"/>
                <a:sym typeface="Arial"/>
              </a:rPr>
              <a:t> </a:t>
            </a:r>
            <a:r>
              <a:rPr lang="fr-FR" sz="1200" b="1" noProof="0" dirty="0">
                <a:latin typeface="Arial"/>
                <a:ea typeface="Arial"/>
                <a:cs typeface="Arial"/>
                <a:sym typeface="Arial"/>
              </a:rPr>
              <a:t>&lt;</a:t>
            </a:r>
            <a:r>
              <a:rPr lang="fr-FR" b="1" i="0" noProof="0" dirty="0">
                <a:latin typeface="Arial"/>
                <a:ea typeface="Arial"/>
                <a:cs typeface="Arial"/>
                <a:sym typeface="Arial"/>
              </a:rPr>
              <a:t>CLIQUER</a:t>
            </a:r>
            <a:r>
              <a:rPr lang="fr-FR" sz="1200" b="1" noProof="0" dirty="0">
                <a:latin typeface="Arial"/>
                <a:ea typeface="Arial"/>
                <a:cs typeface="Arial"/>
                <a:sym typeface="Arial"/>
              </a:rPr>
              <a:t>&gt; </a:t>
            </a:r>
            <a:r>
              <a:rPr lang="fr-FR" sz="1200" b="1" i="1" noProof="0" dirty="0">
                <a:latin typeface="Arial"/>
                <a:ea typeface="Arial"/>
                <a:cs typeface="Arial"/>
                <a:sym typeface="Arial"/>
              </a:rPr>
              <a:t>Réponse :</a:t>
            </a:r>
            <a:r>
              <a:rPr lang="fr-FR" sz="1200" i="1" noProof="0" dirty="0">
                <a:latin typeface="Arial"/>
                <a:ea typeface="Arial"/>
                <a:cs typeface="Arial"/>
                <a:sym typeface="Arial"/>
              </a:rPr>
              <a:t> Nom du cas, initiales, numéro d'identification, numéro de dossier médical. Les adresses et les numéros de téléphone peuvent également être considérés comme des informations d'identification.</a:t>
            </a:r>
            <a:endParaRPr lang="fr-FR" sz="1200" b="0" i="1" noProof="0" dirty="0">
              <a:latin typeface="Arial"/>
              <a:ea typeface="Arial"/>
              <a:cs typeface="Arial"/>
              <a:sym typeface="Arial"/>
            </a:endParaRPr>
          </a:p>
          <a:p>
            <a:pPr marL="171450" marR="0" lvl="0" indent="-95250" algn="l" rtl="0">
              <a:lnSpc>
                <a:spcPct val="115000"/>
              </a:lnSpc>
              <a:spcBef>
                <a:spcPts val="600"/>
              </a:spcBef>
              <a:spcAft>
                <a:spcPts val="0"/>
              </a:spcAft>
              <a:buClr>
                <a:schemeClr val="dk1"/>
              </a:buClr>
              <a:buSzPts val="1200"/>
              <a:buFont typeface="Noto Sans Symbols"/>
              <a:buNone/>
            </a:pPr>
            <a:endParaRPr lang="fr-FR" sz="1200" b="0" i="1" noProof="0" dirty="0">
              <a:latin typeface="Arial"/>
              <a:ea typeface="Arial"/>
              <a:cs typeface="Arial"/>
              <a:sym typeface="Arial"/>
            </a:endParaRPr>
          </a:p>
          <a:p>
            <a:pPr marL="171450" marR="0" lvl="0" indent="-171450" algn="l" rtl="0">
              <a:lnSpc>
                <a:spcPct val="115000"/>
              </a:lnSpc>
              <a:spcBef>
                <a:spcPts val="600"/>
              </a:spcBef>
              <a:spcAft>
                <a:spcPts val="0"/>
              </a:spcAft>
              <a:buClr>
                <a:schemeClr val="dk1"/>
              </a:buClr>
              <a:buSzPts val="1200"/>
              <a:buFont typeface="Noto Sans Symbols"/>
              <a:buChar char="▪"/>
            </a:pPr>
            <a:r>
              <a:rPr lang="fr-FR" sz="1200" b="1" u="sng" noProof="0" dirty="0">
                <a:latin typeface="Arial"/>
                <a:ea typeface="Arial"/>
                <a:cs typeface="Arial"/>
                <a:sym typeface="Arial"/>
              </a:rPr>
              <a:t>Posez la question</a:t>
            </a:r>
            <a:r>
              <a:rPr lang="fr-FR" sz="1200" b="1" u="none" noProof="0" dirty="0">
                <a:latin typeface="Arial"/>
                <a:ea typeface="Arial"/>
                <a:cs typeface="Arial"/>
                <a:sym typeface="Arial"/>
              </a:rPr>
              <a:t> : </a:t>
            </a:r>
            <a:r>
              <a:rPr lang="fr-FR" sz="1200" noProof="0" dirty="0">
                <a:latin typeface="Arial"/>
                <a:ea typeface="Arial"/>
                <a:cs typeface="Arial"/>
                <a:sym typeface="Arial"/>
              </a:rPr>
              <a:t>Quelles variables démographiques incluriez-vous ? Limitez-vous aux plus importantes. </a:t>
            </a:r>
            <a:endParaRPr lang="fr-FR" noProof="0" dirty="0"/>
          </a:p>
          <a:p>
            <a:pPr marL="171450" marR="0" lvl="0" indent="-95250" algn="l" rtl="0">
              <a:lnSpc>
                <a:spcPct val="115000"/>
              </a:lnSpc>
              <a:spcBef>
                <a:spcPts val="600"/>
              </a:spcBef>
              <a:spcAft>
                <a:spcPts val="0"/>
              </a:spcAft>
              <a:buClr>
                <a:schemeClr val="dk1"/>
              </a:buClr>
              <a:buSzPts val="1200"/>
              <a:buFont typeface="Noto Sans Symbols"/>
              <a:buNone/>
            </a:pPr>
            <a:endParaRPr lang="fr-FR" sz="1200" b="1" noProof="0" dirty="0">
              <a:latin typeface="Arial"/>
              <a:ea typeface="Arial"/>
              <a:cs typeface="Arial"/>
              <a:sym typeface="Arial"/>
            </a:endParaRPr>
          </a:p>
          <a:p>
            <a:pPr marL="171450" marR="0" lvl="0" indent="-171450" algn="l" rtl="0">
              <a:lnSpc>
                <a:spcPct val="115000"/>
              </a:lnSpc>
              <a:spcBef>
                <a:spcPts val="600"/>
              </a:spcBef>
              <a:spcAft>
                <a:spcPts val="0"/>
              </a:spcAft>
              <a:buClr>
                <a:schemeClr val="dk1"/>
              </a:buClr>
              <a:buSzPts val="1200"/>
              <a:buFont typeface="Noto Sans Symbols"/>
              <a:buChar char="▪"/>
            </a:pPr>
            <a:r>
              <a:rPr lang="fr-FR" sz="1200" b="1" u="sng" noProof="0" dirty="0">
                <a:latin typeface="Arial"/>
                <a:ea typeface="Arial"/>
                <a:cs typeface="Arial"/>
                <a:sym typeface="Arial"/>
              </a:rPr>
              <a:t>Accuser réception</a:t>
            </a:r>
            <a:r>
              <a:rPr lang="fr-FR" sz="1200" b="0" u="none" noProof="0" dirty="0">
                <a:latin typeface="Arial"/>
                <a:ea typeface="Arial"/>
                <a:cs typeface="Arial"/>
                <a:sym typeface="Arial"/>
              </a:rPr>
              <a:t> de la </a:t>
            </a:r>
            <a:r>
              <a:rPr lang="fr-FR" sz="1200" b="0" noProof="0" dirty="0">
                <a:latin typeface="Arial"/>
                <a:ea typeface="Arial"/>
                <a:cs typeface="Arial"/>
                <a:sym typeface="Arial"/>
              </a:rPr>
              <a:t>(des) réponse(s). </a:t>
            </a:r>
            <a:r>
              <a:rPr lang="fr-FR" sz="1200" b="1" noProof="0" dirty="0">
                <a:latin typeface="Arial"/>
                <a:ea typeface="Arial"/>
                <a:cs typeface="Arial"/>
                <a:sym typeface="Arial"/>
              </a:rPr>
              <a:t>&lt;</a:t>
            </a:r>
            <a:r>
              <a:rPr lang="fr-FR" b="1" i="0" noProof="0" dirty="0">
                <a:latin typeface="Arial"/>
                <a:ea typeface="Arial"/>
                <a:cs typeface="Arial"/>
                <a:sym typeface="Arial"/>
              </a:rPr>
              <a:t>CLIQUER</a:t>
            </a:r>
            <a:r>
              <a:rPr lang="fr-FR" sz="1200" b="1" noProof="0" dirty="0">
                <a:latin typeface="Arial"/>
                <a:ea typeface="Arial"/>
                <a:cs typeface="Arial"/>
                <a:sym typeface="Arial"/>
              </a:rPr>
              <a:t>&gt; </a:t>
            </a:r>
            <a:r>
              <a:rPr lang="fr-FR" sz="1200" b="1" i="1" noProof="0" dirty="0">
                <a:latin typeface="Arial"/>
                <a:ea typeface="Arial"/>
                <a:cs typeface="Arial"/>
                <a:sym typeface="Arial"/>
              </a:rPr>
              <a:t>Réponse :</a:t>
            </a:r>
            <a:r>
              <a:rPr lang="fr-FR" sz="1200" i="1" noProof="0" dirty="0">
                <a:latin typeface="Arial"/>
                <a:ea typeface="Arial"/>
                <a:cs typeface="Arial"/>
                <a:sym typeface="Arial"/>
              </a:rPr>
              <a:t> L'âge, le sexe, la profession occasionnelle ou l'ethnie/tribu, le cas échéant ; pour les animaux, la race, l'espèce et le lieu.</a:t>
            </a:r>
            <a:endParaRPr lang="fr-FR" sz="1200" b="0" i="1" noProof="0" dirty="0">
              <a:latin typeface="Arial"/>
              <a:ea typeface="Arial"/>
              <a:cs typeface="Arial"/>
              <a:sym typeface="Arial"/>
            </a:endParaRPr>
          </a:p>
          <a:p>
            <a:pPr marL="171450" marR="0" lvl="0" indent="-95250" algn="l" rtl="0">
              <a:lnSpc>
                <a:spcPct val="115000"/>
              </a:lnSpc>
              <a:spcBef>
                <a:spcPts val="600"/>
              </a:spcBef>
              <a:spcAft>
                <a:spcPts val="0"/>
              </a:spcAft>
              <a:buClr>
                <a:schemeClr val="dk1"/>
              </a:buClr>
              <a:buSzPts val="1200"/>
              <a:buFont typeface="Noto Sans Symbols"/>
              <a:buNone/>
            </a:pPr>
            <a:endParaRPr lang="fr-FR" sz="1200" b="0" i="1" noProof="0" dirty="0">
              <a:latin typeface="Arial"/>
              <a:ea typeface="Arial"/>
              <a:cs typeface="Arial"/>
              <a:sym typeface="Arial"/>
            </a:endParaRPr>
          </a:p>
          <a:p>
            <a:pPr marL="171450" marR="0" lvl="0" indent="-171450" algn="l" rtl="0">
              <a:lnSpc>
                <a:spcPct val="115000"/>
              </a:lnSpc>
              <a:spcBef>
                <a:spcPts val="600"/>
              </a:spcBef>
              <a:spcAft>
                <a:spcPts val="0"/>
              </a:spcAft>
              <a:buClr>
                <a:schemeClr val="dk1"/>
              </a:buClr>
              <a:buSzPts val="1200"/>
              <a:buFont typeface="Noto Sans Symbols"/>
              <a:buChar char="▪"/>
            </a:pPr>
            <a:r>
              <a:rPr lang="fr-FR" sz="1200" b="1" u="sng" noProof="0" dirty="0">
                <a:latin typeface="Arial"/>
                <a:ea typeface="Arial"/>
                <a:cs typeface="Arial"/>
                <a:sym typeface="Arial"/>
              </a:rPr>
              <a:t>Demandez</a:t>
            </a:r>
            <a:r>
              <a:rPr lang="fr-FR" sz="1200" b="1" u="none" noProof="0" dirty="0">
                <a:latin typeface="Arial"/>
                <a:ea typeface="Arial"/>
                <a:cs typeface="Arial"/>
                <a:sym typeface="Arial"/>
              </a:rPr>
              <a:t> : </a:t>
            </a:r>
            <a:r>
              <a:rPr lang="fr-FR" sz="1200" noProof="0" dirty="0">
                <a:latin typeface="Arial"/>
                <a:ea typeface="Arial"/>
                <a:cs typeface="Arial"/>
                <a:sym typeface="Arial"/>
              </a:rPr>
              <a:t>Comment une adresse peut-elle être rendue anonyme ? </a:t>
            </a:r>
            <a:endParaRPr lang="fr-FR" noProof="0" dirty="0"/>
          </a:p>
          <a:p>
            <a:pPr marL="0" marR="0" lvl="0" indent="0" algn="l" rtl="0">
              <a:lnSpc>
                <a:spcPct val="115000"/>
              </a:lnSpc>
              <a:spcBef>
                <a:spcPts val="600"/>
              </a:spcBef>
              <a:spcAft>
                <a:spcPts val="0"/>
              </a:spcAft>
              <a:buClr>
                <a:schemeClr val="dk1"/>
              </a:buClr>
              <a:buSzPts val="1200"/>
              <a:buFont typeface="Noto Sans Symbols"/>
              <a:buNone/>
            </a:pPr>
            <a:endParaRPr lang="fr-FR" sz="1200" noProof="0" dirty="0">
              <a:latin typeface="Arial"/>
              <a:ea typeface="Arial"/>
              <a:cs typeface="Arial"/>
              <a:sym typeface="Arial"/>
            </a:endParaRPr>
          </a:p>
          <a:p>
            <a:pPr marL="171450" marR="0" lvl="0" indent="-171450" algn="l" rtl="0">
              <a:lnSpc>
                <a:spcPct val="115000"/>
              </a:lnSpc>
              <a:spcBef>
                <a:spcPts val="600"/>
              </a:spcBef>
              <a:spcAft>
                <a:spcPts val="0"/>
              </a:spcAft>
              <a:buClr>
                <a:schemeClr val="dk1"/>
              </a:buClr>
              <a:buSzPts val="1200"/>
              <a:buFont typeface="Noto Sans Symbols"/>
              <a:buChar char="▪"/>
            </a:pPr>
            <a:r>
              <a:rPr lang="fr-FR" sz="1200" b="1" u="sng" noProof="0" dirty="0">
                <a:latin typeface="Arial"/>
                <a:ea typeface="Arial"/>
                <a:cs typeface="Arial"/>
                <a:sym typeface="Arial"/>
              </a:rPr>
              <a:t>Accuser réception</a:t>
            </a:r>
            <a:r>
              <a:rPr lang="fr-FR" sz="1200" b="1" u="none" noProof="0" dirty="0">
                <a:latin typeface="Arial"/>
                <a:ea typeface="Arial"/>
                <a:cs typeface="Arial"/>
                <a:sym typeface="Arial"/>
              </a:rPr>
              <a:t> de la </a:t>
            </a:r>
            <a:r>
              <a:rPr lang="fr-FR" sz="1200" b="0" noProof="0" dirty="0">
                <a:latin typeface="Arial"/>
                <a:ea typeface="Arial"/>
                <a:cs typeface="Arial"/>
                <a:sym typeface="Arial"/>
              </a:rPr>
              <a:t>(des) réponse(s).  </a:t>
            </a:r>
            <a:r>
              <a:rPr lang="fr-FR" sz="1200" b="1" i="1" noProof="0" dirty="0">
                <a:latin typeface="Arial"/>
                <a:ea typeface="Arial"/>
                <a:cs typeface="Arial"/>
                <a:sym typeface="Arial"/>
              </a:rPr>
              <a:t>Réponse :</a:t>
            </a:r>
            <a:r>
              <a:rPr lang="fr-FR" sz="1200" i="1" noProof="0" dirty="0">
                <a:latin typeface="Arial"/>
                <a:ea typeface="Arial"/>
                <a:cs typeface="Arial"/>
                <a:sym typeface="Arial"/>
              </a:rPr>
              <a:t> Convertir l'adresse en coordonnées géographiques, telles que longitude/latitude.</a:t>
            </a:r>
            <a:endParaRPr lang="fr-FR" i="1" noProof="0" dirty="0">
              <a:latin typeface="Arial"/>
              <a:ea typeface="Arial"/>
              <a:cs typeface="Arial"/>
              <a:sym typeface="Arial"/>
            </a:endParaRPr>
          </a:p>
          <a:p>
            <a:pPr marL="0" marR="0" lvl="0" indent="0" algn="l" rtl="0">
              <a:lnSpc>
                <a:spcPct val="115000"/>
              </a:lnSpc>
              <a:spcBef>
                <a:spcPts val="1200"/>
              </a:spcBef>
              <a:spcAft>
                <a:spcPts val="0"/>
              </a:spcAft>
              <a:buClr>
                <a:schemeClr val="dk1"/>
              </a:buClr>
              <a:buSzPts val="1200"/>
              <a:buFont typeface="Calibri"/>
              <a:buNone/>
            </a:pPr>
            <a:endParaRPr lang="fr-FR" sz="1200" noProof="0" dirty="0">
              <a:latin typeface="Arial"/>
              <a:ea typeface="Arial"/>
              <a:cs typeface="Arial"/>
              <a:sym typeface="Arial"/>
            </a:endParaRPr>
          </a:p>
          <a:p>
            <a:pPr marL="171450" marR="0" lvl="0" indent="-171450" algn="l" rtl="0">
              <a:lnSpc>
                <a:spcPct val="115000"/>
              </a:lnSpc>
              <a:spcBef>
                <a:spcPts val="1200"/>
              </a:spcBef>
              <a:spcAft>
                <a:spcPts val="0"/>
              </a:spcAft>
              <a:buClr>
                <a:schemeClr val="dk1"/>
              </a:buClr>
              <a:buSzPts val="1200"/>
              <a:buFont typeface="Noto Sans Symbols"/>
              <a:buChar char="▪"/>
            </a:pPr>
            <a:r>
              <a:rPr lang="fr-FR" sz="1200" b="1" u="sng" noProof="0" dirty="0">
                <a:latin typeface="Arial"/>
                <a:ea typeface="Arial"/>
                <a:cs typeface="Arial"/>
                <a:sym typeface="Arial"/>
              </a:rPr>
              <a:t>Posez la question</a:t>
            </a:r>
            <a:r>
              <a:rPr lang="fr-FR" sz="1200" b="1" u="none" noProof="0" dirty="0">
                <a:latin typeface="Arial"/>
                <a:ea typeface="Arial"/>
                <a:cs typeface="Arial"/>
                <a:sym typeface="Arial"/>
              </a:rPr>
              <a:t> : </a:t>
            </a:r>
            <a:r>
              <a:rPr lang="fr-FR" sz="1200" noProof="0" dirty="0">
                <a:latin typeface="Arial"/>
                <a:ea typeface="Arial"/>
                <a:cs typeface="Arial"/>
                <a:sym typeface="Arial"/>
              </a:rPr>
              <a:t>Quelles variables cliniques incluriez-vous ?</a:t>
            </a:r>
            <a:endParaRPr lang="fr-FR" noProof="0" dirty="0"/>
          </a:p>
          <a:p>
            <a:pPr marL="171450" marR="0" lvl="0" indent="-95250" algn="l" rtl="0">
              <a:lnSpc>
                <a:spcPct val="115000"/>
              </a:lnSpc>
              <a:spcBef>
                <a:spcPts val="1200"/>
              </a:spcBef>
              <a:spcAft>
                <a:spcPts val="0"/>
              </a:spcAft>
              <a:buClr>
                <a:schemeClr val="dk1"/>
              </a:buClr>
              <a:buSzPts val="1200"/>
              <a:buFont typeface="Noto Sans Symbols"/>
              <a:buNone/>
            </a:pPr>
            <a:endParaRPr lang="fr-FR" sz="1200" noProof="0" dirty="0">
              <a:latin typeface="Arial"/>
              <a:ea typeface="Arial"/>
              <a:cs typeface="Arial"/>
              <a:sym typeface="Arial"/>
            </a:endParaRPr>
          </a:p>
          <a:p>
            <a:pPr marL="171450" marR="0" lvl="0" indent="-171450" algn="l" rtl="0">
              <a:lnSpc>
                <a:spcPct val="115000"/>
              </a:lnSpc>
              <a:spcBef>
                <a:spcPts val="1200"/>
              </a:spcBef>
              <a:spcAft>
                <a:spcPts val="0"/>
              </a:spcAft>
              <a:buClr>
                <a:schemeClr val="dk1"/>
              </a:buClr>
              <a:buSzPts val="1200"/>
              <a:buFont typeface="Noto Sans Symbols"/>
              <a:buChar char="▪"/>
            </a:pPr>
            <a:r>
              <a:rPr lang="fr-FR" sz="1200" b="1" i="0" u="sng" noProof="0" dirty="0">
                <a:latin typeface="Arial"/>
                <a:ea typeface="Arial"/>
                <a:cs typeface="Arial"/>
                <a:sym typeface="Arial"/>
              </a:rPr>
              <a:t>Remerciez</a:t>
            </a:r>
            <a:r>
              <a:rPr lang="fr-FR" sz="1200" b="1" i="0" u="none" noProof="0" dirty="0">
                <a:latin typeface="Arial"/>
                <a:ea typeface="Arial"/>
                <a:cs typeface="Arial"/>
                <a:sym typeface="Arial"/>
              </a:rPr>
              <a:t> </a:t>
            </a:r>
            <a:r>
              <a:rPr lang="fr-FR" sz="1200" b="0" i="0" u="none" noProof="0" dirty="0">
                <a:latin typeface="Arial"/>
                <a:ea typeface="Arial"/>
                <a:cs typeface="Arial"/>
                <a:sym typeface="Arial"/>
              </a:rPr>
              <a:t>les participants pour leurs</a:t>
            </a:r>
            <a:r>
              <a:rPr lang="fr-FR" sz="1200" b="0" i="0" noProof="0" dirty="0">
                <a:latin typeface="Arial"/>
                <a:ea typeface="Arial"/>
                <a:cs typeface="Arial"/>
                <a:sym typeface="Arial"/>
              </a:rPr>
              <a:t> réponses.</a:t>
            </a:r>
            <a:r>
              <a:rPr lang="fr-FR" sz="1200" b="1" i="0" noProof="0" dirty="0">
                <a:latin typeface="Arial"/>
                <a:ea typeface="Arial"/>
                <a:cs typeface="Arial"/>
                <a:sym typeface="Arial"/>
              </a:rPr>
              <a:t> </a:t>
            </a:r>
            <a:r>
              <a:rPr lang="fr-FR" sz="1200" b="1" noProof="0" dirty="0">
                <a:latin typeface="Arial"/>
                <a:ea typeface="Arial"/>
                <a:cs typeface="Arial"/>
                <a:sym typeface="Arial"/>
              </a:rPr>
              <a:t>&lt;</a:t>
            </a:r>
            <a:r>
              <a:rPr lang="fr-FR" b="1" i="0" noProof="0" dirty="0">
                <a:latin typeface="Arial"/>
                <a:ea typeface="Arial"/>
                <a:cs typeface="Arial"/>
                <a:sym typeface="Arial"/>
              </a:rPr>
              <a:t>CLIQUER</a:t>
            </a:r>
            <a:r>
              <a:rPr lang="fr-FR" sz="1200" b="1" noProof="0" dirty="0">
                <a:latin typeface="Arial"/>
                <a:ea typeface="Arial"/>
                <a:cs typeface="Arial"/>
                <a:sym typeface="Arial"/>
              </a:rPr>
              <a:t>&gt; </a:t>
            </a:r>
            <a:r>
              <a:rPr lang="fr-FR" sz="1200" b="1" i="1" noProof="0" dirty="0">
                <a:latin typeface="Arial"/>
                <a:ea typeface="Arial"/>
                <a:cs typeface="Arial"/>
                <a:sym typeface="Arial"/>
              </a:rPr>
              <a:t>Réponse : </a:t>
            </a:r>
            <a:r>
              <a:rPr lang="fr-FR" sz="1200" i="1" noProof="0" dirty="0">
                <a:latin typeface="Arial"/>
                <a:ea typeface="Arial"/>
                <a:cs typeface="Arial"/>
                <a:sym typeface="Arial"/>
              </a:rPr>
              <a:t>Date d'apparition des symptômes, présence de symptômes clés, parfois résultat (par exemple, vivant, hospitalisé, décédé), confirmation en laboratoire, catégorie de définition de cas (confirmé, suspecté, etc.) </a:t>
            </a:r>
            <a:r>
              <a:rPr lang="fr-FR" sz="1200" b="1" noProof="0" dirty="0">
                <a:latin typeface="Arial"/>
                <a:ea typeface="Arial"/>
                <a:cs typeface="Arial"/>
                <a:sym typeface="Arial"/>
              </a:rPr>
              <a:t>&lt;</a:t>
            </a:r>
            <a:r>
              <a:rPr lang="fr-FR" b="1" i="0" noProof="0" dirty="0">
                <a:latin typeface="Arial"/>
                <a:ea typeface="Arial"/>
                <a:cs typeface="Arial"/>
                <a:sym typeface="Arial"/>
              </a:rPr>
              <a:t>CLIQUER</a:t>
            </a:r>
            <a:r>
              <a:rPr lang="fr-FR" sz="1200" b="1" noProof="0" dirty="0">
                <a:latin typeface="Arial"/>
                <a:ea typeface="Arial"/>
                <a:cs typeface="Arial"/>
                <a:sym typeface="Arial"/>
              </a:rPr>
              <a:t>&gt; </a:t>
            </a:r>
            <a:r>
              <a:rPr lang="fr-FR" sz="1200" noProof="0" dirty="0">
                <a:latin typeface="Arial"/>
                <a:ea typeface="Arial"/>
                <a:cs typeface="Arial"/>
                <a:sym typeface="Arial"/>
              </a:rPr>
              <a:t>Les informations sur les facteurs de risque varient en fonction de la maladie, du contexte, de la population, etc.</a:t>
            </a:r>
            <a:endParaRPr lang="fr-FR" noProof="0" dirty="0"/>
          </a:p>
          <a:p>
            <a:pPr marL="0" marR="0" lvl="0" indent="0" algn="l" rtl="0">
              <a:lnSpc>
                <a:spcPct val="115000"/>
              </a:lnSpc>
              <a:spcBef>
                <a:spcPts val="1200"/>
              </a:spcBef>
              <a:spcAft>
                <a:spcPts val="0"/>
              </a:spcAft>
              <a:buClr>
                <a:schemeClr val="dk1"/>
              </a:buClr>
              <a:buSzPts val="1200"/>
              <a:buFont typeface="Noto Sans Symbols"/>
              <a:buNone/>
            </a:pPr>
            <a:endParaRPr lang="fr-FR" sz="1200" b="0" noProof="0" dirty="0">
              <a:latin typeface="Arial"/>
              <a:ea typeface="Arial"/>
              <a:cs typeface="Arial"/>
              <a:sym typeface="Arial"/>
            </a:endParaRPr>
          </a:p>
          <a:p>
            <a:pPr marL="171450" marR="0" lvl="0" indent="-171450" algn="l" rtl="0">
              <a:lnSpc>
                <a:spcPct val="115000"/>
              </a:lnSpc>
              <a:spcBef>
                <a:spcPts val="1200"/>
              </a:spcBef>
              <a:spcAft>
                <a:spcPts val="0"/>
              </a:spcAft>
              <a:buClr>
                <a:schemeClr val="dk1"/>
              </a:buClr>
              <a:buSzPts val="1200"/>
              <a:buFont typeface="Noto Sans Symbols"/>
              <a:buChar char="▪"/>
            </a:pPr>
            <a:r>
              <a:rPr lang="fr-FR" sz="1200" b="1" u="sng" noProof="0" dirty="0">
                <a:latin typeface="Arial"/>
                <a:ea typeface="Arial"/>
                <a:cs typeface="Arial"/>
                <a:sym typeface="Arial"/>
              </a:rPr>
              <a:t>Dites</a:t>
            </a:r>
            <a:r>
              <a:rPr lang="fr-FR" sz="1200" b="1" u="none" noProof="0" dirty="0">
                <a:latin typeface="Arial"/>
                <a:ea typeface="Arial"/>
                <a:cs typeface="Arial"/>
                <a:sym typeface="Arial"/>
              </a:rPr>
              <a:t> : </a:t>
            </a:r>
            <a:r>
              <a:rPr lang="fr-FR" sz="1200" noProof="0" dirty="0">
                <a:latin typeface="Arial"/>
                <a:ea typeface="Arial"/>
                <a:cs typeface="Arial"/>
                <a:sym typeface="Arial"/>
              </a:rPr>
              <a:t>En fin de compte, une liste des cas est conçue comme un simple résumé. Limitez-vous aux informations les plus importantes</a:t>
            </a:r>
            <a:r>
              <a:rPr lang="fr-FR" sz="1200" b="0" noProof="0" dirty="0">
                <a:latin typeface="Arial"/>
                <a:ea typeface="Arial"/>
                <a:cs typeface="Arial"/>
                <a:sym typeface="Arial"/>
              </a:rPr>
              <a:t> ! </a:t>
            </a:r>
            <a:r>
              <a:rPr lang="fr-FR" sz="1200" b="1" noProof="0" dirty="0">
                <a:latin typeface="Arial"/>
                <a:ea typeface="Arial"/>
                <a:cs typeface="Arial"/>
                <a:sym typeface="Arial"/>
              </a:rPr>
              <a:t>&lt;</a:t>
            </a:r>
            <a:r>
              <a:rPr lang="fr-FR" b="1" i="0" noProof="0" dirty="0">
                <a:latin typeface="Arial"/>
                <a:ea typeface="Arial"/>
                <a:cs typeface="Arial"/>
                <a:sym typeface="Arial"/>
              </a:rPr>
              <a:t>CLIQUER</a:t>
            </a:r>
            <a:r>
              <a:rPr lang="fr-FR" sz="1200" b="1" noProof="0" dirty="0">
                <a:latin typeface="Arial"/>
                <a:ea typeface="Arial"/>
                <a:cs typeface="Arial"/>
                <a:sym typeface="Arial"/>
              </a:rPr>
              <a:t>&gt; Restez simple !</a:t>
            </a:r>
            <a:endParaRPr lang="fr-FR" noProof="0" dirty="0">
              <a:latin typeface="Arial"/>
              <a:ea typeface="Arial"/>
              <a:cs typeface="Arial"/>
              <a:sym typeface="Arial"/>
            </a:endParaRPr>
          </a:p>
          <a:p>
            <a:pPr marL="0" lvl="0" indent="0" algn="l" rtl="0">
              <a:spcBef>
                <a:spcPts val="0"/>
              </a:spcBef>
              <a:spcAft>
                <a:spcPts val="0"/>
              </a:spcAft>
              <a:buNone/>
            </a:pPr>
            <a:endParaRPr dirty="0"/>
          </a:p>
        </p:txBody>
      </p:sp>
      <p:sp>
        <p:nvSpPr>
          <p:cNvPr id="731" name="Google Shape;731;p3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36</a:t>
            </a:fld>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1"/>
        <p:cNvGrpSpPr/>
        <p:nvPr/>
      </p:nvGrpSpPr>
      <p:grpSpPr>
        <a:xfrm>
          <a:off x="0" y="0"/>
          <a:ext cx="0" cy="0"/>
          <a:chOff x="0" y="0"/>
          <a:chExt cx="0" cy="0"/>
        </a:xfrm>
      </p:grpSpPr>
      <p:sp>
        <p:nvSpPr>
          <p:cNvPr id="742" name="Google Shape;742;p3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43" name="Google Shape;743;p3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Arial"/>
              <a:buNone/>
            </a:pPr>
            <a:r>
              <a:rPr lang="fr-FR" sz="1200" b="1" noProof="0" dirty="0">
                <a:latin typeface="Arial"/>
                <a:ea typeface="Arial"/>
                <a:cs typeface="Arial"/>
                <a:sym typeface="Arial"/>
              </a:rPr>
              <a:t>Notes de l'instructeur :</a:t>
            </a:r>
            <a:endParaRPr lang="fr-FR" noProof="0" dirty="0"/>
          </a:p>
          <a:p>
            <a:pPr marL="0" lvl="0" indent="0" algn="l" rtl="0">
              <a:spcBef>
                <a:spcPts val="0"/>
              </a:spcBef>
              <a:spcAft>
                <a:spcPts val="0"/>
              </a:spcAft>
              <a:buNone/>
            </a:pPr>
            <a:endParaRPr lang="fr-FR" noProof="0" dirty="0">
              <a:latin typeface="Arial"/>
              <a:ea typeface="Arial"/>
              <a:cs typeface="Arial"/>
              <a:sym typeface="Arial"/>
            </a:endParaRPr>
          </a:p>
          <a:p>
            <a:pPr marL="171450" lvl="0" indent="-171450" algn="l" rtl="0">
              <a:spcBef>
                <a:spcPts val="0"/>
              </a:spcBef>
              <a:spcAft>
                <a:spcPts val="0"/>
              </a:spcAft>
              <a:buClr>
                <a:schemeClr val="dk1"/>
              </a:buClr>
              <a:buSzPts val="1200"/>
              <a:buFont typeface="Noto Sans Symbols"/>
              <a:buChar char="❖"/>
            </a:pPr>
            <a:r>
              <a:rPr lang="fr-FR" b="1" i="1" noProof="0" dirty="0">
                <a:latin typeface="Arial"/>
                <a:ea typeface="Arial"/>
                <a:cs typeface="Arial"/>
                <a:sym typeface="Arial"/>
              </a:rPr>
              <a:t>Lisez la question à haute voix et demandez des commentaires avant de passer à la diapositive suivante. </a:t>
            </a:r>
            <a:endParaRPr lang="fr-FR" noProof="0" dirty="0"/>
          </a:p>
          <a:p>
            <a:pPr marL="0" lvl="0" indent="0" algn="l" rtl="0">
              <a:spcBef>
                <a:spcPts val="0"/>
              </a:spcBef>
              <a:spcAft>
                <a:spcPts val="0"/>
              </a:spcAft>
              <a:buNone/>
            </a:pPr>
            <a:endParaRPr lang="fr-FR" noProof="0" dirty="0">
              <a:latin typeface="Arial"/>
              <a:ea typeface="Arial"/>
              <a:cs typeface="Arial"/>
              <a:sym typeface="Arial"/>
            </a:endParaRPr>
          </a:p>
          <a:p>
            <a:pPr marL="171450" lvl="0" indent="-171450" algn="l" rtl="0">
              <a:spcBef>
                <a:spcPts val="0"/>
              </a:spcBef>
              <a:spcAft>
                <a:spcPts val="0"/>
              </a:spcAft>
              <a:buClr>
                <a:schemeClr val="dk1"/>
              </a:buClr>
              <a:buSzPts val="1200"/>
              <a:buFont typeface="Noto Sans Symbols"/>
              <a:buChar char="▪"/>
            </a:pPr>
            <a:r>
              <a:rPr lang="fr-FR" b="1" u="sng" noProof="0" dirty="0">
                <a:latin typeface="Arial"/>
                <a:ea typeface="Arial"/>
                <a:cs typeface="Arial"/>
                <a:sym typeface="Arial"/>
              </a:rPr>
              <a:t>Demandez</a:t>
            </a:r>
            <a:r>
              <a:rPr lang="fr-FR" b="1" u="none" noProof="0" dirty="0">
                <a:latin typeface="Arial"/>
                <a:ea typeface="Arial"/>
                <a:cs typeface="Arial"/>
                <a:sym typeface="Arial"/>
              </a:rPr>
              <a:t> : </a:t>
            </a:r>
            <a:r>
              <a:rPr lang="fr-FR" noProof="0" dirty="0">
                <a:latin typeface="Arial"/>
                <a:ea typeface="Arial"/>
                <a:cs typeface="Arial"/>
                <a:sym typeface="Arial"/>
              </a:rPr>
              <a:t>Comment les listes des cas  peuvent-elles être adaptées à l'approche Une Seule Santé ?</a:t>
            </a:r>
            <a:endParaRPr lang="fr-FR" noProof="0" dirty="0"/>
          </a:p>
          <a:p>
            <a:pPr marL="171450" lvl="0" indent="-95250" algn="l" rtl="0">
              <a:spcBef>
                <a:spcPts val="0"/>
              </a:spcBef>
              <a:spcAft>
                <a:spcPts val="0"/>
              </a:spcAft>
              <a:buClr>
                <a:schemeClr val="dk1"/>
              </a:buClr>
              <a:buSzPts val="1200"/>
              <a:buFont typeface="Noto Sans Symbols"/>
              <a:buNone/>
            </a:pPr>
            <a:endParaRPr lang="fr-FR" noProof="0" dirty="0">
              <a:latin typeface="Arial"/>
              <a:ea typeface="Arial"/>
              <a:cs typeface="Arial"/>
              <a:sym typeface="Arial"/>
            </a:endParaRPr>
          </a:p>
          <a:p>
            <a:pPr marL="171450" lvl="0" indent="-171450" algn="l" rtl="0">
              <a:spcBef>
                <a:spcPts val="0"/>
              </a:spcBef>
              <a:spcAft>
                <a:spcPts val="0"/>
              </a:spcAft>
              <a:buClr>
                <a:schemeClr val="dk1"/>
              </a:buClr>
              <a:buSzPts val="1200"/>
              <a:buFont typeface="Noto Sans Symbols"/>
              <a:buChar char="▪"/>
            </a:pPr>
            <a:r>
              <a:rPr lang="fr-FR" sz="1200" b="1" i="0" u="sng" noProof="0" dirty="0">
                <a:latin typeface="Arial"/>
                <a:ea typeface="Arial"/>
                <a:cs typeface="Arial"/>
                <a:sym typeface="Arial"/>
              </a:rPr>
              <a:t>Remerciez</a:t>
            </a:r>
            <a:r>
              <a:rPr lang="fr-FR" sz="1200" b="1" i="0" u="none" noProof="0" dirty="0">
                <a:latin typeface="Arial"/>
                <a:ea typeface="Arial"/>
                <a:cs typeface="Arial"/>
                <a:sym typeface="Arial"/>
              </a:rPr>
              <a:t> </a:t>
            </a:r>
            <a:r>
              <a:rPr lang="fr-FR" sz="1200" b="0" i="0" u="none" noProof="0" dirty="0">
                <a:latin typeface="Arial"/>
                <a:ea typeface="Arial"/>
                <a:cs typeface="Arial"/>
                <a:sym typeface="Arial"/>
              </a:rPr>
              <a:t>les participants pour leurs</a:t>
            </a:r>
            <a:r>
              <a:rPr lang="fr-FR" sz="1200" b="0" i="0" noProof="0" dirty="0">
                <a:latin typeface="Arial"/>
                <a:ea typeface="Arial"/>
                <a:cs typeface="Arial"/>
                <a:sym typeface="Arial"/>
              </a:rPr>
              <a:t> réponses.</a:t>
            </a:r>
            <a:r>
              <a:rPr lang="fr-FR" sz="1200" b="1" i="0" noProof="0" dirty="0">
                <a:latin typeface="Arial"/>
                <a:ea typeface="Arial"/>
                <a:cs typeface="Arial"/>
                <a:sym typeface="Arial"/>
              </a:rPr>
              <a:t> </a:t>
            </a:r>
          </a:p>
          <a:p>
            <a:pPr marL="171450" lvl="0" indent="-171450" algn="l" rtl="0">
              <a:spcBef>
                <a:spcPts val="0"/>
              </a:spcBef>
              <a:spcAft>
                <a:spcPts val="0"/>
              </a:spcAft>
              <a:buClr>
                <a:schemeClr val="dk1"/>
              </a:buClr>
              <a:buSzPts val="1200"/>
              <a:buFont typeface="Noto Sans Symbols"/>
              <a:buChar char="▪"/>
            </a:pPr>
            <a:endParaRPr lang="fr-FR" noProof="0" dirty="0">
              <a:latin typeface="Arial"/>
              <a:ea typeface="Arial"/>
              <a:cs typeface="Arial"/>
              <a:sym typeface="Arial"/>
            </a:endParaRPr>
          </a:p>
          <a:p>
            <a:pPr marL="171450" lvl="0" indent="-171450" algn="l" rtl="0">
              <a:spcBef>
                <a:spcPts val="0"/>
              </a:spcBef>
              <a:spcAft>
                <a:spcPts val="0"/>
              </a:spcAft>
              <a:buClr>
                <a:schemeClr val="dk1"/>
              </a:buClr>
              <a:buSzPts val="1200"/>
              <a:buFont typeface="Noto Sans Symbols"/>
              <a:buChar char="▪"/>
            </a:pPr>
            <a:r>
              <a:rPr lang="fr-FR" b="1" u="sng" noProof="0" dirty="0">
                <a:latin typeface="Arial"/>
                <a:ea typeface="Arial"/>
                <a:cs typeface="Arial"/>
                <a:sym typeface="Arial"/>
              </a:rPr>
              <a:t>Dites</a:t>
            </a:r>
            <a:r>
              <a:rPr lang="fr-FR" b="1" u="none" noProof="0" dirty="0">
                <a:latin typeface="Arial"/>
                <a:ea typeface="Arial"/>
                <a:cs typeface="Arial"/>
                <a:sym typeface="Arial"/>
              </a:rPr>
              <a:t> : </a:t>
            </a:r>
            <a:r>
              <a:rPr lang="fr-FR" noProof="0" dirty="0">
                <a:latin typeface="Arial"/>
                <a:ea typeface="Arial"/>
                <a:cs typeface="Arial"/>
                <a:sym typeface="Arial"/>
              </a:rPr>
              <a:t>Lors de l'élaboration d'une liste des cas, vous pourriez envisager d'ajouter des variables pour les expositions environnementales ou animales qui sont fortement associées à la maladie. Quelques exemples : visite d'une ferme, morsure d'un animal ou baignade. Vous pourriez également envisager d'ajouter des variables liées au lieu s'il existe une région géographique ou un climat spécifique associé à la maladie suspectée. Parmi ces variables, citons les voyages récents ou les contacts avec des personnes ayant voyagé récemment.    </a:t>
            </a:r>
            <a:endParaRPr lang="fr-FR" noProof="0" dirty="0"/>
          </a:p>
          <a:p>
            <a:pPr marL="0" lvl="0" indent="0" algn="l" rtl="0">
              <a:spcBef>
                <a:spcPts val="0"/>
              </a:spcBef>
              <a:spcAft>
                <a:spcPts val="0"/>
              </a:spcAft>
              <a:buNone/>
            </a:pPr>
            <a:r>
              <a:rPr lang="fr-FR" noProof="0" dirty="0">
                <a:latin typeface="Arial"/>
                <a:ea typeface="Arial"/>
                <a:cs typeface="Arial"/>
                <a:sym typeface="Arial"/>
              </a:rPr>
              <a:t> </a:t>
            </a:r>
            <a:endParaRPr lang="fr-FR" noProof="0" dirty="0"/>
          </a:p>
          <a:p>
            <a:pPr marL="171450" lvl="0" indent="-171450" algn="l" rtl="0">
              <a:spcBef>
                <a:spcPts val="0"/>
              </a:spcBef>
              <a:spcAft>
                <a:spcPts val="0"/>
              </a:spcAft>
              <a:buClr>
                <a:schemeClr val="dk1"/>
              </a:buClr>
              <a:buSzPts val="1200"/>
              <a:buFont typeface="Noto Sans Symbols"/>
              <a:buChar char="▪"/>
            </a:pPr>
            <a:r>
              <a:rPr lang="fr-FR" b="1" u="sng" noProof="0" dirty="0">
                <a:latin typeface="Arial"/>
                <a:ea typeface="Arial"/>
                <a:cs typeface="Arial"/>
                <a:sym typeface="Arial"/>
              </a:rPr>
              <a:t>Posez la question</a:t>
            </a:r>
            <a:r>
              <a:rPr lang="fr-FR" b="1" u="none" noProof="0" dirty="0">
                <a:latin typeface="Arial"/>
                <a:ea typeface="Arial"/>
                <a:cs typeface="Arial"/>
                <a:sym typeface="Arial"/>
              </a:rPr>
              <a:t> : </a:t>
            </a:r>
            <a:r>
              <a:rPr lang="fr-FR" noProof="0" dirty="0">
                <a:latin typeface="Arial"/>
                <a:ea typeface="Arial"/>
                <a:cs typeface="Arial"/>
                <a:sym typeface="Arial"/>
              </a:rPr>
              <a:t>Quels sont les avantages de l'approche Une Seule Santé?</a:t>
            </a:r>
            <a:endParaRPr lang="fr-FR" noProof="0" dirty="0"/>
          </a:p>
          <a:p>
            <a:pPr marL="171450" lvl="0" indent="-95250" algn="l" rtl="0">
              <a:spcBef>
                <a:spcPts val="0"/>
              </a:spcBef>
              <a:spcAft>
                <a:spcPts val="0"/>
              </a:spcAft>
              <a:buClr>
                <a:schemeClr val="dk1"/>
              </a:buClr>
              <a:buSzPts val="1200"/>
              <a:buFont typeface="Noto Sans Symbols"/>
              <a:buNone/>
            </a:pPr>
            <a:endParaRPr lang="fr-FR" noProof="0" dirty="0">
              <a:latin typeface="Arial"/>
              <a:ea typeface="Arial"/>
              <a:cs typeface="Arial"/>
              <a:sym typeface="Arial"/>
            </a:endParaRPr>
          </a:p>
          <a:p>
            <a:pPr marL="171450" marR="0" lvl="0" indent="-171450" algn="l" rtl="0">
              <a:lnSpc>
                <a:spcPct val="100000"/>
              </a:lnSpc>
              <a:spcBef>
                <a:spcPts val="0"/>
              </a:spcBef>
              <a:spcAft>
                <a:spcPts val="0"/>
              </a:spcAft>
              <a:buClr>
                <a:schemeClr val="dk1"/>
              </a:buClr>
              <a:buSzPts val="1200"/>
              <a:buFont typeface="Noto Sans Symbols"/>
              <a:buChar char="▪"/>
            </a:pPr>
            <a:r>
              <a:rPr lang="fr-FR" sz="1200" b="1" i="0" u="sng" noProof="0" dirty="0">
                <a:latin typeface="Arial"/>
                <a:ea typeface="Arial"/>
                <a:cs typeface="Arial"/>
                <a:sym typeface="Arial"/>
              </a:rPr>
              <a:t>Remerciez</a:t>
            </a:r>
            <a:r>
              <a:rPr lang="fr-FR" sz="1200" b="1" i="0" u="none" noProof="0" dirty="0">
                <a:latin typeface="Arial"/>
                <a:ea typeface="Arial"/>
                <a:cs typeface="Arial"/>
                <a:sym typeface="Arial"/>
              </a:rPr>
              <a:t> </a:t>
            </a:r>
            <a:r>
              <a:rPr lang="fr-FR" sz="1200" b="0" i="0" u="none" noProof="0" dirty="0">
                <a:latin typeface="Arial"/>
                <a:ea typeface="Arial"/>
                <a:cs typeface="Arial"/>
                <a:sym typeface="Arial"/>
              </a:rPr>
              <a:t>les participants pour leurs</a:t>
            </a:r>
            <a:r>
              <a:rPr lang="fr-FR" sz="1200" b="0" i="0" noProof="0" dirty="0">
                <a:latin typeface="Arial"/>
                <a:ea typeface="Arial"/>
                <a:cs typeface="Arial"/>
                <a:sym typeface="Arial"/>
              </a:rPr>
              <a:t> réponses.</a:t>
            </a:r>
            <a:r>
              <a:rPr lang="fr-FR" sz="1200" b="1" i="0" noProof="0" dirty="0">
                <a:latin typeface="Arial"/>
                <a:ea typeface="Arial"/>
                <a:cs typeface="Arial"/>
                <a:sym typeface="Arial"/>
              </a:rPr>
              <a:t> </a:t>
            </a:r>
          </a:p>
          <a:p>
            <a:pPr marL="171450" marR="0" lvl="0" indent="-171450" algn="l" rtl="0">
              <a:lnSpc>
                <a:spcPct val="100000"/>
              </a:lnSpc>
              <a:spcBef>
                <a:spcPts val="0"/>
              </a:spcBef>
              <a:spcAft>
                <a:spcPts val="0"/>
              </a:spcAft>
              <a:buClr>
                <a:schemeClr val="dk1"/>
              </a:buClr>
              <a:buSzPts val="1200"/>
              <a:buFont typeface="Noto Sans Symbols"/>
              <a:buChar char="▪"/>
            </a:pPr>
            <a:endParaRPr lang="fr-FR" noProof="0" dirty="0">
              <a:latin typeface="Arial"/>
              <a:ea typeface="Arial"/>
              <a:cs typeface="Arial"/>
              <a:sym typeface="Arial"/>
            </a:endParaRPr>
          </a:p>
          <a:p>
            <a:pPr marL="171450" marR="0" lvl="0" indent="-171450" algn="l" rtl="0">
              <a:lnSpc>
                <a:spcPct val="100000"/>
              </a:lnSpc>
              <a:spcBef>
                <a:spcPts val="0"/>
              </a:spcBef>
              <a:spcAft>
                <a:spcPts val="0"/>
              </a:spcAft>
              <a:buClr>
                <a:schemeClr val="dk1"/>
              </a:buClr>
              <a:buSzPts val="1200"/>
              <a:buFont typeface="Noto Sans Symbols"/>
              <a:buChar char="▪"/>
            </a:pPr>
            <a:r>
              <a:rPr lang="fr-FR" b="1" u="sng" noProof="0" dirty="0">
                <a:latin typeface="Arial"/>
                <a:ea typeface="Arial"/>
                <a:cs typeface="Arial"/>
                <a:sym typeface="Arial"/>
              </a:rPr>
              <a:t>Dites</a:t>
            </a:r>
            <a:r>
              <a:rPr lang="fr-FR" b="1" u="none" noProof="0" dirty="0">
                <a:latin typeface="Arial"/>
                <a:ea typeface="Arial"/>
                <a:cs typeface="Arial"/>
                <a:sym typeface="Arial"/>
              </a:rPr>
              <a:t> : </a:t>
            </a:r>
            <a:r>
              <a:rPr lang="fr-FR" b="0" u="none" noProof="0" dirty="0">
                <a:latin typeface="Arial"/>
                <a:ea typeface="Arial"/>
                <a:cs typeface="Arial"/>
                <a:sym typeface="Arial"/>
              </a:rPr>
              <a:t>L’ajout de facteurs de risque potentiels à la liste linéaire peut </a:t>
            </a:r>
            <a:r>
              <a:rPr lang="fr-FR" noProof="0" dirty="0">
                <a:latin typeface="Arial"/>
                <a:ea typeface="Arial"/>
                <a:cs typeface="Arial"/>
                <a:sym typeface="Arial"/>
              </a:rPr>
              <a:t>vous aider à identifier les facteurs de risque potentiels que les cas ont en commun, ce qui est utile pour la phase de génération d'hypothèses d'une épidémie, qui sera abordée plus loin dans ce cours. </a:t>
            </a:r>
            <a:endParaRPr lang="fr-FR" noProof="0" dirty="0"/>
          </a:p>
          <a:p>
            <a:pPr marL="0" lvl="0" indent="0" algn="l" rtl="0">
              <a:spcBef>
                <a:spcPts val="0"/>
              </a:spcBef>
              <a:spcAft>
                <a:spcPts val="0"/>
              </a:spcAft>
              <a:buNone/>
            </a:pPr>
            <a:endParaRPr dirty="0"/>
          </a:p>
        </p:txBody>
      </p:sp>
      <p:sp>
        <p:nvSpPr>
          <p:cNvPr id="744" name="Google Shape;744;p3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37</a:t>
            </a:fld>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2"/>
        <p:cNvGrpSpPr/>
        <p:nvPr/>
      </p:nvGrpSpPr>
      <p:grpSpPr>
        <a:xfrm>
          <a:off x="0" y="0"/>
          <a:ext cx="0" cy="0"/>
          <a:chOff x="0" y="0"/>
          <a:chExt cx="0" cy="0"/>
        </a:xfrm>
      </p:grpSpPr>
      <p:sp>
        <p:nvSpPr>
          <p:cNvPr id="753" name="Google Shape;753;p38: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54" name="Google Shape;754;p3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Arial"/>
              <a:buNone/>
            </a:pPr>
            <a:r>
              <a:rPr lang="fr-FR" sz="1200" b="1" noProof="0" dirty="0">
                <a:latin typeface="Arial"/>
                <a:ea typeface="Arial"/>
                <a:cs typeface="Arial"/>
                <a:sym typeface="Arial"/>
              </a:rPr>
              <a:t>Notes de l'instructeur :</a:t>
            </a:r>
            <a:endParaRPr lang="fr-FR" noProof="0" dirty="0"/>
          </a:p>
          <a:p>
            <a:pPr marL="0" lvl="0" indent="0" algn="l" rtl="0">
              <a:spcBef>
                <a:spcPts val="0"/>
              </a:spcBef>
              <a:spcAft>
                <a:spcPts val="0"/>
              </a:spcAft>
              <a:buClr>
                <a:schemeClr val="dk1"/>
              </a:buClr>
              <a:buSzPts val="1200"/>
              <a:buFont typeface="Calibri"/>
              <a:buNone/>
            </a:pPr>
            <a:endParaRPr lang="fr-FR" b="1" noProof="0" dirty="0">
              <a:latin typeface="Arial"/>
              <a:ea typeface="Arial"/>
              <a:cs typeface="Arial"/>
              <a:sym typeface="Arial"/>
            </a:endParaRPr>
          </a:p>
          <a:p>
            <a:pPr marL="171450" lvl="0" indent="-171450" algn="l" rtl="0">
              <a:spcBef>
                <a:spcPts val="0"/>
              </a:spcBef>
              <a:spcAft>
                <a:spcPts val="0"/>
              </a:spcAft>
              <a:buClr>
                <a:schemeClr val="dk1"/>
              </a:buClr>
              <a:buSzPts val="1200"/>
              <a:buFont typeface="Noto Sans Symbols"/>
              <a:buChar char="▪"/>
            </a:pPr>
            <a:r>
              <a:rPr lang="fr-FR" sz="1200" b="1" i="0" u="sng" noProof="0" dirty="0">
                <a:latin typeface="Arial"/>
                <a:ea typeface="Arial"/>
                <a:cs typeface="Arial"/>
                <a:sym typeface="Arial"/>
              </a:rPr>
              <a:t>Demandez</a:t>
            </a:r>
            <a:r>
              <a:rPr lang="fr-FR" sz="1200" b="0" i="0" u="none" noProof="0" dirty="0">
                <a:latin typeface="Arial"/>
                <a:ea typeface="Arial"/>
                <a:cs typeface="Arial"/>
                <a:sym typeface="Arial"/>
              </a:rPr>
              <a:t> aux participants de se reporter à leur « Cahier d'exercices du participant » </a:t>
            </a:r>
            <a:r>
              <a:rPr lang="fr-FR" sz="1200" b="0" noProof="0" dirty="0">
                <a:latin typeface="+mn-lt"/>
                <a:ea typeface="Arial"/>
                <a:cs typeface="Arial"/>
                <a:sym typeface="Arial"/>
              </a:rPr>
              <a:t>pour l'exercice intitulé </a:t>
            </a:r>
            <a:r>
              <a:rPr lang="fr-FR" sz="1200" b="0" i="0" u="none" noProof="0" dirty="0">
                <a:latin typeface="Arial"/>
                <a:ea typeface="Arial"/>
                <a:cs typeface="Arial"/>
                <a:sym typeface="Arial"/>
              </a:rPr>
              <a:t>: </a:t>
            </a:r>
            <a:r>
              <a:rPr lang="fr-FR" sz="1200" b="1" i="0" u="none" noProof="0" dirty="0">
                <a:latin typeface="Arial"/>
                <a:ea typeface="Arial"/>
                <a:cs typeface="Arial"/>
                <a:sym typeface="Arial"/>
              </a:rPr>
              <a:t>Élaborer une liste de</a:t>
            </a:r>
            <a:r>
              <a:rPr lang="fr-FR" b="1" noProof="0" dirty="0">
                <a:latin typeface="Arial"/>
                <a:ea typeface="Arial"/>
                <a:cs typeface="Arial"/>
                <a:sym typeface="Arial"/>
              </a:rPr>
              <a:t>s cas</a:t>
            </a:r>
            <a:endParaRPr lang="fr-FR" noProof="0" dirty="0"/>
          </a:p>
          <a:p>
            <a:pPr marL="0" lvl="0" indent="0" algn="l" rtl="0">
              <a:spcBef>
                <a:spcPts val="0"/>
              </a:spcBef>
              <a:spcAft>
                <a:spcPts val="0"/>
              </a:spcAft>
              <a:buClr>
                <a:schemeClr val="dk1"/>
              </a:buClr>
              <a:buSzPts val="1200"/>
              <a:buFont typeface="Noto Sans Symbols"/>
              <a:buNone/>
            </a:pPr>
            <a:endParaRPr lang="fr-FR" b="1" noProof="0" dirty="0">
              <a:latin typeface="Arial"/>
              <a:ea typeface="Arial"/>
              <a:cs typeface="Arial"/>
              <a:sym typeface="Arial"/>
            </a:endParaRPr>
          </a:p>
          <a:p>
            <a:pPr marL="171450" lvl="0" indent="-171450" algn="l" rtl="0">
              <a:spcBef>
                <a:spcPts val="360"/>
              </a:spcBef>
              <a:spcAft>
                <a:spcPts val="0"/>
              </a:spcAft>
              <a:buClr>
                <a:schemeClr val="dk1"/>
              </a:buClr>
              <a:buSzPts val="1200"/>
              <a:buFont typeface="Noto Sans Symbols"/>
              <a:buChar char="❖"/>
            </a:pPr>
            <a:r>
              <a:rPr lang="fr-FR" b="1" i="1" noProof="0" dirty="0">
                <a:latin typeface="Arial"/>
                <a:ea typeface="Arial"/>
                <a:cs typeface="Arial"/>
                <a:sym typeface="Arial"/>
              </a:rPr>
              <a:t>Durée totale : 25 minutes (15 minutes pour créer la liste des cas, 10 minutes pour discuter). </a:t>
            </a:r>
            <a:r>
              <a:rPr lang="fr-FR" sz="1200" b="1" i="1" noProof="0" dirty="0">
                <a:latin typeface="Arial"/>
                <a:ea typeface="Arial"/>
                <a:cs typeface="Arial"/>
                <a:sym typeface="Arial"/>
              </a:rPr>
              <a:t>&lt;</a:t>
            </a:r>
            <a:r>
              <a:rPr lang="fr-FR" b="1" i="0" noProof="0" dirty="0">
                <a:latin typeface="Arial"/>
                <a:ea typeface="Arial"/>
                <a:cs typeface="Arial"/>
                <a:sym typeface="Arial"/>
              </a:rPr>
              <a:t>CLIQUER</a:t>
            </a:r>
            <a:r>
              <a:rPr lang="fr-FR" sz="1200" b="1" i="1" noProof="0" dirty="0">
                <a:latin typeface="Arial"/>
                <a:ea typeface="Arial"/>
                <a:cs typeface="Arial"/>
                <a:sym typeface="Arial"/>
              </a:rPr>
              <a:t>&gt; pour les instructions sur la diapositive suivante.</a:t>
            </a:r>
            <a:endParaRPr lang="fr-FR" noProof="0" dirty="0"/>
          </a:p>
          <a:p>
            <a:pPr marL="0" lvl="0" indent="0" algn="l" rtl="0">
              <a:spcBef>
                <a:spcPts val="1245"/>
              </a:spcBef>
              <a:spcAft>
                <a:spcPts val="0"/>
              </a:spcAft>
              <a:buNone/>
            </a:pPr>
            <a:endParaRPr sz="1200" b="1" dirty="0">
              <a:solidFill>
                <a:srgbClr val="000000"/>
              </a:solidFill>
              <a:latin typeface="Arial"/>
              <a:ea typeface="Arial"/>
              <a:cs typeface="Arial"/>
              <a:sym typeface="Arial"/>
            </a:endParaRPr>
          </a:p>
          <a:p>
            <a:pPr marL="0" lvl="0" indent="0" algn="l" rtl="0">
              <a:spcBef>
                <a:spcPts val="622"/>
              </a:spcBef>
              <a:spcAft>
                <a:spcPts val="0"/>
              </a:spcAft>
              <a:buNone/>
            </a:pPr>
            <a:endParaRPr b="1" dirty="0"/>
          </a:p>
        </p:txBody>
      </p:sp>
      <p:sp>
        <p:nvSpPr>
          <p:cNvPr id="755" name="Google Shape;755;p3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38</a:t>
            </a:fld>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8"/>
        <p:cNvGrpSpPr/>
        <p:nvPr/>
      </p:nvGrpSpPr>
      <p:grpSpPr>
        <a:xfrm>
          <a:off x="0" y="0"/>
          <a:ext cx="0" cy="0"/>
          <a:chOff x="0" y="0"/>
          <a:chExt cx="0" cy="0"/>
        </a:xfrm>
      </p:grpSpPr>
      <p:sp>
        <p:nvSpPr>
          <p:cNvPr id="759" name="Google Shape;759;p3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60" name="Google Shape;760;p3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Arial"/>
              <a:buNone/>
            </a:pPr>
            <a:r>
              <a:rPr lang="fr-FR" sz="1200" b="1" noProof="0" dirty="0">
                <a:latin typeface="Arial"/>
                <a:ea typeface="Arial"/>
                <a:cs typeface="Arial"/>
                <a:sym typeface="Arial"/>
              </a:rPr>
              <a:t>Notes de l'instructeur :</a:t>
            </a:r>
            <a:endParaRPr lang="fr-FR" noProof="0" dirty="0"/>
          </a:p>
          <a:p>
            <a:pPr marL="0" lvl="0" indent="0" algn="l" rtl="0">
              <a:spcBef>
                <a:spcPts val="0"/>
              </a:spcBef>
              <a:spcAft>
                <a:spcPts val="0"/>
              </a:spcAft>
              <a:buClr>
                <a:schemeClr val="dk1"/>
              </a:buClr>
              <a:buSzPts val="1200"/>
              <a:buFont typeface="Calibri"/>
              <a:buNone/>
            </a:pPr>
            <a:endParaRPr lang="fr-FR" b="1" noProof="0" dirty="0">
              <a:latin typeface="Arial"/>
              <a:ea typeface="Arial"/>
              <a:cs typeface="Arial"/>
              <a:sym typeface="Arial"/>
            </a:endParaRPr>
          </a:p>
          <a:p>
            <a:pPr marL="0" lvl="0" indent="0" algn="l" rtl="0">
              <a:spcBef>
                <a:spcPts val="0"/>
              </a:spcBef>
              <a:spcAft>
                <a:spcPts val="0"/>
              </a:spcAft>
              <a:buClr>
                <a:schemeClr val="dk1"/>
              </a:buClr>
              <a:buSzPts val="1200"/>
              <a:buFont typeface="Arial"/>
              <a:buNone/>
            </a:pPr>
            <a:r>
              <a:rPr lang="fr-FR" b="1" noProof="0" dirty="0">
                <a:latin typeface="Arial"/>
                <a:ea typeface="Arial"/>
                <a:cs typeface="Arial"/>
                <a:sym typeface="Arial"/>
              </a:rPr>
              <a:t>Exercice : Élaborer une liste des cas</a:t>
            </a:r>
            <a:endParaRPr lang="fr-FR" noProof="0" dirty="0">
              <a:latin typeface="Arial"/>
              <a:ea typeface="Arial"/>
              <a:cs typeface="Arial"/>
              <a:sym typeface="Arial"/>
            </a:endParaRPr>
          </a:p>
          <a:p>
            <a:pPr marL="0" lvl="0" indent="0" algn="l" rtl="0">
              <a:spcBef>
                <a:spcPts val="360"/>
              </a:spcBef>
              <a:spcAft>
                <a:spcPts val="0"/>
              </a:spcAft>
              <a:buClr>
                <a:schemeClr val="dk1"/>
              </a:buClr>
              <a:buSzPts val="1200"/>
              <a:buFont typeface="Calibri"/>
              <a:buNone/>
            </a:pPr>
            <a:endParaRPr lang="fr-FR" b="1" noProof="0" dirty="0">
              <a:latin typeface="Arial"/>
              <a:ea typeface="Arial"/>
              <a:cs typeface="Arial"/>
              <a:sym typeface="Arial"/>
            </a:endParaRPr>
          </a:p>
          <a:p>
            <a:pPr marL="171450" lvl="0" indent="-171450" algn="l" rtl="0">
              <a:spcBef>
                <a:spcPts val="360"/>
              </a:spcBef>
              <a:spcAft>
                <a:spcPts val="0"/>
              </a:spcAft>
              <a:buClr>
                <a:schemeClr val="dk1"/>
              </a:buClr>
              <a:buSzPts val="1200"/>
              <a:buFont typeface="Noto Sans Symbols"/>
              <a:buChar char="❖"/>
            </a:pPr>
            <a:r>
              <a:rPr lang="fr-FR" b="1" i="1" noProof="0" dirty="0">
                <a:latin typeface="Arial"/>
                <a:ea typeface="Arial"/>
                <a:cs typeface="Arial"/>
                <a:sym typeface="Arial"/>
              </a:rPr>
              <a:t>Durée totale : 25 minutes (15 minutes pour créer la liste des cas, 10 minutes pour discuter)</a:t>
            </a:r>
            <a:endParaRPr lang="fr-FR" noProof="0" dirty="0"/>
          </a:p>
          <a:p>
            <a:pPr marL="0" lvl="0" indent="0" algn="l" rtl="0">
              <a:spcBef>
                <a:spcPts val="360"/>
              </a:spcBef>
              <a:spcAft>
                <a:spcPts val="0"/>
              </a:spcAft>
              <a:buClr>
                <a:schemeClr val="dk1"/>
              </a:buClr>
              <a:buSzPts val="1200"/>
              <a:buFont typeface="Calibri"/>
              <a:buNone/>
            </a:pPr>
            <a:endParaRPr lang="fr-FR" b="1" i="1" noProof="0" dirty="0">
              <a:latin typeface="Arial"/>
              <a:ea typeface="Arial"/>
              <a:cs typeface="Arial"/>
              <a:sym typeface="Arial"/>
            </a:endParaRPr>
          </a:p>
          <a:p>
            <a:pPr marL="171450" lvl="0" indent="-171450" algn="l" rtl="0">
              <a:spcBef>
                <a:spcPts val="360"/>
              </a:spcBef>
              <a:spcAft>
                <a:spcPts val="0"/>
              </a:spcAft>
              <a:buClr>
                <a:schemeClr val="dk1"/>
              </a:buClr>
              <a:buSzPts val="1200"/>
              <a:buFont typeface="Noto Sans Symbols"/>
              <a:buChar char="❖"/>
            </a:pPr>
            <a:r>
              <a:rPr lang="fr-FR" b="1" i="1" noProof="0" dirty="0">
                <a:latin typeface="Arial"/>
                <a:ea typeface="Arial"/>
                <a:cs typeface="Arial"/>
                <a:sym typeface="Arial"/>
              </a:rPr>
              <a:t>Suivez les étapes suivantes pour faciliter l'exercice :</a:t>
            </a:r>
            <a:endParaRPr lang="fr-FR" noProof="0" dirty="0"/>
          </a:p>
          <a:p>
            <a:pPr marL="685800" lvl="1" indent="-228600" algn="l" rtl="0">
              <a:spcBef>
                <a:spcPts val="360"/>
              </a:spcBef>
              <a:spcAft>
                <a:spcPts val="0"/>
              </a:spcAft>
              <a:buClr>
                <a:schemeClr val="dk1"/>
              </a:buClr>
              <a:buSzPts val="1200"/>
              <a:buFont typeface="Calibri"/>
              <a:buAutoNum type="arabicPeriod"/>
            </a:pPr>
            <a:r>
              <a:rPr lang="fr-FR" b="1" i="1" noProof="0" dirty="0">
                <a:latin typeface="Arial"/>
                <a:ea typeface="Arial"/>
                <a:cs typeface="Arial"/>
                <a:sym typeface="Arial"/>
              </a:rPr>
              <a:t>Dirigez les participants vers le tableau vierge et le registre du centre de santé qu'ils utiliseront pour l'exercice.</a:t>
            </a:r>
            <a:endParaRPr lang="fr-FR" noProof="0" dirty="0"/>
          </a:p>
          <a:p>
            <a:pPr marL="685800" lvl="1" indent="-228600" algn="l" rtl="0">
              <a:spcBef>
                <a:spcPts val="360"/>
              </a:spcBef>
              <a:spcAft>
                <a:spcPts val="0"/>
              </a:spcAft>
              <a:buClr>
                <a:schemeClr val="dk1"/>
              </a:buClr>
              <a:buSzPts val="1200"/>
              <a:buFont typeface="Calibri"/>
              <a:buAutoNum type="arabicPeriod"/>
            </a:pPr>
            <a:r>
              <a:rPr lang="fr-FR" b="1" i="1" noProof="0" dirty="0">
                <a:latin typeface="Arial"/>
                <a:ea typeface="Arial"/>
                <a:cs typeface="Arial"/>
                <a:sym typeface="Arial"/>
              </a:rPr>
              <a:t>Demandez à un participant de lire les instructions à haute voix.</a:t>
            </a:r>
            <a:endParaRPr lang="fr-FR" noProof="0" dirty="0"/>
          </a:p>
          <a:p>
            <a:pPr marL="685800" lvl="1" indent="-228600" algn="l" rtl="0">
              <a:spcBef>
                <a:spcPts val="360"/>
              </a:spcBef>
              <a:spcAft>
                <a:spcPts val="0"/>
              </a:spcAft>
              <a:buClr>
                <a:schemeClr val="dk1"/>
              </a:buClr>
              <a:buSzPts val="1200"/>
              <a:buFont typeface="Calibri"/>
              <a:buAutoNum type="arabicPeriod"/>
            </a:pPr>
            <a:r>
              <a:rPr lang="fr-FR" b="1" i="1" noProof="0" dirty="0">
                <a:latin typeface="Arial"/>
                <a:ea typeface="Arial"/>
                <a:cs typeface="Arial"/>
                <a:sym typeface="Arial"/>
              </a:rPr>
              <a:t>Divisez la classe en trois groupes et demandez à chaque groupe de créer une liste des cas sur une maladie différente.</a:t>
            </a:r>
            <a:endParaRPr lang="fr-FR" noProof="0" dirty="0"/>
          </a:p>
          <a:p>
            <a:pPr marL="685800" lvl="1" indent="-228600" algn="l" rtl="0">
              <a:spcBef>
                <a:spcPts val="360"/>
              </a:spcBef>
              <a:spcAft>
                <a:spcPts val="0"/>
              </a:spcAft>
              <a:buClr>
                <a:schemeClr val="dk1"/>
              </a:buClr>
              <a:buSzPts val="1200"/>
              <a:buFont typeface="Calibri"/>
              <a:buAutoNum type="arabicPeriod"/>
            </a:pPr>
            <a:r>
              <a:rPr lang="fr-FR" b="1" i="1" noProof="0" dirty="0">
                <a:latin typeface="Arial"/>
                <a:ea typeface="Arial"/>
                <a:cs typeface="Arial"/>
                <a:sym typeface="Arial"/>
              </a:rPr>
              <a:t>Insistez sur le conseil - ils n'ont pas besoin d'utiliser toutes les colonnes du tableau vierge.</a:t>
            </a:r>
            <a:endParaRPr lang="fr-FR" noProof="0" dirty="0"/>
          </a:p>
          <a:p>
            <a:pPr marL="685800" lvl="1" indent="-228600" algn="l" rtl="0">
              <a:spcBef>
                <a:spcPts val="360"/>
              </a:spcBef>
              <a:spcAft>
                <a:spcPts val="0"/>
              </a:spcAft>
              <a:buClr>
                <a:schemeClr val="dk1"/>
              </a:buClr>
              <a:buSzPts val="1200"/>
              <a:buFont typeface="Calibri"/>
              <a:buAutoNum type="arabicPeriod"/>
            </a:pPr>
            <a:r>
              <a:rPr lang="fr-FR" b="1" i="1" noProof="0" dirty="0">
                <a:latin typeface="Arial"/>
                <a:ea typeface="Arial"/>
                <a:cs typeface="Arial"/>
                <a:sym typeface="Arial"/>
              </a:rPr>
              <a:t>Demandez aux participants de travailler pendant 10 minutes.</a:t>
            </a:r>
            <a:endParaRPr lang="fr-FR" noProof="0" dirty="0"/>
          </a:p>
          <a:p>
            <a:pPr marL="228600" lvl="0" indent="-152400" algn="l" rtl="0">
              <a:spcBef>
                <a:spcPts val="360"/>
              </a:spcBef>
              <a:spcAft>
                <a:spcPts val="0"/>
              </a:spcAft>
              <a:buClr>
                <a:schemeClr val="dk1"/>
              </a:buClr>
              <a:buSzPts val="1200"/>
              <a:buFont typeface="Calibri"/>
              <a:buNone/>
            </a:pPr>
            <a:endParaRPr b="1" dirty="0"/>
          </a:p>
          <a:p>
            <a:pPr marL="0" lvl="0" indent="0" algn="l" rtl="0">
              <a:spcBef>
                <a:spcPts val="0"/>
              </a:spcBef>
              <a:spcAft>
                <a:spcPts val="0"/>
              </a:spcAft>
              <a:buNone/>
            </a:pPr>
            <a:endParaRPr dirty="0"/>
          </a:p>
        </p:txBody>
      </p:sp>
      <p:sp>
        <p:nvSpPr>
          <p:cNvPr id="761" name="Google Shape;761;p3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39</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2"/>
        <p:cNvGrpSpPr/>
        <p:nvPr/>
      </p:nvGrpSpPr>
      <p:grpSpPr>
        <a:xfrm>
          <a:off x="0" y="0"/>
          <a:ext cx="0" cy="0"/>
          <a:chOff x="0" y="0"/>
          <a:chExt cx="0" cy="0"/>
        </a:xfrm>
      </p:grpSpPr>
      <p:sp>
        <p:nvSpPr>
          <p:cNvPr id="313" name="Google Shape;313;p4: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4" name="Google Shape;314;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b="1" noProof="0" dirty="0">
                <a:latin typeface="Arial"/>
                <a:ea typeface="Arial"/>
                <a:cs typeface="Arial"/>
                <a:sym typeface="Arial"/>
              </a:rPr>
              <a:t>Notes de l'instructeur : </a:t>
            </a:r>
            <a:endParaRPr lang="fr-FR" noProof="0" dirty="0"/>
          </a:p>
          <a:p>
            <a:pPr marL="171450" lvl="0" indent="-95250" algn="l" rtl="0">
              <a:spcBef>
                <a:spcPts val="0"/>
              </a:spcBef>
              <a:spcAft>
                <a:spcPts val="0"/>
              </a:spcAft>
              <a:buClr>
                <a:schemeClr val="dk1"/>
              </a:buClr>
              <a:buSzPts val="1200"/>
              <a:buFont typeface="Arial"/>
              <a:buNone/>
            </a:pPr>
            <a:endParaRPr lang="fr-FR" b="1" i="1" noProof="0" dirty="0">
              <a:latin typeface="Arial"/>
              <a:ea typeface="Arial"/>
              <a:cs typeface="Arial"/>
              <a:sym typeface="Arial"/>
            </a:endParaRPr>
          </a:p>
          <a:p>
            <a:pPr marL="171450" lvl="0" indent="-171450" algn="l" rtl="0">
              <a:spcBef>
                <a:spcPts val="0"/>
              </a:spcBef>
              <a:spcAft>
                <a:spcPts val="0"/>
              </a:spcAft>
              <a:buClr>
                <a:schemeClr val="dk1"/>
              </a:buClr>
              <a:buSzPts val="1200"/>
              <a:buFont typeface="Noto Sans Symbols"/>
              <a:buChar char="▪"/>
            </a:pPr>
            <a:r>
              <a:rPr lang="fr-FR" b="1" i="0" u="sng" noProof="0" dirty="0">
                <a:latin typeface="Arial"/>
                <a:ea typeface="Arial"/>
                <a:cs typeface="Arial"/>
                <a:sym typeface="Arial"/>
              </a:rPr>
              <a:t>Lisez</a:t>
            </a:r>
            <a:r>
              <a:rPr lang="fr-FR" b="0" i="0" u="none" noProof="0" dirty="0">
                <a:latin typeface="Arial"/>
                <a:ea typeface="Arial"/>
                <a:cs typeface="Arial"/>
                <a:sym typeface="Arial"/>
              </a:rPr>
              <a:t> la </a:t>
            </a:r>
            <a:r>
              <a:rPr lang="fr-FR" b="0" i="0" noProof="0" dirty="0">
                <a:latin typeface="Arial"/>
                <a:ea typeface="Arial"/>
                <a:cs typeface="Arial"/>
                <a:sym typeface="Arial"/>
              </a:rPr>
              <a:t>question à haute voix. </a:t>
            </a:r>
            <a:endParaRPr lang="fr-FR" noProof="0" dirty="0"/>
          </a:p>
          <a:p>
            <a:pPr marL="171450" lvl="0" indent="-95250" algn="l" rtl="0">
              <a:spcBef>
                <a:spcPts val="0"/>
              </a:spcBef>
              <a:spcAft>
                <a:spcPts val="0"/>
              </a:spcAft>
              <a:buClr>
                <a:schemeClr val="dk1"/>
              </a:buClr>
              <a:buSzPts val="1200"/>
              <a:buFont typeface="Noto Sans Symbols"/>
              <a:buNone/>
            </a:pPr>
            <a:endParaRPr lang="fr-FR" b="0" i="0" noProof="0" dirty="0">
              <a:latin typeface="Arial"/>
              <a:ea typeface="Arial"/>
              <a:cs typeface="Arial"/>
              <a:sym typeface="Arial"/>
            </a:endParaRPr>
          </a:p>
          <a:p>
            <a:pPr marL="171450" lvl="0" indent="-171450" algn="l" rtl="0">
              <a:spcBef>
                <a:spcPts val="0"/>
              </a:spcBef>
              <a:spcAft>
                <a:spcPts val="0"/>
              </a:spcAft>
              <a:buClr>
                <a:schemeClr val="dk1"/>
              </a:buClr>
              <a:buSzPts val="1200"/>
              <a:buFont typeface="Noto Sans Symbols"/>
              <a:buChar char="▪"/>
            </a:pPr>
            <a:r>
              <a:rPr lang="fr-FR" b="1" i="0" u="sng" noProof="0" dirty="0">
                <a:latin typeface="Arial"/>
                <a:ea typeface="Arial"/>
                <a:cs typeface="Arial"/>
                <a:sym typeface="Arial"/>
              </a:rPr>
              <a:t>Demandez</a:t>
            </a:r>
            <a:r>
              <a:rPr lang="fr-FR" b="0" i="0" u="none" noProof="0" dirty="0">
                <a:latin typeface="Arial"/>
                <a:ea typeface="Arial"/>
                <a:cs typeface="Arial"/>
                <a:sym typeface="Arial"/>
              </a:rPr>
              <a:t> à </a:t>
            </a:r>
            <a:r>
              <a:rPr lang="fr-FR" b="0" i="0" noProof="0" dirty="0">
                <a:latin typeface="Arial"/>
                <a:ea typeface="Arial"/>
                <a:cs typeface="Arial"/>
                <a:sym typeface="Arial"/>
              </a:rPr>
              <a:t>des volontaires de partager leurs réponses. </a:t>
            </a:r>
            <a:endParaRPr lang="fr-FR" noProof="0" dirty="0"/>
          </a:p>
          <a:p>
            <a:pPr marL="171450" lvl="0" indent="-95250" algn="l" rtl="0">
              <a:spcBef>
                <a:spcPts val="0"/>
              </a:spcBef>
              <a:spcAft>
                <a:spcPts val="0"/>
              </a:spcAft>
              <a:buClr>
                <a:schemeClr val="dk1"/>
              </a:buClr>
              <a:buSzPts val="1200"/>
              <a:buFont typeface="Noto Sans Symbols"/>
              <a:buNone/>
            </a:pPr>
            <a:endParaRPr lang="fr-FR" b="0" i="0" noProof="0" dirty="0">
              <a:latin typeface="Arial"/>
              <a:ea typeface="Arial"/>
              <a:cs typeface="Arial"/>
              <a:sym typeface="Arial"/>
            </a:endParaRPr>
          </a:p>
          <a:p>
            <a:pPr marL="171450" lvl="0" indent="-171450" algn="l" rtl="0">
              <a:spcBef>
                <a:spcPts val="0"/>
              </a:spcBef>
              <a:spcAft>
                <a:spcPts val="0"/>
              </a:spcAft>
              <a:buClr>
                <a:schemeClr val="dk1"/>
              </a:buClr>
              <a:buSzPts val="1200"/>
              <a:buFont typeface="Noto Sans Symbols"/>
              <a:buChar char="▪"/>
            </a:pPr>
            <a:r>
              <a:rPr lang="fr-FR" b="1" i="0" u="sng" noProof="0" dirty="0">
                <a:latin typeface="Arial"/>
                <a:ea typeface="Arial"/>
                <a:cs typeface="Arial"/>
                <a:sym typeface="Arial"/>
              </a:rPr>
              <a:t>Laisse</a:t>
            </a:r>
            <a:r>
              <a:rPr lang="fr-FR" b="1" u="sng" noProof="0" dirty="0">
                <a:latin typeface="Arial"/>
                <a:ea typeface="Arial"/>
                <a:cs typeface="Arial"/>
                <a:sym typeface="Arial"/>
              </a:rPr>
              <a:t>z</a:t>
            </a:r>
            <a:r>
              <a:rPr lang="fr-FR" b="0" i="0" u="none" noProof="0" dirty="0">
                <a:latin typeface="Arial"/>
                <a:ea typeface="Arial"/>
                <a:cs typeface="Arial"/>
                <a:sym typeface="Arial"/>
              </a:rPr>
              <a:t> la </a:t>
            </a:r>
            <a:r>
              <a:rPr lang="fr-FR" b="0" i="0" noProof="0" dirty="0">
                <a:latin typeface="Arial"/>
                <a:ea typeface="Arial"/>
                <a:cs typeface="Arial"/>
                <a:sym typeface="Arial"/>
              </a:rPr>
              <a:t>discussion se poursuivre pendant 5 minutes. </a:t>
            </a:r>
            <a:r>
              <a:rPr lang="fr-FR" b="1" i="0" noProof="0" dirty="0">
                <a:latin typeface="Arial"/>
                <a:ea typeface="Arial"/>
                <a:cs typeface="Arial"/>
                <a:sym typeface="Arial"/>
              </a:rPr>
              <a:t>&lt;CLIQUER&gt; </a:t>
            </a:r>
            <a:r>
              <a:rPr lang="fr-FR" b="0" i="0" noProof="0" dirty="0">
                <a:latin typeface="Arial"/>
                <a:ea typeface="Arial"/>
                <a:cs typeface="Arial"/>
                <a:sym typeface="Arial"/>
              </a:rPr>
              <a:t>pour passer à la diapositive suivante avec la réponse</a:t>
            </a:r>
            <a:r>
              <a:rPr lang="fr-FR" b="1" i="0" noProof="0" dirty="0">
                <a:latin typeface="Arial"/>
                <a:ea typeface="Arial"/>
                <a:cs typeface="Arial"/>
                <a:sym typeface="Arial"/>
              </a:rPr>
              <a:t>.</a:t>
            </a:r>
            <a:endParaRPr lang="fr-FR" noProof="0" dirty="0"/>
          </a:p>
        </p:txBody>
      </p:sp>
      <p:sp>
        <p:nvSpPr>
          <p:cNvPr id="315" name="Google Shape;315;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4</a:t>
            </a:fld>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5"/>
        <p:cNvGrpSpPr/>
        <p:nvPr/>
      </p:nvGrpSpPr>
      <p:grpSpPr>
        <a:xfrm>
          <a:off x="0" y="0"/>
          <a:ext cx="0" cy="0"/>
          <a:chOff x="0" y="0"/>
          <a:chExt cx="0" cy="0"/>
        </a:xfrm>
      </p:grpSpPr>
      <p:sp>
        <p:nvSpPr>
          <p:cNvPr id="766" name="Google Shape;766;p4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67" name="Google Shape;767;p4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Arial"/>
              <a:buNone/>
            </a:pPr>
            <a:r>
              <a:rPr lang="fr-FR" sz="1200" b="1" noProof="0" dirty="0">
                <a:latin typeface="Arial"/>
                <a:ea typeface="Arial"/>
                <a:cs typeface="Arial"/>
                <a:sym typeface="Arial"/>
              </a:rPr>
              <a:t>Notes de l'instructeur :</a:t>
            </a:r>
            <a:endParaRPr lang="fr-FR" noProof="0" dirty="0"/>
          </a:p>
          <a:p>
            <a:pPr marL="0" marR="0" lvl="0" indent="0" algn="l" rtl="0">
              <a:spcBef>
                <a:spcPts val="1030"/>
              </a:spcBef>
              <a:spcAft>
                <a:spcPts val="0"/>
              </a:spcAft>
              <a:buClr>
                <a:schemeClr val="dk1"/>
              </a:buClr>
              <a:buSzPts val="1200"/>
              <a:buFont typeface="Calibri"/>
              <a:buNone/>
            </a:pPr>
            <a:endParaRPr lang="fr-FR" sz="1200" b="1" i="1" noProof="0" dirty="0">
              <a:latin typeface="Arial"/>
              <a:ea typeface="Arial"/>
              <a:cs typeface="Arial"/>
              <a:sym typeface="Arial"/>
            </a:endParaRPr>
          </a:p>
          <a:p>
            <a:pPr marL="171450" marR="0" lvl="0" indent="-171450" algn="l" rtl="0">
              <a:spcBef>
                <a:spcPts val="430"/>
              </a:spcBef>
              <a:spcAft>
                <a:spcPts val="0"/>
              </a:spcAft>
              <a:buClr>
                <a:schemeClr val="dk1"/>
              </a:buClr>
              <a:buSzPts val="1200"/>
              <a:buFont typeface="Noto Sans Symbols"/>
              <a:buChar char="❖"/>
            </a:pPr>
            <a:r>
              <a:rPr lang="fr-FR" sz="1200" b="1" i="1" noProof="0" dirty="0">
                <a:latin typeface="Arial"/>
                <a:ea typeface="Arial"/>
                <a:cs typeface="Arial"/>
                <a:sym typeface="Arial"/>
              </a:rPr>
              <a:t>Sollicite</a:t>
            </a:r>
            <a:r>
              <a:rPr lang="fr-FR" b="1" i="1" noProof="0" dirty="0">
                <a:latin typeface="Arial"/>
                <a:ea typeface="Arial"/>
                <a:cs typeface="Arial"/>
                <a:sym typeface="Arial"/>
              </a:rPr>
              <a:t>z</a:t>
            </a:r>
            <a:r>
              <a:rPr lang="fr-FR" sz="1200" b="1" i="1" noProof="0" dirty="0">
                <a:latin typeface="Arial"/>
                <a:ea typeface="Arial"/>
                <a:cs typeface="Arial"/>
                <a:sym typeface="Arial"/>
              </a:rPr>
              <a:t> quelques réponses par maladie. Cliquez sur la diapositive pour passer en revue les é</a:t>
            </a:r>
            <a:r>
              <a:rPr lang="fr-FR" b="1" i="1" noProof="0" dirty="0">
                <a:latin typeface="Arial"/>
                <a:ea typeface="Arial"/>
                <a:cs typeface="Arial"/>
                <a:sym typeface="Arial"/>
              </a:rPr>
              <a:t>léments de données</a:t>
            </a:r>
            <a:r>
              <a:rPr lang="fr-FR" sz="1200" b="1" i="1" noProof="0" dirty="0">
                <a:latin typeface="Arial"/>
                <a:ea typeface="Arial"/>
                <a:cs typeface="Arial"/>
                <a:sym typeface="Arial"/>
              </a:rPr>
              <a:t> suggérés pour chaque maladie.  En général, si vous créez une liste de</a:t>
            </a:r>
            <a:r>
              <a:rPr lang="fr-FR" b="1" i="1" noProof="0" dirty="0">
                <a:latin typeface="Arial"/>
                <a:ea typeface="Arial"/>
                <a:cs typeface="Arial"/>
                <a:sym typeface="Arial"/>
              </a:rPr>
              <a:t>s cas</a:t>
            </a:r>
            <a:r>
              <a:rPr lang="fr-FR" sz="1200" b="1" i="1" noProof="0" dirty="0">
                <a:latin typeface="Arial"/>
                <a:ea typeface="Arial"/>
                <a:cs typeface="Arial"/>
                <a:sym typeface="Arial"/>
              </a:rPr>
              <a:t> pour une maladie spécifique, le nom de la maladie figure dans le titre et ne doit pas être répété pour chaque entrée.</a:t>
            </a:r>
            <a:endParaRPr lang="fr-FR" noProof="0" dirty="0"/>
          </a:p>
          <a:p>
            <a:pPr marL="0" marR="0" lvl="0" indent="0" algn="l" rtl="0">
              <a:spcBef>
                <a:spcPts val="1200"/>
              </a:spcBef>
              <a:spcAft>
                <a:spcPts val="0"/>
              </a:spcAft>
              <a:buClr>
                <a:schemeClr val="dk1"/>
              </a:buClr>
              <a:buSzPts val="1200"/>
              <a:buFont typeface="Calibri"/>
              <a:buNone/>
            </a:pPr>
            <a:endParaRPr lang="fr-FR" sz="1200" b="1" noProof="0" dirty="0">
              <a:latin typeface="Arial"/>
              <a:ea typeface="Arial"/>
              <a:cs typeface="Arial"/>
              <a:sym typeface="Arial"/>
            </a:endParaRPr>
          </a:p>
          <a:p>
            <a:pPr marL="171450" marR="0" lvl="0" indent="-171450" algn="l" rtl="0">
              <a:spcBef>
                <a:spcPts val="1800"/>
              </a:spcBef>
              <a:spcAft>
                <a:spcPts val="0"/>
              </a:spcAft>
              <a:buClr>
                <a:schemeClr val="dk1"/>
              </a:buClr>
              <a:buSzPts val="1200"/>
              <a:buFont typeface="Noto Sans Symbols"/>
              <a:buChar char="▪"/>
            </a:pPr>
            <a:r>
              <a:rPr lang="fr-FR" sz="1200" b="1" u="sng" noProof="0" dirty="0">
                <a:latin typeface="Arial"/>
                <a:ea typeface="Arial"/>
                <a:cs typeface="Arial"/>
                <a:sym typeface="Arial"/>
              </a:rPr>
              <a:t>Posez la question</a:t>
            </a:r>
            <a:r>
              <a:rPr lang="fr-FR" sz="1200" b="1" u="none" noProof="0" dirty="0">
                <a:latin typeface="Arial"/>
                <a:ea typeface="Arial"/>
                <a:cs typeface="Arial"/>
                <a:sym typeface="Arial"/>
              </a:rPr>
              <a:t> : </a:t>
            </a:r>
            <a:r>
              <a:rPr lang="fr-FR" sz="1200" b="0" noProof="0" dirty="0">
                <a:latin typeface="Arial"/>
                <a:ea typeface="Arial"/>
                <a:cs typeface="Arial"/>
                <a:sym typeface="Arial"/>
              </a:rPr>
              <a:t>Quels sont les éléments de données que vous avez choisis ? Comment avez-vous décidé ou pourquoi avez-vous choisi ces éléments ?</a:t>
            </a:r>
            <a:endParaRPr lang="fr-FR" noProof="0" dirty="0"/>
          </a:p>
          <a:p>
            <a:pPr marL="171450" marR="0" lvl="0" indent="-171450" algn="l" rtl="0">
              <a:spcBef>
                <a:spcPts val="1800"/>
              </a:spcBef>
              <a:spcAft>
                <a:spcPts val="0"/>
              </a:spcAft>
              <a:buClr>
                <a:schemeClr val="dk1"/>
              </a:buClr>
              <a:buSzPts val="1200"/>
              <a:buFont typeface="Noto Sans Symbols"/>
              <a:buChar char="▪"/>
            </a:pPr>
            <a:r>
              <a:rPr lang="fr-FR" sz="1200" b="1" u="sng" noProof="0" dirty="0">
                <a:latin typeface="Arial"/>
                <a:ea typeface="Arial"/>
                <a:cs typeface="Arial"/>
                <a:sym typeface="Arial"/>
              </a:rPr>
              <a:t>Accuser réception</a:t>
            </a:r>
            <a:r>
              <a:rPr lang="fr-FR" sz="1200" b="0" u="none" noProof="0" dirty="0">
                <a:latin typeface="Arial"/>
                <a:ea typeface="Arial"/>
                <a:cs typeface="Arial"/>
                <a:sym typeface="Arial"/>
              </a:rPr>
              <a:t> de la </a:t>
            </a:r>
            <a:r>
              <a:rPr lang="fr-FR" sz="1200" b="0" noProof="0" dirty="0">
                <a:latin typeface="Arial"/>
                <a:ea typeface="Arial"/>
                <a:cs typeface="Arial"/>
                <a:sym typeface="Arial"/>
              </a:rPr>
              <a:t>(des) réponse(s). </a:t>
            </a:r>
            <a:r>
              <a:rPr lang="fr-FR" sz="1200" b="1" noProof="0" dirty="0">
                <a:latin typeface="Arial"/>
                <a:ea typeface="Arial"/>
                <a:cs typeface="Arial"/>
                <a:sym typeface="Arial"/>
              </a:rPr>
              <a:t>&lt;</a:t>
            </a:r>
            <a:r>
              <a:rPr lang="fr-FR" b="1" i="0" noProof="0" dirty="0">
                <a:latin typeface="Arial"/>
                <a:ea typeface="Arial"/>
                <a:cs typeface="Arial"/>
                <a:sym typeface="Arial"/>
              </a:rPr>
              <a:t>CLIQUER</a:t>
            </a:r>
            <a:r>
              <a:rPr lang="fr-FR" sz="1200" b="1" noProof="0" dirty="0">
                <a:latin typeface="Arial"/>
                <a:ea typeface="Arial"/>
                <a:cs typeface="Arial"/>
                <a:sym typeface="Arial"/>
              </a:rPr>
              <a:t>&gt;</a:t>
            </a:r>
            <a:endParaRPr lang="fr-FR" noProof="0" dirty="0"/>
          </a:p>
          <a:p>
            <a:pPr marL="171450" marR="0" lvl="0" indent="-95250" algn="l" rtl="0">
              <a:spcBef>
                <a:spcPts val="1800"/>
              </a:spcBef>
              <a:spcAft>
                <a:spcPts val="0"/>
              </a:spcAft>
              <a:buClr>
                <a:schemeClr val="dk1"/>
              </a:buClr>
              <a:buSzPts val="1200"/>
              <a:buFont typeface="Noto Sans Symbols"/>
              <a:buNone/>
            </a:pPr>
            <a:endParaRPr lang="fr-FR" sz="1200" b="1" noProof="0" dirty="0">
              <a:latin typeface="Arial"/>
              <a:ea typeface="Arial"/>
              <a:cs typeface="Arial"/>
              <a:sym typeface="Arial"/>
            </a:endParaRPr>
          </a:p>
          <a:p>
            <a:pPr marL="171450" marR="0" lvl="0" indent="-171450" algn="l" rtl="0">
              <a:lnSpc>
                <a:spcPct val="115000"/>
              </a:lnSpc>
              <a:spcBef>
                <a:spcPts val="600"/>
              </a:spcBef>
              <a:spcAft>
                <a:spcPts val="0"/>
              </a:spcAft>
              <a:buClr>
                <a:schemeClr val="dk1"/>
              </a:buClr>
              <a:buSzPts val="1200"/>
              <a:buFont typeface="Noto Sans Symbols"/>
              <a:buChar char="▪"/>
            </a:pPr>
            <a:r>
              <a:rPr lang="fr-FR" sz="1200" b="1" u="sng" noProof="0" dirty="0">
                <a:latin typeface="Arial"/>
                <a:ea typeface="Arial"/>
                <a:cs typeface="Arial"/>
                <a:sym typeface="Arial"/>
              </a:rPr>
              <a:t>Demandez</a:t>
            </a:r>
            <a:r>
              <a:rPr lang="fr-FR" sz="1200" b="0" u="none" noProof="0" dirty="0">
                <a:latin typeface="Arial"/>
                <a:ea typeface="Arial"/>
                <a:cs typeface="Arial"/>
                <a:sym typeface="Arial"/>
              </a:rPr>
              <a:t> à </a:t>
            </a:r>
            <a:r>
              <a:rPr lang="fr-FR" sz="1200" noProof="0" dirty="0">
                <a:latin typeface="Arial"/>
                <a:ea typeface="Arial"/>
                <a:cs typeface="Arial"/>
                <a:sym typeface="Arial"/>
              </a:rPr>
              <a:t>un volontaire du groupe travaillant sur la liste d</a:t>
            </a:r>
            <a:r>
              <a:rPr lang="fr-FR" noProof="0" dirty="0">
                <a:latin typeface="Arial"/>
                <a:ea typeface="Arial"/>
                <a:cs typeface="Arial"/>
                <a:sym typeface="Arial"/>
              </a:rPr>
              <a:t>es cas</a:t>
            </a:r>
            <a:r>
              <a:rPr lang="fr-FR" sz="1200" noProof="0" dirty="0">
                <a:latin typeface="Arial"/>
                <a:ea typeface="Arial"/>
                <a:cs typeface="Arial"/>
                <a:sym typeface="Arial"/>
              </a:rPr>
              <a:t> pour le paludisme de discuter des éléments de données.</a:t>
            </a:r>
            <a:endParaRPr lang="fr-FR" noProof="0" dirty="0"/>
          </a:p>
          <a:p>
            <a:pPr marL="171450" marR="0" lvl="0" indent="-171450" algn="l" rtl="0">
              <a:lnSpc>
                <a:spcPct val="115000"/>
              </a:lnSpc>
              <a:spcBef>
                <a:spcPts val="600"/>
              </a:spcBef>
              <a:spcAft>
                <a:spcPts val="0"/>
              </a:spcAft>
              <a:buClr>
                <a:schemeClr val="dk1"/>
              </a:buClr>
              <a:buSzPts val="1200"/>
              <a:buFont typeface="Noto Sans Symbols"/>
              <a:buChar char="▪"/>
            </a:pPr>
            <a:r>
              <a:rPr lang="fr-FR" sz="1200" b="1" u="sng" noProof="0" dirty="0">
                <a:latin typeface="Arial"/>
                <a:ea typeface="Arial"/>
                <a:cs typeface="Arial"/>
                <a:sym typeface="Arial"/>
              </a:rPr>
              <a:t>Accuse</a:t>
            </a:r>
            <a:r>
              <a:rPr lang="fr-FR" b="1" u="sng" noProof="0" dirty="0">
                <a:latin typeface="Arial"/>
                <a:ea typeface="Arial"/>
                <a:cs typeface="Arial"/>
                <a:sym typeface="Arial"/>
              </a:rPr>
              <a:t>z</a:t>
            </a:r>
            <a:r>
              <a:rPr lang="fr-FR" sz="1200" b="1" u="sng" noProof="0" dirty="0">
                <a:latin typeface="Arial"/>
                <a:ea typeface="Arial"/>
                <a:cs typeface="Arial"/>
                <a:sym typeface="Arial"/>
              </a:rPr>
              <a:t> réception</a:t>
            </a:r>
            <a:r>
              <a:rPr lang="fr-FR" sz="1200" b="0" u="none" noProof="0" dirty="0">
                <a:latin typeface="Arial"/>
                <a:ea typeface="Arial"/>
                <a:cs typeface="Arial"/>
                <a:sym typeface="Arial"/>
              </a:rPr>
              <a:t> de la </a:t>
            </a:r>
            <a:r>
              <a:rPr lang="fr-FR" sz="1200" b="0" noProof="0" dirty="0">
                <a:latin typeface="Arial"/>
                <a:ea typeface="Arial"/>
                <a:cs typeface="Arial"/>
                <a:sym typeface="Arial"/>
              </a:rPr>
              <a:t>(des) réponse(s). </a:t>
            </a:r>
            <a:r>
              <a:rPr lang="fr-FR" sz="1200" b="1" noProof="0" dirty="0">
                <a:latin typeface="Arial"/>
                <a:ea typeface="Arial"/>
                <a:cs typeface="Arial"/>
                <a:sym typeface="Arial"/>
              </a:rPr>
              <a:t>&lt;</a:t>
            </a:r>
            <a:r>
              <a:rPr lang="fr-FR" b="1" i="0" noProof="0" dirty="0">
                <a:latin typeface="Arial"/>
                <a:ea typeface="Arial"/>
                <a:cs typeface="Arial"/>
                <a:sym typeface="Arial"/>
              </a:rPr>
              <a:t>CLIQUER</a:t>
            </a:r>
            <a:r>
              <a:rPr lang="fr-FR" sz="1200" b="1" noProof="0" dirty="0">
                <a:latin typeface="Arial"/>
                <a:ea typeface="Arial"/>
                <a:cs typeface="Arial"/>
                <a:sym typeface="Arial"/>
              </a:rPr>
              <a:t>&gt; </a:t>
            </a:r>
            <a:endParaRPr lang="fr-FR" noProof="0" dirty="0"/>
          </a:p>
          <a:p>
            <a:pPr marL="171450" marR="0" lvl="0" indent="-95250" algn="l" rtl="0">
              <a:lnSpc>
                <a:spcPct val="115000"/>
              </a:lnSpc>
              <a:spcBef>
                <a:spcPts val="600"/>
              </a:spcBef>
              <a:spcAft>
                <a:spcPts val="0"/>
              </a:spcAft>
              <a:buClr>
                <a:schemeClr val="dk1"/>
              </a:buClr>
              <a:buSzPts val="1200"/>
              <a:buFont typeface="Noto Sans Symbols"/>
              <a:buNone/>
            </a:pPr>
            <a:endParaRPr lang="fr-FR" sz="1200" b="1" noProof="0" dirty="0">
              <a:latin typeface="Arial"/>
              <a:ea typeface="Arial"/>
              <a:cs typeface="Arial"/>
              <a:sym typeface="Arial"/>
            </a:endParaRPr>
          </a:p>
          <a:p>
            <a:pPr marL="171450" marR="0" lvl="0" indent="-171450" algn="l" rtl="0">
              <a:lnSpc>
                <a:spcPct val="115000"/>
              </a:lnSpc>
              <a:spcBef>
                <a:spcPts val="600"/>
              </a:spcBef>
              <a:spcAft>
                <a:spcPts val="0"/>
              </a:spcAft>
              <a:buClr>
                <a:schemeClr val="dk1"/>
              </a:buClr>
              <a:buSzPts val="1200"/>
              <a:buFont typeface="Noto Sans Symbols"/>
              <a:buChar char="▪"/>
            </a:pPr>
            <a:r>
              <a:rPr lang="fr-FR" sz="1200" b="1" u="sng" noProof="0" dirty="0">
                <a:latin typeface="Arial"/>
                <a:ea typeface="Arial"/>
                <a:cs typeface="Arial"/>
                <a:sym typeface="Arial"/>
              </a:rPr>
              <a:t>Dites</a:t>
            </a:r>
            <a:r>
              <a:rPr lang="fr-FR" sz="1200" b="1" u="none" noProof="0" dirty="0">
                <a:latin typeface="Arial"/>
                <a:ea typeface="Arial"/>
                <a:cs typeface="Arial"/>
                <a:sym typeface="Arial"/>
              </a:rPr>
              <a:t> : </a:t>
            </a:r>
            <a:r>
              <a:rPr lang="fr-FR" sz="1200" noProof="0" dirty="0">
                <a:latin typeface="Arial"/>
                <a:ea typeface="Arial"/>
                <a:cs typeface="Arial"/>
                <a:sym typeface="Arial"/>
              </a:rPr>
              <a:t>Voici un exemple. </a:t>
            </a:r>
            <a:r>
              <a:rPr lang="fr-FR" sz="1200" b="1" noProof="0" dirty="0">
                <a:latin typeface="Arial"/>
                <a:ea typeface="Arial"/>
                <a:cs typeface="Arial"/>
                <a:sym typeface="Arial"/>
              </a:rPr>
              <a:t>&lt;</a:t>
            </a:r>
            <a:r>
              <a:rPr lang="fr-FR" b="1" i="0" noProof="0" dirty="0">
                <a:latin typeface="Arial"/>
                <a:ea typeface="Arial"/>
                <a:cs typeface="Arial"/>
                <a:sym typeface="Arial"/>
              </a:rPr>
              <a:t>CLIQUER</a:t>
            </a:r>
            <a:r>
              <a:rPr lang="fr-FR" sz="1200" b="1" noProof="0" dirty="0">
                <a:latin typeface="Arial"/>
                <a:ea typeface="Arial"/>
                <a:cs typeface="Arial"/>
                <a:sym typeface="Arial"/>
              </a:rPr>
              <a:t>&gt; </a:t>
            </a:r>
            <a:endParaRPr lang="fr-FR" noProof="0" dirty="0">
              <a:latin typeface="Arial"/>
              <a:ea typeface="Arial"/>
              <a:cs typeface="Arial"/>
              <a:sym typeface="Arial"/>
            </a:endParaRPr>
          </a:p>
          <a:p>
            <a:pPr marL="0" marR="0" lvl="0" indent="0" algn="l" rtl="0">
              <a:lnSpc>
                <a:spcPct val="115000"/>
              </a:lnSpc>
              <a:spcBef>
                <a:spcPts val="1200"/>
              </a:spcBef>
              <a:spcAft>
                <a:spcPts val="0"/>
              </a:spcAft>
              <a:buClr>
                <a:schemeClr val="dk1"/>
              </a:buClr>
              <a:buSzPts val="1200"/>
              <a:buFont typeface="Calibri"/>
              <a:buNone/>
            </a:pPr>
            <a:endParaRPr lang="fr-FR" sz="1200" noProof="0" dirty="0">
              <a:latin typeface="Arial"/>
              <a:ea typeface="Arial"/>
              <a:cs typeface="Arial"/>
              <a:sym typeface="Arial"/>
            </a:endParaRPr>
          </a:p>
          <a:p>
            <a:pPr marL="171450" marR="0" lvl="0" indent="-171450" algn="l" rtl="0">
              <a:lnSpc>
                <a:spcPct val="115000"/>
              </a:lnSpc>
              <a:spcBef>
                <a:spcPts val="1200"/>
              </a:spcBef>
              <a:spcAft>
                <a:spcPts val="0"/>
              </a:spcAft>
              <a:buClr>
                <a:schemeClr val="dk1"/>
              </a:buClr>
              <a:buSzPts val="1200"/>
              <a:buFont typeface="Noto Sans Symbols"/>
              <a:buChar char="▪"/>
            </a:pPr>
            <a:r>
              <a:rPr lang="fr-FR" sz="1200" b="1" u="sng" noProof="0" dirty="0">
                <a:latin typeface="Arial"/>
                <a:ea typeface="Arial"/>
                <a:cs typeface="Arial"/>
                <a:sym typeface="Arial"/>
              </a:rPr>
              <a:t>Demandez</a:t>
            </a:r>
            <a:r>
              <a:rPr lang="fr-FR" sz="1200" b="0" u="none" noProof="0" dirty="0">
                <a:latin typeface="Arial"/>
                <a:ea typeface="Arial"/>
                <a:cs typeface="Arial"/>
                <a:sym typeface="Arial"/>
              </a:rPr>
              <a:t> à </a:t>
            </a:r>
            <a:r>
              <a:rPr lang="fr-FR" sz="1200" noProof="0" dirty="0">
                <a:latin typeface="Arial"/>
                <a:ea typeface="Arial"/>
                <a:cs typeface="Arial"/>
                <a:sym typeface="Arial"/>
              </a:rPr>
              <a:t>un volontaire du groupe travaillant sur la liste de lignes pour la pneumonie de discuter des éléments de données.</a:t>
            </a:r>
            <a:endParaRPr lang="fr-FR" noProof="0" dirty="0"/>
          </a:p>
          <a:p>
            <a:pPr marL="171450" marR="0" lvl="0" indent="-171450" algn="l" rtl="0">
              <a:lnSpc>
                <a:spcPct val="115000"/>
              </a:lnSpc>
              <a:spcBef>
                <a:spcPts val="1200"/>
              </a:spcBef>
              <a:spcAft>
                <a:spcPts val="0"/>
              </a:spcAft>
              <a:buClr>
                <a:schemeClr val="dk1"/>
              </a:buClr>
              <a:buSzPts val="1200"/>
              <a:buFont typeface="Noto Sans Symbols"/>
              <a:buChar char="▪"/>
            </a:pPr>
            <a:r>
              <a:rPr lang="fr-FR" sz="1200" b="1" u="sng" noProof="0" dirty="0">
                <a:latin typeface="Arial"/>
                <a:ea typeface="Arial"/>
                <a:cs typeface="Arial"/>
                <a:sym typeface="Arial"/>
              </a:rPr>
              <a:t>Accuser réception</a:t>
            </a:r>
            <a:r>
              <a:rPr lang="fr-FR" sz="1200" b="1" u="none" noProof="0" dirty="0">
                <a:latin typeface="Arial"/>
                <a:ea typeface="Arial"/>
                <a:cs typeface="Arial"/>
                <a:sym typeface="Arial"/>
              </a:rPr>
              <a:t> </a:t>
            </a:r>
            <a:r>
              <a:rPr lang="fr-FR" sz="1200" b="0" u="none" noProof="0" dirty="0">
                <a:latin typeface="Arial"/>
                <a:ea typeface="Arial"/>
                <a:cs typeface="Arial"/>
                <a:sym typeface="Arial"/>
              </a:rPr>
              <a:t>de la </a:t>
            </a:r>
            <a:r>
              <a:rPr lang="fr-FR" sz="1200" b="0" noProof="0" dirty="0">
                <a:latin typeface="Arial"/>
                <a:ea typeface="Arial"/>
                <a:cs typeface="Arial"/>
                <a:sym typeface="Arial"/>
              </a:rPr>
              <a:t>(des) réponse(s). </a:t>
            </a:r>
            <a:r>
              <a:rPr lang="fr-FR" sz="1200" b="1" noProof="0" dirty="0">
                <a:latin typeface="Arial"/>
                <a:ea typeface="Arial"/>
                <a:cs typeface="Arial"/>
                <a:sym typeface="Arial"/>
              </a:rPr>
              <a:t>&lt;</a:t>
            </a:r>
            <a:r>
              <a:rPr lang="fr-FR" b="1" i="0" noProof="0" dirty="0">
                <a:latin typeface="Arial"/>
                <a:ea typeface="Arial"/>
                <a:cs typeface="Arial"/>
                <a:sym typeface="Arial"/>
              </a:rPr>
              <a:t>CLIQUER</a:t>
            </a:r>
            <a:r>
              <a:rPr lang="fr-FR" sz="1200" b="1" noProof="0" dirty="0">
                <a:latin typeface="Arial"/>
                <a:ea typeface="Arial"/>
                <a:cs typeface="Arial"/>
                <a:sym typeface="Arial"/>
              </a:rPr>
              <a:t>&gt; </a:t>
            </a:r>
            <a:endParaRPr lang="fr-FR" noProof="0" dirty="0"/>
          </a:p>
          <a:p>
            <a:pPr marL="171450" marR="0" lvl="0" indent="-95250" algn="l" rtl="0">
              <a:lnSpc>
                <a:spcPct val="115000"/>
              </a:lnSpc>
              <a:spcBef>
                <a:spcPts val="1200"/>
              </a:spcBef>
              <a:spcAft>
                <a:spcPts val="0"/>
              </a:spcAft>
              <a:buClr>
                <a:schemeClr val="dk1"/>
              </a:buClr>
              <a:buSzPts val="1200"/>
              <a:buFont typeface="Noto Sans Symbols"/>
              <a:buNone/>
            </a:pPr>
            <a:endParaRPr lang="fr-FR" sz="1200" b="1" noProof="0" dirty="0">
              <a:latin typeface="Arial"/>
              <a:ea typeface="Arial"/>
              <a:cs typeface="Arial"/>
              <a:sym typeface="Arial"/>
            </a:endParaRPr>
          </a:p>
          <a:p>
            <a:pPr marL="171450" marR="0" lvl="0" indent="-171450" algn="l" defTabSz="914400" rtl="0" eaLnBrk="1" fontAlgn="auto" latinLnBrk="0" hangingPunct="1">
              <a:lnSpc>
                <a:spcPct val="115000"/>
              </a:lnSpc>
              <a:spcBef>
                <a:spcPts val="1200"/>
              </a:spcBef>
              <a:spcAft>
                <a:spcPts val="0"/>
              </a:spcAft>
              <a:buClr>
                <a:schemeClr val="dk1"/>
              </a:buClr>
              <a:buSzPts val="1200"/>
              <a:buFont typeface="Noto Sans Symbols"/>
              <a:buChar char="▪"/>
              <a:tabLst/>
              <a:defRPr/>
            </a:pPr>
            <a:r>
              <a:rPr lang="fr-FR" sz="1200" b="1" u="sng" noProof="0" dirty="0">
                <a:latin typeface="Arial"/>
                <a:ea typeface="Arial"/>
                <a:cs typeface="Arial"/>
                <a:sym typeface="Arial"/>
              </a:rPr>
              <a:t>Dites</a:t>
            </a:r>
            <a:r>
              <a:rPr lang="fr-FR" sz="1200" b="1" u="none" noProof="0" dirty="0">
                <a:latin typeface="Arial"/>
                <a:ea typeface="Arial"/>
                <a:cs typeface="Arial"/>
                <a:sym typeface="Arial"/>
              </a:rPr>
              <a:t> : </a:t>
            </a:r>
            <a:r>
              <a:rPr lang="fr-FR" sz="1200" noProof="0" dirty="0">
                <a:latin typeface="Arial"/>
                <a:ea typeface="Arial"/>
                <a:cs typeface="Arial"/>
                <a:sym typeface="Arial"/>
              </a:rPr>
              <a:t>Voici un exemple</a:t>
            </a:r>
            <a:r>
              <a:rPr lang="fr-FR" sz="1200" b="1" noProof="0" dirty="0">
                <a:latin typeface="Arial"/>
                <a:ea typeface="Arial"/>
                <a:cs typeface="Arial"/>
                <a:sym typeface="Arial"/>
              </a:rPr>
              <a:t>. &lt;</a:t>
            </a:r>
            <a:r>
              <a:rPr lang="fr-FR" b="1" i="0" noProof="0" dirty="0">
                <a:latin typeface="Arial"/>
                <a:ea typeface="Arial"/>
                <a:cs typeface="Arial"/>
                <a:sym typeface="Arial"/>
              </a:rPr>
              <a:t>CLIQUER</a:t>
            </a:r>
            <a:r>
              <a:rPr lang="fr-FR" sz="1200" b="1" noProof="0" dirty="0">
                <a:latin typeface="Arial"/>
                <a:ea typeface="Arial"/>
                <a:cs typeface="Arial"/>
                <a:sym typeface="Arial"/>
              </a:rPr>
              <a:t>&gt; </a:t>
            </a:r>
            <a:endParaRPr lang="fr-FR" noProof="0" dirty="0"/>
          </a:p>
          <a:p>
            <a:pPr marL="171450" marR="0" lvl="0" indent="-95250" algn="l" rtl="0">
              <a:lnSpc>
                <a:spcPct val="115000"/>
              </a:lnSpc>
              <a:spcBef>
                <a:spcPts val="1200"/>
              </a:spcBef>
              <a:spcAft>
                <a:spcPts val="0"/>
              </a:spcAft>
              <a:buClr>
                <a:schemeClr val="dk1"/>
              </a:buClr>
              <a:buSzPts val="1200"/>
              <a:buFont typeface="Noto Sans Symbols"/>
              <a:buNone/>
            </a:pPr>
            <a:endParaRPr lang="fr-FR" sz="1200" b="1" noProof="0" dirty="0">
              <a:latin typeface="Arial"/>
              <a:ea typeface="Arial"/>
              <a:cs typeface="Arial"/>
              <a:sym typeface="Arial"/>
            </a:endParaRPr>
          </a:p>
          <a:p>
            <a:pPr marL="171450" marR="0" lvl="0" indent="-171450" algn="l" rtl="0">
              <a:lnSpc>
                <a:spcPct val="115000"/>
              </a:lnSpc>
              <a:spcBef>
                <a:spcPts val="1200"/>
              </a:spcBef>
              <a:spcAft>
                <a:spcPts val="0"/>
              </a:spcAft>
              <a:buClr>
                <a:schemeClr val="dk1"/>
              </a:buClr>
              <a:buSzPts val="1200"/>
              <a:buFont typeface="Noto Sans Symbols"/>
              <a:buChar char="▪"/>
            </a:pPr>
            <a:r>
              <a:rPr lang="fr-FR" sz="1200" b="1" u="sng" noProof="0" dirty="0">
                <a:latin typeface="Arial"/>
                <a:ea typeface="Arial"/>
                <a:cs typeface="Arial"/>
                <a:sym typeface="Arial"/>
              </a:rPr>
              <a:t>Demandez</a:t>
            </a:r>
            <a:r>
              <a:rPr lang="fr-FR" sz="1200" b="0" u="none" noProof="0" dirty="0">
                <a:latin typeface="Arial"/>
                <a:ea typeface="Arial"/>
                <a:cs typeface="Arial"/>
                <a:sym typeface="Arial"/>
              </a:rPr>
              <a:t> à </a:t>
            </a:r>
            <a:r>
              <a:rPr lang="fr-FR" sz="1200" noProof="0" dirty="0">
                <a:latin typeface="Arial"/>
                <a:ea typeface="Arial"/>
                <a:cs typeface="Arial"/>
                <a:sym typeface="Arial"/>
              </a:rPr>
              <a:t>un volontaire du groupe travaillant sur la liste des cas d'anthrax de discuter des éléments de données.</a:t>
            </a:r>
            <a:endParaRPr lang="fr-FR" noProof="0" dirty="0">
              <a:latin typeface="Arial"/>
              <a:ea typeface="Arial"/>
              <a:cs typeface="Arial"/>
              <a:sym typeface="Arial"/>
            </a:endParaRPr>
          </a:p>
          <a:p>
            <a:pPr marL="171450" marR="0" lvl="0" indent="-171450" algn="l" rtl="0">
              <a:lnSpc>
                <a:spcPct val="115000"/>
              </a:lnSpc>
              <a:spcBef>
                <a:spcPts val="1200"/>
              </a:spcBef>
              <a:spcAft>
                <a:spcPts val="0"/>
              </a:spcAft>
              <a:buClr>
                <a:schemeClr val="dk1"/>
              </a:buClr>
              <a:buSzPts val="1200"/>
              <a:buFont typeface="Noto Sans Symbols"/>
              <a:buChar char="▪"/>
            </a:pPr>
            <a:r>
              <a:rPr lang="fr-FR" sz="1200" b="1" u="sng" noProof="0" dirty="0">
                <a:latin typeface="Arial"/>
                <a:ea typeface="Arial"/>
                <a:cs typeface="Arial"/>
                <a:sym typeface="Arial"/>
              </a:rPr>
              <a:t>Accuser réception</a:t>
            </a:r>
            <a:r>
              <a:rPr lang="fr-FR" sz="1200" b="0" u="none" noProof="0" dirty="0">
                <a:latin typeface="Arial"/>
                <a:ea typeface="Arial"/>
                <a:cs typeface="Arial"/>
                <a:sym typeface="Arial"/>
              </a:rPr>
              <a:t> de la </a:t>
            </a:r>
            <a:r>
              <a:rPr lang="fr-FR" sz="1200" b="0" noProof="0" dirty="0">
                <a:latin typeface="Arial"/>
                <a:ea typeface="Arial"/>
                <a:cs typeface="Arial"/>
                <a:sym typeface="Arial"/>
              </a:rPr>
              <a:t>(des) réponse(s). </a:t>
            </a:r>
            <a:r>
              <a:rPr lang="fr-FR" sz="1200" b="1" noProof="0" dirty="0">
                <a:latin typeface="Arial"/>
                <a:ea typeface="Arial"/>
                <a:cs typeface="Arial"/>
                <a:sym typeface="Arial"/>
              </a:rPr>
              <a:t>&lt;</a:t>
            </a:r>
            <a:r>
              <a:rPr lang="fr-FR" b="1" i="0" noProof="0" dirty="0">
                <a:latin typeface="Arial"/>
                <a:ea typeface="Arial"/>
                <a:cs typeface="Arial"/>
                <a:sym typeface="Arial"/>
              </a:rPr>
              <a:t>CLIQUER</a:t>
            </a:r>
            <a:r>
              <a:rPr lang="fr-FR" sz="1200" b="1" noProof="0" dirty="0">
                <a:latin typeface="Arial"/>
                <a:ea typeface="Arial"/>
                <a:cs typeface="Arial"/>
                <a:sym typeface="Arial"/>
              </a:rPr>
              <a:t>&gt; </a:t>
            </a:r>
            <a:endParaRPr lang="fr-FR" noProof="0" dirty="0"/>
          </a:p>
          <a:p>
            <a:pPr marL="0" marR="0" lvl="0" indent="0" algn="l" rtl="0">
              <a:lnSpc>
                <a:spcPct val="115000"/>
              </a:lnSpc>
              <a:spcBef>
                <a:spcPts val="1200"/>
              </a:spcBef>
              <a:spcAft>
                <a:spcPts val="0"/>
              </a:spcAft>
              <a:buClr>
                <a:schemeClr val="dk1"/>
              </a:buClr>
              <a:buSzPts val="1200"/>
              <a:buFont typeface="Calibri"/>
              <a:buNone/>
            </a:pPr>
            <a:endParaRPr lang="fr-FR" sz="1200" b="1" noProof="0" dirty="0">
              <a:latin typeface="Arial"/>
              <a:ea typeface="Arial"/>
              <a:cs typeface="Arial"/>
              <a:sym typeface="Arial"/>
            </a:endParaRPr>
          </a:p>
          <a:p>
            <a:pPr marL="171450" marR="0" lvl="0" indent="-171450" algn="l" rtl="0">
              <a:lnSpc>
                <a:spcPct val="115000"/>
              </a:lnSpc>
              <a:spcBef>
                <a:spcPts val="1200"/>
              </a:spcBef>
              <a:spcAft>
                <a:spcPts val="0"/>
              </a:spcAft>
              <a:buClr>
                <a:schemeClr val="dk1"/>
              </a:buClr>
              <a:buSzPts val="1200"/>
              <a:buFont typeface="Noto Sans Symbols"/>
              <a:buChar char="▪"/>
            </a:pPr>
            <a:r>
              <a:rPr lang="fr-FR" sz="1200" b="1" u="sng" noProof="0" dirty="0">
                <a:latin typeface="Arial"/>
                <a:ea typeface="Arial"/>
                <a:cs typeface="Arial"/>
                <a:sym typeface="Arial"/>
              </a:rPr>
              <a:t>Dites</a:t>
            </a:r>
            <a:r>
              <a:rPr lang="fr-FR" sz="1200" b="1" u="none" noProof="0" dirty="0">
                <a:latin typeface="Arial"/>
                <a:ea typeface="Arial"/>
                <a:cs typeface="Arial"/>
                <a:sym typeface="Arial"/>
              </a:rPr>
              <a:t> : </a:t>
            </a:r>
            <a:r>
              <a:rPr lang="fr-FR" sz="1200" noProof="0" dirty="0">
                <a:latin typeface="Arial"/>
                <a:ea typeface="Arial"/>
                <a:cs typeface="Arial"/>
                <a:sym typeface="Arial"/>
              </a:rPr>
              <a:t>Voici un exemple.</a:t>
            </a:r>
            <a:endParaRPr lang="fr-FR" sz="1200" b="0" noProof="0" dirty="0">
              <a:latin typeface="Arial"/>
              <a:ea typeface="Arial"/>
              <a:cs typeface="Arial"/>
              <a:sym typeface="Arial"/>
            </a:endParaRPr>
          </a:p>
          <a:p>
            <a:pPr marL="171450" marR="0" lvl="0" indent="-95250" algn="l" rtl="0">
              <a:lnSpc>
                <a:spcPct val="115000"/>
              </a:lnSpc>
              <a:spcBef>
                <a:spcPts val="1200"/>
              </a:spcBef>
              <a:spcAft>
                <a:spcPts val="0"/>
              </a:spcAft>
              <a:buClr>
                <a:schemeClr val="dk1"/>
              </a:buClr>
              <a:buSzPts val="1200"/>
              <a:buFont typeface="Noto Sans Symbols"/>
              <a:buNone/>
            </a:pPr>
            <a:endParaRPr lang="fr-FR" sz="1200" b="0" noProof="0" dirty="0">
              <a:latin typeface="Arial"/>
              <a:ea typeface="Arial"/>
              <a:cs typeface="Arial"/>
              <a:sym typeface="Arial"/>
            </a:endParaRPr>
          </a:p>
          <a:p>
            <a:pPr marL="171450" marR="0" lvl="0" indent="-171450" algn="l" rtl="0">
              <a:lnSpc>
                <a:spcPct val="115000"/>
              </a:lnSpc>
              <a:spcBef>
                <a:spcPts val="1200"/>
              </a:spcBef>
              <a:spcAft>
                <a:spcPts val="0"/>
              </a:spcAft>
              <a:buClr>
                <a:schemeClr val="dk1"/>
              </a:buClr>
              <a:buSzPts val="1200"/>
              <a:buFont typeface="Noto Sans Symbols"/>
              <a:buChar char="▪"/>
            </a:pPr>
            <a:r>
              <a:rPr lang="fr-FR" sz="1200" b="1" u="sng" noProof="0" dirty="0">
                <a:latin typeface="Arial"/>
                <a:ea typeface="Arial"/>
                <a:cs typeface="Arial"/>
                <a:sym typeface="Arial"/>
              </a:rPr>
              <a:t>Demandez</a:t>
            </a:r>
            <a:r>
              <a:rPr lang="fr-FR" sz="1200" b="1" u="none" noProof="0" dirty="0">
                <a:latin typeface="Arial"/>
                <a:ea typeface="Arial"/>
                <a:cs typeface="Arial"/>
                <a:sym typeface="Arial"/>
              </a:rPr>
              <a:t> : </a:t>
            </a:r>
            <a:r>
              <a:rPr lang="fr-FR" sz="1200" b="0" noProof="0" dirty="0">
                <a:latin typeface="Arial"/>
                <a:ea typeface="Arial"/>
                <a:cs typeface="Arial"/>
                <a:sym typeface="Arial"/>
              </a:rPr>
              <a:t>Combien de cas y a-t-il dans vos listes ?</a:t>
            </a:r>
            <a:endParaRPr lang="fr-FR" sz="1200" b="1" noProof="0" dirty="0">
              <a:solidFill>
                <a:schemeClr val="dk1"/>
              </a:solidFill>
              <a:latin typeface="Arial"/>
              <a:ea typeface="Arial"/>
              <a:cs typeface="Arial"/>
              <a:sym typeface="Arial"/>
            </a:endParaRPr>
          </a:p>
          <a:p>
            <a:pPr marL="171450" marR="0" lvl="0" indent="-95250" algn="l" rtl="0">
              <a:lnSpc>
                <a:spcPct val="115000"/>
              </a:lnSpc>
              <a:spcBef>
                <a:spcPts val="1200"/>
              </a:spcBef>
              <a:spcAft>
                <a:spcPts val="0"/>
              </a:spcAft>
              <a:buClr>
                <a:schemeClr val="dk1"/>
              </a:buClr>
              <a:buSzPts val="1200"/>
              <a:buFont typeface="Noto Sans Symbols"/>
              <a:buNone/>
            </a:pPr>
            <a:endParaRPr lang="fr-FR" sz="1200" b="1" noProof="0" dirty="0">
              <a:solidFill>
                <a:schemeClr val="dk1"/>
              </a:solidFill>
              <a:latin typeface="Arial"/>
              <a:ea typeface="Arial"/>
              <a:cs typeface="Arial"/>
              <a:sym typeface="Arial"/>
            </a:endParaRPr>
          </a:p>
          <a:p>
            <a:pPr marL="171450" marR="0" lvl="0" indent="-171450" algn="l" rtl="0">
              <a:lnSpc>
                <a:spcPct val="115000"/>
              </a:lnSpc>
              <a:spcBef>
                <a:spcPts val="1200"/>
              </a:spcBef>
              <a:spcAft>
                <a:spcPts val="0"/>
              </a:spcAft>
              <a:buClr>
                <a:schemeClr val="dk1"/>
              </a:buClr>
              <a:buSzPts val="1200"/>
              <a:buFont typeface="Noto Sans Symbols"/>
              <a:buChar char="▪"/>
            </a:pPr>
            <a:r>
              <a:rPr lang="fr-FR" sz="1200" b="1" u="sng" noProof="0" dirty="0">
                <a:latin typeface="Arial"/>
                <a:ea typeface="Arial"/>
                <a:cs typeface="Arial"/>
                <a:sym typeface="Arial"/>
              </a:rPr>
              <a:t>Accuser réception</a:t>
            </a:r>
            <a:r>
              <a:rPr lang="fr-FR" sz="1200" b="0" u="none" noProof="0" dirty="0">
                <a:latin typeface="Arial"/>
                <a:ea typeface="Arial"/>
                <a:cs typeface="Arial"/>
                <a:sym typeface="Arial"/>
              </a:rPr>
              <a:t> de la </a:t>
            </a:r>
            <a:r>
              <a:rPr lang="fr-FR" sz="1200" b="0" noProof="0" dirty="0">
                <a:latin typeface="Arial"/>
                <a:ea typeface="Arial"/>
                <a:cs typeface="Arial"/>
                <a:sym typeface="Arial"/>
              </a:rPr>
              <a:t>(des) réponse(s). </a:t>
            </a:r>
            <a:r>
              <a:rPr lang="fr-FR" sz="1200" b="1" i="1" noProof="0" dirty="0">
                <a:solidFill>
                  <a:srgbClr val="000000"/>
                </a:solidFill>
                <a:latin typeface="Arial"/>
                <a:ea typeface="Arial"/>
                <a:cs typeface="Arial"/>
                <a:sym typeface="Arial"/>
              </a:rPr>
              <a:t>Réponse : </a:t>
            </a:r>
            <a:r>
              <a:rPr lang="fr-FR" sz="1200" i="1" noProof="0" dirty="0">
                <a:solidFill>
                  <a:srgbClr val="000000"/>
                </a:solidFill>
                <a:latin typeface="Arial"/>
                <a:ea typeface="Arial"/>
                <a:cs typeface="Arial"/>
                <a:sym typeface="Arial"/>
              </a:rPr>
              <a:t>11 cas de malaria ; 6 cas de pneumonie ; 4 cas d'anthrax. </a:t>
            </a:r>
            <a:endParaRPr lang="fr-FR" sz="1200" i="1" noProof="0" dirty="0">
              <a:latin typeface="Arial"/>
              <a:ea typeface="Arial"/>
              <a:cs typeface="Arial"/>
              <a:sym typeface="Arial"/>
            </a:endParaRPr>
          </a:p>
          <a:p>
            <a:pPr marL="0" marR="0" lvl="0" indent="0" algn="l" rtl="0">
              <a:lnSpc>
                <a:spcPct val="115000"/>
              </a:lnSpc>
              <a:spcBef>
                <a:spcPts val="1200"/>
              </a:spcBef>
              <a:spcAft>
                <a:spcPts val="0"/>
              </a:spcAft>
              <a:buClr>
                <a:schemeClr val="dk1"/>
              </a:buClr>
              <a:buSzPts val="1200"/>
              <a:buFont typeface="Calibri"/>
              <a:buNone/>
            </a:pPr>
            <a:endParaRPr lang="fr-FR" sz="1200" b="1" noProof="0" dirty="0">
              <a:solidFill>
                <a:srgbClr val="000000"/>
              </a:solidFill>
              <a:latin typeface="Arial"/>
              <a:ea typeface="Arial"/>
              <a:cs typeface="Arial"/>
              <a:sym typeface="Arial"/>
            </a:endParaRPr>
          </a:p>
          <a:p>
            <a:pPr marL="171450" marR="0" lvl="0" indent="-171450" algn="l" rtl="0">
              <a:lnSpc>
                <a:spcPct val="115000"/>
              </a:lnSpc>
              <a:spcBef>
                <a:spcPts val="1200"/>
              </a:spcBef>
              <a:spcAft>
                <a:spcPts val="0"/>
              </a:spcAft>
              <a:buClr>
                <a:srgbClr val="000000"/>
              </a:buClr>
              <a:buSzPts val="1200"/>
              <a:buFont typeface="Noto Sans Symbols"/>
              <a:buChar char="▪"/>
            </a:pPr>
            <a:r>
              <a:rPr lang="fr-FR" sz="1200" b="1" u="sng" noProof="0" dirty="0">
                <a:solidFill>
                  <a:srgbClr val="000000"/>
                </a:solidFill>
                <a:latin typeface="Arial"/>
                <a:ea typeface="Arial"/>
                <a:cs typeface="Arial"/>
                <a:sym typeface="Arial"/>
              </a:rPr>
              <a:t>Animez</a:t>
            </a:r>
            <a:r>
              <a:rPr lang="fr-FR" sz="1200" b="1" u="none" noProof="0" dirty="0">
                <a:solidFill>
                  <a:srgbClr val="000000"/>
                </a:solidFill>
                <a:latin typeface="Arial"/>
                <a:ea typeface="Arial"/>
                <a:cs typeface="Arial"/>
                <a:sym typeface="Arial"/>
              </a:rPr>
              <a:t> </a:t>
            </a:r>
            <a:r>
              <a:rPr lang="fr-FR" sz="1200" b="0" noProof="0" dirty="0">
                <a:solidFill>
                  <a:srgbClr val="000000"/>
                </a:solidFill>
                <a:latin typeface="Arial"/>
                <a:ea typeface="Arial"/>
                <a:cs typeface="Arial"/>
                <a:sym typeface="Arial"/>
              </a:rPr>
              <a:t>une discussion interactive en posant les questions suivantes :</a:t>
            </a:r>
            <a:endParaRPr lang="fr-FR" sz="1200" b="0" noProof="0" dirty="0">
              <a:latin typeface="Arial"/>
              <a:ea typeface="Arial"/>
              <a:cs typeface="Arial"/>
              <a:sym typeface="Arial"/>
            </a:endParaRPr>
          </a:p>
          <a:p>
            <a:pPr marL="0" marR="0" lvl="0" indent="0" algn="l" rtl="0">
              <a:lnSpc>
                <a:spcPct val="115000"/>
              </a:lnSpc>
              <a:spcBef>
                <a:spcPts val="1200"/>
              </a:spcBef>
              <a:spcAft>
                <a:spcPts val="0"/>
              </a:spcAft>
              <a:buClr>
                <a:schemeClr val="dk1"/>
              </a:buClr>
              <a:buSzPts val="1200"/>
              <a:buFont typeface="Calibri"/>
              <a:buNone/>
            </a:pPr>
            <a:endParaRPr lang="fr-FR" sz="1200" b="1" noProof="0" dirty="0">
              <a:latin typeface="Arial"/>
              <a:ea typeface="Arial"/>
              <a:cs typeface="Arial"/>
              <a:sym typeface="Arial"/>
            </a:endParaRPr>
          </a:p>
          <a:p>
            <a:pPr marL="628650" marR="0" lvl="1" indent="-171450" algn="l" rtl="0">
              <a:lnSpc>
                <a:spcPct val="115000"/>
              </a:lnSpc>
              <a:spcBef>
                <a:spcPts val="1200"/>
              </a:spcBef>
              <a:spcAft>
                <a:spcPts val="0"/>
              </a:spcAft>
              <a:buClr>
                <a:schemeClr val="dk1"/>
              </a:buClr>
              <a:buSzPts val="1200"/>
              <a:buFont typeface="Courier New"/>
              <a:buChar char="o"/>
            </a:pPr>
            <a:r>
              <a:rPr lang="fr-FR" sz="1200" b="1" noProof="0" dirty="0">
                <a:latin typeface="Arial"/>
                <a:ea typeface="Arial"/>
                <a:cs typeface="Arial"/>
                <a:sym typeface="Arial"/>
              </a:rPr>
              <a:t>En quoi les variables d'une liste vétérinaire sont-elles similaires ou différentes des listes de cas humains ? </a:t>
            </a:r>
            <a:r>
              <a:rPr lang="fr-FR" sz="1200" b="1" i="1" noProof="0" dirty="0">
                <a:latin typeface="Arial"/>
                <a:ea typeface="Arial"/>
                <a:cs typeface="Arial"/>
                <a:sym typeface="Arial"/>
              </a:rPr>
              <a:t>Réponse : la </a:t>
            </a:r>
            <a:r>
              <a:rPr lang="fr-FR" sz="1200" i="1" noProof="0" dirty="0">
                <a:latin typeface="Arial"/>
                <a:ea typeface="Arial"/>
                <a:cs typeface="Arial"/>
                <a:sym typeface="Arial"/>
              </a:rPr>
              <a:t>liste vétérinaire peut inclure des variables telles que la race, le type d'élevage (animal de compagnie ou de production), ou être organisée de manière à ce que chaque ligne corresponde à une exploitation, par opposition à un cas, qui inclut le type d'animal, le nombre d'animaux affectés, etc.</a:t>
            </a:r>
            <a:endParaRPr lang="fr-FR" sz="1200" b="0" i="1" noProof="0" dirty="0">
              <a:latin typeface="Arial"/>
              <a:ea typeface="Arial"/>
              <a:cs typeface="Arial"/>
              <a:sym typeface="Arial"/>
            </a:endParaRPr>
          </a:p>
          <a:p>
            <a:pPr marL="628650" marR="0" lvl="1" indent="-95250" algn="l" rtl="0">
              <a:lnSpc>
                <a:spcPct val="115000"/>
              </a:lnSpc>
              <a:spcBef>
                <a:spcPts val="1200"/>
              </a:spcBef>
              <a:spcAft>
                <a:spcPts val="0"/>
              </a:spcAft>
              <a:buClr>
                <a:schemeClr val="dk1"/>
              </a:buClr>
              <a:buSzPts val="1200"/>
              <a:buFont typeface="Courier New"/>
              <a:buNone/>
            </a:pPr>
            <a:endParaRPr lang="fr-FR" sz="1200" b="0" i="1" noProof="0" dirty="0">
              <a:latin typeface="Arial"/>
              <a:ea typeface="Arial"/>
              <a:cs typeface="Arial"/>
              <a:sym typeface="Arial"/>
            </a:endParaRPr>
          </a:p>
          <a:p>
            <a:pPr marL="628650" marR="0" lvl="1" indent="-171450" algn="l" rtl="0">
              <a:lnSpc>
                <a:spcPct val="115000"/>
              </a:lnSpc>
              <a:spcBef>
                <a:spcPts val="1200"/>
              </a:spcBef>
              <a:spcAft>
                <a:spcPts val="0"/>
              </a:spcAft>
              <a:buClr>
                <a:schemeClr val="dk1"/>
              </a:buClr>
              <a:buSzPts val="1200"/>
              <a:buFont typeface="Courier New"/>
              <a:buChar char="o"/>
            </a:pPr>
            <a:r>
              <a:rPr lang="fr-FR" sz="1200" b="1" noProof="0" dirty="0">
                <a:latin typeface="Arial"/>
                <a:ea typeface="Arial"/>
                <a:cs typeface="Arial"/>
                <a:sym typeface="Arial"/>
              </a:rPr>
              <a:t>Si vous élaborez une liste de lignes pour une </a:t>
            </a:r>
            <a:r>
              <a:rPr lang="fr-FR" sz="1200" b="1" i="1" noProof="0" dirty="0">
                <a:latin typeface="Arial"/>
                <a:ea typeface="Arial"/>
                <a:cs typeface="Arial"/>
                <a:sym typeface="Arial"/>
              </a:rPr>
              <a:t>maladie zoonotique</a:t>
            </a:r>
            <a:r>
              <a:rPr lang="fr-FR" sz="1200" b="1" noProof="0" dirty="0">
                <a:latin typeface="Arial"/>
                <a:ea typeface="Arial"/>
                <a:cs typeface="Arial"/>
                <a:sym typeface="Arial"/>
              </a:rPr>
              <a:t>, quelles variables supplémentaires serait-il important d'inclure ? </a:t>
            </a:r>
            <a:r>
              <a:rPr lang="fr-FR" sz="1200" b="1" i="1" noProof="0" dirty="0">
                <a:latin typeface="Arial"/>
                <a:ea typeface="Arial"/>
                <a:cs typeface="Arial"/>
                <a:sym typeface="Arial"/>
              </a:rPr>
              <a:t>Réponse : l'</a:t>
            </a:r>
            <a:r>
              <a:rPr lang="fr-FR" sz="1200" b="0" i="1" noProof="0" dirty="0">
                <a:latin typeface="Arial"/>
                <a:ea typeface="Arial"/>
                <a:cs typeface="Arial"/>
                <a:sym typeface="Arial"/>
              </a:rPr>
              <a:t>exposition aux animaux (morsure d'animal, contact avec des animaux d'élevage, etc.)</a:t>
            </a:r>
          </a:p>
          <a:p>
            <a:pPr marL="628650" marR="0" lvl="1" indent="-95250" algn="l" rtl="0">
              <a:lnSpc>
                <a:spcPct val="115000"/>
              </a:lnSpc>
              <a:spcBef>
                <a:spcPts val="1200"/>
              </a:spcBef>
              <a:spcAft>
                <a:spcPts val="0"/>
              </a:spcAft>
              <a:buClr>
                <a:schemeClr val="dk1"/>
              </a:buClr>
              <a:buSzPts val="1200"/>
              <a:buFont typeface="Courier New"/>
              <a:buNone/>
            </a:pPr>
            <a:endParaRPr lang="fr-FR" sz="1200" b="0" i="1" noProof="0" dirty="0">
              <a:latin typeface="Arial"/>
              <a:ea typeface="Arial"/>
              <a:cs typeface="Arial"/>
              <a:sym typeface="Arial"/>
            </a:endParaRPr>
          </a:p>
          <a:p>
            <a:pPr marL="628650" marR="0" lvl="1" indent="-171450" algn="l" rtl="0">
              <a:lnSpc>
                <a:spcPct val="115000"/>
              </a:lnSpc>
              <a:spcBef>
                <a:spcPts val="1200"/>
              </a:spcBef>
              <a:spcAft>
                <a:spcPts val="0"/>
              </a:spcAft>
              <a:buClr>
                <a:schemeClr val="dk1"/>
              </a:buClr>
              <a:buSzPts val="1200"/>
              <a:buFont typeface="Courier New"/>
              <a:buChar char="o"/>
            </a:pPr>
            <a:r>
              <a:rPr lang="fr-FR" sz="1200" b="1" noProof="0" dirty="0">
                <a:latin typeface="Arial"/>
                <a:ea typeface="Arial"/>
                <a:cs typeface="Arial"/>
                <a:sym typeface="Arial"/>
              </a:rPr>
              <a:t>Si vous élaborez une liste de lignes pour une </a:t>
            </a:r>
            <a:r>
              <a:rPr lang="fr-FR" sz="1200" b="1" i="1" noProof="0" dirty="0">
                <a:latin typeface="Arial"/>
                <a:ea typeface="Arial"/>
                <a:cs typeface="Arial"/>
                <a:sym typeface="Arial"/>
              </a:rPr>
              <a:t>exposition environnementale</a:t>
            </a:r>
            <a:r>
              <a:rPr lang="fr-FR" sz="1200" b="1" noProof="0" dirty="0">
                <a:latin typeface="Arial"/>
                <a:ea typeface="Arial"/>
                <a:cs typeface="Arial"/>
                <a:sym typeface="Arial"/>
              </a:rPr>
              <a:t>, quelles variables supplémentaires serait-il important d'inclure ?  </a:t>
            </a:r>
            <a:r>
              <a:rPr lang="fr-FR" sz="1200" b="1" i="1" noProof="0" dirty="0">
                <a:latin typeface="Arial"/>
                <a:ea typeface="Arial"/>
                <a:cs typeface="Arial"/>
                <a:sym typeface="Arial"/>
              </a:rPr>
              <a:t>Réponse : la </a:t>
            </a:r>
            <a:r>
              <a:rPr lang="fr-FR" sz="1200" b="0" i="1" noProof="0" dirty="0">
                <a:latin typeface="Arial"/>
                <a:ea typeface="Arial"/>
                <a:cs typeface="Arial"/>
                <a:sym typeface="Arial"/>
              </a:rPr>
              <a:t>voie d'exposition (c'est-à-dire l'ingestion, le contact avec la peau, l'inhalation, etc.)</a:t>
            </a:r>
            <a:endParaRPr lang="fr-FR" noProof="0" dirty="0"/>
          </a:p>
          <a:p>
            <a:pPr marL="0" marR="0" lvl="0" indent="0" algn="l" rtl="0">
              <a:lnSpc>
                <a:spcPct val="115000"/>
              </a:lnSpc>
              <a:spcBef>
                <a:spcPts val="1200"/>
              </a:spcBef>
              <a:spcAft>
                <a:spcPts val="0"/>
              </a:spcAft>
              <a:buClr>
                <a:schemeClr val="dk1"/>
              </a:buClr>
              <a:buSzPts val="1200"/>
              <a:buFont typeface="Calibri"/>
              <a:buNone/>
            </a:pPr>
            <a:endParaRPr sz="1200" b="1" dirty="0">
              <a:latin typeface="Arial"/>
              <a:ea typeface="Arial"/>
              <a:cs typeface="Arial"/>
              <a:sym typeface="Arial"/>
            </a:endParaRPr>
          </a:p>
          <a:p>
            <a:pPr marL="0" lvl="0" indent="0" algn="l" rtl="0">
              <a:spcBef>
                <a:spcPts val="0"/>
              </a:spcBef>
              <a:spcAft>
                <a:spcPts val="0"/>
              </a:spcAft>
              <a:buNone/>
            </a:pPr>
            <a:endParaRPr dirty="0"/>
          </a:p>
        </p:txBody>
      </p:sp>
      <p:sp>
        <p:nvSpPr>
          <p:cNvPr id="768" name="Google Shape;768;p4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40</a:t>
            </a:fld>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6"/>
        <p:cNvGrpSpPr/>
        <p:nvPr/>
      </p:nvGrpSpPr>
      <p:grpSpPr>
        <a:xfrm>
          <a:off x="0" y="0"/>
          <a:ext cx="0" cy="0"/>
          <a:chOff x="0" y="0"/>
          <a:chExt cx="0" cy="0"/>
        </a:xfrm>
      </p:grpSpPr>
      <p:sp>
        <p:nvSpPr>
          <p:cNvPr id="777" name="Google Shape;777;p4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78" name="Google Shape;778;p4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Arial"/>
              <a:buNone/>
            </a:pPr>
            <a:r>
              <a:rPr lang="fr-FR" b="1" i="0" noProof="0" dirty="0">
                <a:latin typeface="Arial"/>
                <a:ea typeface="Arial"/>
                <a:cs typeface="Arial"/>
                <a:sym typeface="Arial"/>
              </a:rPr>
              <a:t>Notes de l'instructeur </a:t>
            </a:r>
            <a:r>
              <a:rPr lang="fr-FR" i="0" noProof="0" dirty="0">
                <a:latin typeface="Arial"/>
                <a:ea typeface="Arial"/>
                <a:cs typeface="Arial"/>
                <a:sym typeface="Arial"/>
              </a:rPr>
              <a:t>: </a:t>
            </a:r>
            <a:endParaRPr lang="fr-FR" noProof="0" dirty="0"/>
          </a:p>
          <a:p>
            <a:pPr marL="0" marR="0" lvl="0" indent="0" algn="l" rtl="0">
              <a:lnSpc>
                <a:spcPct val="100000"/>
              </a:lnSpc>
              <a:spcBef>
                <a:spcPts val="0"/>
              </a:spcBef>
              <a:spcAft>
                <a:spcPts val="0"/>
              </a:spcAft>
              <a:buClr>
                <a:schemeClr val="dk1"/>
              </a:buClr>
              <a:buSzPts val="1200"/>
              <a:buFont typeface="Calibri"/>
              <a:buNone/>
            </a:pPr>
            <a:endParaRPr lang="fr-FR" i="1" noProof="0" dirty="0">
              <a:latin typeface="Arial"/>
              <a:ea typeface="Arial"/>
              <a:cs typeface="Arial"/>
              <a:sym typeface="Arial"/>
            </a:endParaRPr>
          </a:p>
          <a:p>
            <a:pPr marL="171450" marR="0" lvl="0" indent="-171450" algn="l" rtl="0">
              <a:lnSpc>
                <a:spcPct val="100000"/>
              </a:lnSpc>
              <a:spcBef>
                <a:spcPts val="0"/>
              </a:spcBef>
              <a:spcAft>
                <a:spcPts val="0"/>
              </a:spcAft>
              <a:buClr>
                <a:schemeClr val="dk1"/>
              </a:buClr>
              <a:buSzPts val="1200"/>
              <a:buFont typeface="Noto Sans Symbols"/>
              <a:buChar char="▪"/>
            </a:pPr>
            <a:r>
              <a:rPr lang="fr-FR" b="1" i="0" u="sng" noProof="0" dirty="0">
                <a:latin typeface="Arial"/>
                <a:ea typeface="Arial"/>
                <a:cs typeface="Arial"/>
                <a:sym typeface="Arial"/>
              </a:rPr>
              <a:t>Demandez</a:t>
            </a:r>
            <a:r>
              <a:rPr lang="fr-FR" b="0" i="0" u="none" noProof="0" dirty="0">
                <a:latin typeface="Arial"/>
                <a:ea typeface="Arial"/>
                <a:cs typeface="Arial"/>
                <a:sym typeface="Arial"/>
              </a:rPr>
              <a:t> à </a:t>
            </a:r>
            <a:r>
              <a:rPr lang="fr-FR" i="0" noProof="0" dirty="0">
                <a:latin typeface="Arial"/>
                <a:ea typeface="Arial"/>
                <a:cs typeface="Arial"/>
                <a:sym typeface="Arial"/>
              </a:rPr>
              <a:t>un volontaire de lire à haute voix les puces du résumé. </a:t>
            </a:r>
            <a:endParaRPr lang="fr-FR" noProof="0" dirty="0"/>
          </a:p>
          <a:p>
            <a:pPr marL="171450" marR="0" lvl="0" indent="-95250" algn="l" rtl="0">
              <a:lnSpc>
                <a:spcPct val="100000"/>
              </a:lnSpc>
              <a:spcBef>
                <a:spcPts val="0"/>
              </a:spcBef>
              <a:spcAft>
                <a:spcPts val="0"/>
              </a:spcAft>
              <a:buClr>
                <a:schemeClr val="dk1"/>
              </a:buClr>
              <a:buSzPts val="1200"/>
              <a:buFont typeface="Noto Sans Symbols"/>
              <a:buNone/>
            </a:pPr>
            <a:endParaRPr lang="fr-FR" b="1" i="0" noProof="0" dirty="0">
              <a:latin typeface="Arial"/>
              <a:ea typeface="Arial"/>
              <a:cs typeface="Arial"/>
              <a:sym typeface="Arial"/>
            </a:endParaRPr>
          </a:p>
          <a:p>
            <a:pPr marL="171450" marR="0" lvl="0" indent="-171450" algn="l" rtl="0">
              <a:lnSpc>
                <a:spcPct val="100000"/>
              </a:lnSpc>
              <a:spcBef>
                <a:spcPts val="0"/>
              </a:spcBef>
              <a:spcAft>
                <a:spcPts val="0"/>
              </a:spcAft>
              <a:buClr>
                <a:schemeClr val="dk1"/>
              </a:buClr>
              <a:buSzPts val="1200"/>
              <a:buFont typeface="Noto Sans Symbols"/>
              <a:buChar char="▪"/>
            </a:pPr>
            <a:r>
              <a:rPr lang="fr-FR" b="1" i="0" u="sng" noProof="0" dirty="0">
                <a:latin typeface="Arial"/>
                <a:ea typeface="Arial"/>
                <a:cs typeface="Arial"/>
                <a:sym typeface="Arial"/>
              </a:rPr>
              <a:t>Demandez</a:t>
            </a:r>
            <a:r>
              <a:rPr lang="fr-FR" b="1" i="0" u="none" noProof="0" dirty="0">
                <a:latin typeface="Arial"/>
                <a:ea typeface="Arial"/>
                <a:cs typeface="Arial"/>
                <a:sym typeface="Arial"/>
              </a:rPr>
              <a:t> </a:t>
            </a:r>
            <a:r>
              <a:rPr lang="fr-FR" b="0" i="0" noProof="0" dirty="0">
                <a:latin typeface="Arial"/>
                <a:ea typeface="Arial"/>
                <a:cs typeface="Arial"/>
                <a:sym typeface="Arial"/>
              </a:rPr>
              <a:t>s'il y a des questions et répondez-y si nécessaire.</a:t>
            </a:r>
            <a:endParaRPr lang="fr-FR" noProof="0" dirty="0"/>
          </a:p>
          <a:p>
            <a:pPr marL="0" lvl="0" indent="0" algn="l" rtl="0">
              <a:spcBef>
                <a:spcPts val="0"/>
              </a:spcBef>
              <a:spcAft>
                <a:spcPts val="0"/>
              </a:spcAft>
              <a:buNone/>
            </a:pPr>
            <a:endParaRPr dirty="0"/>
          </a:p>
        </p:txBody>
      </p:sp>
      <p:sp>
        <p:nvSpPr>
          <p:cNvPr id="779" name="Google Shape;779;p4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41</a:t>
            </a:fld>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3"/>
        <p:cNvGrpSpPr/>
        <p:nvPr/>
      </p:nvGrpSpPr>
      <p:grpSpPr>
        <a:xfrm>
          <a:off x="0" y="0"/>
          <a:ext cx="0" cy="0"/>
          <a:chOff x="0" y="0"/>
          <a:chExt cx="0" cy="0"/>
        </a:xfrm>
      </p:grpSpPr>
      <p:sp>
        <p:nvSpPr>
          <p:cNvPr id="784" name="Google Shape;784;p42: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785" name="Google Shape;785;p42: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lvl="0" indent="0" algn="l" rtl="0">
              <a:spcBef>
                <a:spcPts val="0"/>
              </a:spcBef>
              <a:spcAft>
                <a:spcPts val="0"/>
              </a:spcAft>
              <a:buClr>
                <a:schemeClr val="dk1"/>
              </a:buClr>
              <a:buSzPts val="1200"/>
              <a:buFont typeface="Arial"/>
              <a:buNone/>
            </a:pPr>
            <a:r>
              <a:rPr lang="fr-FR" b="1" i="0" noProof="0" dirty="0">
                <a:latin typeface="Arial"/>
                <a:ea typeface="Arial"/>
                <a:cs typeface="Arial"/>
                <a:sym typeface="Arial"/>
              </a:rPr>
              <a:t>Notes de l'instructeur :</a:t>
            </a:r>
            <a:endParaRPr lang="fr-FR" noProof="0" dirty="0"/>
          </a:p>
          <a:p>
            <a:pPr marL="0" lvl="0" indent="0" algn="l" rtl="0">
              <a:spcBef>
                <a:spcPts val="0"/>
              </a:spcBef>
              <a:spcAft>
                <a:spcPts val="0"/>
              </a:spcAft>
              <a:buClr>
                <a:schemeClr val="dk1"/>
              </a:buClr>
              <a:buSzPts val="1200"/>
              <a:buFont typeface="Calibri"/>
              <a:buNone/>
            </a:pPr>
            <a:endParaRPr lang="fr-FR" b="1" i="1" noProof="0" dirty="0">
              <a:latin typeface="Arial"/>
              <a:ea typeface="Arial"/>
              <a:cs typeface="Arial"/>
              <a:sym typeface="Arial"/>
            </a:endParaRPr>
          </a:p>
          <a:p>
            <a:pPr marL="171450" lvl="0" indent="-171450" algn="l" rtl="0">
              <a:spcBef>
                <a:spcPts val="0"/>
              </a:spcBef>
              <a:spcAft>
                <a:spcPts val="0"/>
              </a:spcAft>
              <a:buClr>
                <a:schemeClr val="dk1"/>
              </a:buClr>
              <a:buSzPts val="1200"/>
              <a:buFont typeface="Noto Sans Symbols"/>
              <a:buChar char="❖"/>
            </a:pPr>
            <a:r>
              <a:rPr lang="fr-FR" b="1" i="1" u="none" noProof="0" dirty="0">
                <a:latin typeface="Arial"/>
                <a:ea typeface="Arial"/>
                <a:cs typeface="Arial"/>
                <a:sym typeface="Arial"/>
              </a:rPr>
              <a:t>Discutez brièvement de chacun des points de la synthèse.</a:t>
            </a:r>
            <a:endParaRPr lang="fr-FR" noProof="0" dirty="0"/>
          </a:p>
          <a:p>
            <a:pPr marL="171450" lvl="0" indent="-95250" algn="l" rtl="0">
              <a:spcBef>
                <a:spcPts val="0"/>
              </a:spcBef>
              <a:spcAft>
                <a:spcPts val="0"/>
              </a:spcAft>
              <a:buClr>
                <a:schemeClr val="dk1"/>
              </a:buClr>
              <a:buSzPts val="1200"/>
              <a:buFont typeface="Noto Sans Symbols"/>
              <a:buNone/>
            </a:pPr>
            <a:endParaRPr lang="fr-FR" i="0" noProof="0" dirty="0">
              <a:latin typeface="Arial"/>
              <a:ea typeface="Arial"/>
              <a:cs typeface="Arial"/>
              <a:sym typeface="Arial"/>
            </a:endParaRPr>
          </a:p>
          <a:p>
            <a:pPr marL="171450" lvl="0" indent="-171450" algn="l" rtl="0">
              <a:spcBef>
                <a:spcPts val="0"/>
              </a:spcBef>
              <a:spcAft>
                <a:spcPts val="0"/>
              </a:spcAft>
              <a:buClr>
                <a:schemeClr val="dk1"/>
              </a:buClr>
              <a:buSzPts val="1200"/>
              <a:buFont typeface="Noto Sans Symbols"/>
              <a:buChar char="▪"/>
            </a:pPr>
            <a:r>
              <a:rPr lang="fr-FR" b="1" i="0" u="sng" noProof="0" dirty="0">
                <a:latin typeface="Arial"/>
                <a:ea typeface="Arial"/>
                <a:cs typeface="Arial"/>
                <a:sym typeface="Arial"/>
              </a:rPr>
              <a:t>Demandez</a:t>
            </a:r>
            <a:r>
              <a:rPr lang="fr-FR" b="1" i="0" u="none" noProof="0" dirty="0">
                <a:latin typeface="Arial"/>
                <a:ea typeface="Arial"/>
                <a:cs typeface="Arial"/>
                <a:sym typeface="Arial"/>
              </a:rPr>
              <a:t> </a:t>
            </a:r>
            <a:r>
              <a:rPr lang="fr-FR" i="0" noProof="0" dirty="0">
                <a:latin typeface="Arial"/>
                <a:ea typeface="Arial"/>
                <a:cs typeface="Arial"/>
                <a:sym typeface="Arial"/>
              </a:rPr>
              <a:t>s'il y a des questions.</a:t>
            </a:r>
            <a:endParaRPr lang="fr-FR" noProof="0" dirty="0"/>
          </a:p>
          <a:p>
            <a:pPr marL="171450" lvl="0" indent="-95250" algn="l" rtl="0">
              <a:spcBef>
                <a:spcPts val="0"/>
              </a:spcBef>
              <a:spcAft>
                <a:spcPts val="0"/>
              </a:spcAft>
              <a:buClr>
                <a:schemeClr val="dk1"/>
              </a:buClr>
              <a:buSzPts val="1200"/>
              <a:buFont typeface="Noto Sans Symbols"/>
              <a:buNone/>
            </a:pPr>
            <a:endParaRPr lang="fr-FR" i="0" noProof="0" dirty="0">
              <a:latin typeface="Arial"/>
              <a:ea typeface="Arial"/>
              <a:cs typeface="Arial"/>
              <a:sym typeface="Arial"/>
            </a:endParaRPr>
          </a:p>
          <a:p>
            <a:pPr marL="171450" marR="0" lvl="0" indent="-171450" algn="l" rtl="0">
              <a:lnSpc>
                <a:spcPct val="100000"/>
              </a:lnSpc>
              <a:spcBef>
                <a:spcPts val="360"/>
              </a:spcBef>
              <a:spcAft>
                <a:spcPts val="0"/>
              </a:spcAft>
              <a:buClr>
                <a:schemeClr val="dk1"/>
              </a:buClr>
              <a:buSzPts val="1200"/>
              <a:buFont typeface="Noto Sans Symbols"/>
              <a:buChar char="▪"/>
            </a:pPr>
            <a:r>
              <a:rPr lang="fr-FR" sz="1200" b="1" i="0" u="sng" noProof="0" dirty="0">
                <a:latin typeface="Arial"/>
                <a:ea typeface="Arial"/>
                <a:cs typeface="Arial"/>
                <a:sym typeface="Arial"/>
              </a:rPr>
              <a:t>Répon</a:t>
            </a:r>
            <a:r>
              <a:rPr lang="fr-FR" b="1" u="sng" noProof="0" dirty="0">
                <a:latin typeface="Arial"/>
                <a:ea typeface="Arial"/>
                <a:cs typeface="Arial"/>
                <a:sym typeface="Arial"/>
              </a:rPr>
              <a:t>dez</a:t>
            </a:r>
            <a:r>
              <a:rPr lang="fr-FR" b="0" u="none" noProof="0" dirty="0">
                <a:latin typeface="Arial"/>
                <a:ea typeface="Arial"/>
                <a:cs typeface="Arial"/>
                <a:sym typeface="Arial"/>
              </a:rPr>
              <a:t> </a:t>
            </a:r>
            <a:r>
              <a:rPr lang="fr-FR" sz="1200" b="0" i="0" u="none" noProof="0" dirty="0">
                <a:latin typeface="Arial"/>
                <a:ea typeface="Arial"/>
                <a:cs typeface="Arial"/>
                <a:sym typeface="Arial"/>
              </a:rPr>
              <a:t>aux questions, si nécessaire.</a:t>
            </a:r>
            <a:endParaRPr lang="fr-FR" sz="1200" b="1" i="1" u="sng" noProof="0" dirty="0">
              <a:latin typeface="Arial"/>
              <a:ea typeface="Arial"/>
              <a:cs typeface="Arial"/>
              <a:sym typeface="Arial"/>
            </a:endParaRPr>
          </a:p>
          <a:p>
            <a:pPr marL="0" lvl="0" indent="0" algn="l" rtl="0">
              <a:spcBef>
                <a:spcPts val="360"/>
              </a:spcBef>
              <a:spcAft>
                <a:spcPts val="0"/>
              </a:spcAft>
              <a:buClr>
                <a:schemeClr val="dk1"/>
              </a:buClr>
              <a:buSzPts val="1200"/>
              <a:buFont typeface="Calibri"/>
              <a:buNone/>
            </a:pPr>
            <a:endParaRPr dirty="0">
              <a:latin typeface="Arial"/>
              <a:ea typeface="Arial"/>
              <a:cs typeface="Arial"/>
              <a:sym typeface="Arial"/>
            </a:endParaRPr>
          </a:p>
        </p:txBody>
      </p:sp>
      <p:sp>
        <p:nvSpPr>
          <p:cNvPr id="786" name="Google Shape;786;p42:notes"/>
          <p:cNvSpPr txBox="1">
            <a:spLocks noGrp="1"/>
          </p:cNvSpPr>
          <p:nvPr>
            <p:ph type="sldNum" idx="12"/>
          </p:nvPr>
        </p:nvSpPr>
        <p:spPr>
          <a:xfrm>
            <a:off x="3970338" y="8829675"/>
            <a:ext cx="3038475" cy="465138"/>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Clr>
                <a:schemeClr val="dk1"/>
              </a:buClr>
              <a:buSzPts val="1200"/>
              <a:buFont typeface="Arial"/>
              <a:buNone/>
            </a:pPr>
            <a:fld id="{00000000-1234-1234-1234-123412341234}" type="slidenum">
              <a:rPr lang="fr-FR" sz="1200">
                <a:solidFill>
                  <a:schemeClr val="dk1"/>
                </a:solidFill>
                <a:latin typeface="Arial"/>
                <a:ea typeface="Arial"/>
                <a:cs typeface="Arial"/>
                <a:sym typeface="Arial"/>
              </a:rPr>
              <a:t>42</a:t>
            </a:fld>
            <a:endParaRPr sz="1200">
              <a:solidFill>
                <a:schemeClr val="dk1"/>
              </a:solidFill>
              <a:latin typeface="Arial"/>
              <a:ea typeface="Arial"/>
              <a:cs typeface="Arial"/>
              <a:sym typeface="Arial"/>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0"/>
        <p:cNvGrpSpPr/>
        <p:nvPr/>
      </p:nvGrpSpPr>
      <p:grpSpPr>
        <a:xfrm>
          <a:off x="0" y="0"/>
          <a:ext cx="0" cy="0"/>
          <a:chOff x="0" y="0"/>
          <a:chExt cx="0" cy="0"/>
        </a:xfrm>
      </p:grpSpPr>
      <p:sp>
        <p:nvSpPr>
          <p:cNvPr id="791" name="Google Shape;791;p43: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792" name="Google Shape;792;p43: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rtl="0">
              <a:lnSpc>
                <a:spcPct val="115000"/>
              </a:lnSpc>
              <a:spcBef>
                <a:spcPts val="0"/>
              </a:spcBef>
              <a:spcAft>
                <a:spcPts val="0"/>
              </a:spcAft>
              <a:buClr>
                <a:schemeClr val="dk1"/>
              </a:buClr>
              <a:buSzPts val="1200"/>
              <a:buFont typeface="Arial"/>
              <a:buNone/>
            </a:pPr>
            <a:r>
              <a:rPr lang="fr-FR" sz="1200" b="1" noProof="0" dirty="0">
                <a:latin typeface="Arial"/>
                <a:ea typeface="Arial"/>
                <a:cs typeface="Arial"/>
                <a:sym typeface="Arial"/>
              </a:rPr>
              <a:t>Notes de l'instructeur :</a:t>
            </a:r>
            <a:endParaRPr lang="fr-FR" noProof="0" dirty="0"/>
          </a:p>
          <a:p>
            <a:pPr marL="0" marR="0" lvl="0" indent="0" algn="l" rtl="0">
              <a:lnSpc>
                <a:spcPct val="115000"/>
              </a:lnSpc>
              <a:spcBef>
                <a:spcPts val="1200"/>
              </a:spcBef>
              <a:spcAft>
                <a:spcPts val="0"/>
              </a:spcAft>
              <a:buNone/>
            </a:pPr>
            <a:endParaRPr lang="fr-FR" sz="1200" noProof="0" dirty="0">
              <a:latin typeface="Arial"/>
              <a:ea typeface="Arial"/>
              <a:cs typeface="Arial"/>
              <a:sym typeface="Arial"/>
            </a:endParaRPr>
          </a:p>
          <a:p>
            <a:pPr marL="171450" marR="0" lvl="0" indent="-171450" algn="l" rtl="0">
              <a:lnSpc>
                <a:spcPct val="115000"/>
              </a:lnSpc>
              <a:spcBef>
                <a:spcPts val="1200"/>
              </a:spcBef>
              <a:spcAft>
                <a:spcPts val="0"/>
              </a:spcAft>
              <a:buClr>
                <a:schemeClr val="dk1"/>
              </a:buClr>
              <a:buSzPts val="1200"/>
              <a:buFont typeface="Noto Sans Symbols"/>
              <a:buChar char="▪"/>
            </a:pPr>
            <a:r>
              <a:rPr lang="fr-FR" sz="1200" b="1" i="0" u="sng" noProof="0" dirty="0">
                <a:latin typeface="Arial"/>
                <a:ea typeface="Arial"/>
                <a:cs typeface="Arial"/>
                <a:sym typeface="Arial"/>
              </a:rPr>
              <a:t>Demandez</a:t>
            </a:r>
            <a:r>
              <a:rPr lang="fr-FR" sz="1200" b="0" i="0" u="none" noProof="0" dirty="0">
                <a:latin typeface="Arial"/>
                <a:ea typeface="Arial"/>
                <a:cs typeface="Arial"/>
                <a:sym typeface="Arial"/>
              </a:rPr>
              <a:t> à </a:t>
            </a:r>
            <a:r>
              <a:rPr lang="fr-FR" sz="1200" b="0" i="0" noProof="0" dirty="0">
                <a:latin typeface="Arial"/>
                <a:ea typeface="Arial"/>
                <a:cs typeface="Arial"/>
                <a:sym typeface="Arial"/>
              </a:rPr>
              <a:t>un volontaire de lire les objectifs à haute voix.</a:t>
            </a:r>
            <a:endParaRPr lang="fr-FR" noProof="0" dirty="0"/>
          </a:p>
          <a:p>
            <a:pPr marL="0" marR="0" lvl="0" indent="0" algn="l" rtl="0">
              <a:lnSpc>
                <a:spcPct val="100000"/>
              </a:lnSpc>
              <a:spcBef>
                <a:spcPts val="360"/>
              </a:spcBef>
              <a:spcAft>
                <a:spcPts val="0"/>
              </a:spcAft>
              <a:buClr>
                <a:schemeClr val="dk1"/>
              </a:buClr>
              <a:buSzPts val="1200"/>
              <a:buFont typeface="Calibri"/>
              <a:buNone/>
            </a:pPr>
            <a:endParaRPr lang="fr-FR" sz="1200" b="1" i="1" noProof="0" dirty="0">
              <a:latin typeface="Arial"/>
              <a:ea typeface="Arial"/>
              <a:cs typeface="Arial"/>
              <a:sym typeface="Arial"/>
            </a:endParaRPr>
          </a:p>
          <a:p>
            <a:pPr marL="171450" marR="0" lvl="0" indent="-171450" algn="l" rtl="0">
              <a:lnSpc>
                <a:spcPct val="100000"/>
              </a:lnSpc>
              <a:spcBef>
                <a:spcPts val="360"/>
              </a:spcBef>
              <a:spcAft>
                <a:spcPts val="0"/>
              </a:spcAft>
              <a:buClr>
                <a:schemeClr val="dk1"/>
              </a:buClr>
              <a:buSzPts val="1200"/>
              <a:buFont typeface="Noto Sans Symbols"/>
              <a:buChar char="▪"/>
            </a:pPr>
            <a:r>
              <a:rPr lang="fr-FR" sz="1200" b="1" i="1" u="sng" noProof="0" dirty="0">
                <a:latin typeface="Arial"/>
                <a:ea typeface="Arial"/>
                <a:cs typeface="Arial"/>
                <a:sym typeface="Arial"/>
              </a:rPr>
              <a:t>Demandez</a:t>
            </a:r>
            <a:r>
              <a:rPr lang="fr-FR" sz="1200" b="1" i="1" u="none" noProof="0" dirty="0">
                <a:latin typeface="Arial"/>
                <a:ea typeface="Arial"/>
                <a:cs typeface="Arial"/>
                <a:sym typeface="Arial"/>
              </a:rPr>
              <a:t> </a:t>
            </a:r>
            <a:r>
              <a:rPr lang="fr-FR" sz="1200" b="0" i="0" u="none" noProof="0" dirty="0">
                <a:latin typeface="Arial"/>
                <a:ea typeface="Arial"/>
                <a:cs typeface="Arial"/>
                <a:sym typeface="Arial"/>
              </a:rPr>
              <a:t>si ces objectifs ont été traités de manière adéquate. Demandez si des éclaircissements sont nécessaires.  </a:t>
            </a:r>
            <a:endParaRPr lang="fr-FR" noProof="0" dirty="0"/>
          </a:p>
          <a:p>
            <a:pPr marL="171450" marR="0" lvl="0" indent="-95250" algn="l" rtl="0">
              <a:lnSpc>
                <a:spcPct val="100000"/>
              </a:lnSpc>
              <a:spcBef>
                <a:spcPts val="360"/>
              </a:spcBef>
              <a:spcAft>
                <a:spcPts val="0"/>
              </a:spcAft>
              <a:buClr>
                <a:schemeClr val="dk1"/>
              </a:buClr>
              <a:buSzPts val="1200"/>
              <a:buFont typeface="Noto Sans Symbols"/>
              <a:buNone/>
            </a:pPr>
            <a:endParaRPr lang="fr-FR" sz="1200" b="0" i="0" u="none" noProof="0" dirty="0">
              <a:latin typeface="Arial"/>
              <a:ea typeface="Arial"/>
              <a:cs typeface="Arial"/>
              <a:sym typeface="Arial"/>
            </a:endParaRPr>
          </a:p>
          <a:p>
            <a:pPr marL="171450" marR="0" lvl="0" indent="-171450" algn="l" rtl="0">
              <a:lnSpc>
                <a:spcPct val="100000"/>
              </a:lnSpc>
              <a:spcBef>
                <a:spcPts val="360"/>
              </a:spcBef>
              <a:spcAft>
                <a:spcPts val="0"/>
              </a:spcAft>
              <a:buClr>
                <a:schemeClr val="dk1"/>
              </a:buClr>
              <a:buSzPts val="1200"/>
              <a:buFont typeface="Noto Sans Symbols"/>
              <a:buChar char="▪"/>
            </a:pPr>
            <a:r>
              <a:rPr lang="fr-FR" sz="1200" b="1" i="0" u="sng" noProof="0" dirty="0">
                <a:latin typeface="Arial"/>
                <a:ea typeface="Arial"/>
                <a:cs typeface="Arial"/>
                <a:sym typeface="Arial"/>
              </a:rPr>
              <a:t>Répon</a:t>
            </a:r>
            <a:r>
              <a:rPr lang="fr-FR" b="1" u="sng" noProof="0" dirty="0">
                <a:latin typeface="Arial"/>
                <a:ea typeface="Arial"/>
                <a:cs typeface="Arial"/>
                <a:sym typeface="Arial"/>
              </a:rPr>
              <a:t>dez</a:t>
            </a:r>
            <a:r>
              <a:rPr lang="fr-FR" b="0" u="none" noProof="0" dirty="0">
                <a:latin typeface="Arial"/>
                <a:ea typeface="Arial"/>
                <a:cs typeface="Arial"/>
                <a:sym typeface="Arial"/>
              </a:rPr>
              <a:t> </a:t>
            </a:r>
            <a:r>
              <a:rPr lang="fr-FR" sz="1200" b="0" i="0" u="none" noProof="0" dirty="0">
                <a:latin typeface="Arial"/>
                <a:ea typeface="Arial"/>
                <a:cs typeface="Arial"/>
                <a:sym typeface="Arial"/>
              </a:rPr>
              <a:t>aux questions et clarifier, si nécessaire.</a:t>
            </a:r>
            <a:endParaRPr lang="fr-FR" sz="1200" b="1" i="1" u="sng" noProof="0" dirty="0">
              <a:latin typeface="Arial"/>
              <a:ea typeface="Arial"/>
              <a:cs typeface="Arial"/>
              <a:sym typeface="Arial"/>
            </a:endParaRPr>
          </a:p>
          <a:p>
            <a:pPr marL="171450" lvl="0" indent="-95250" algn="l" rtl="0">
              <a:spcBef>
                <a:spcPts val="1560"/>
              </a:spcBef>
              <a:spcAft>
                <a:spcPts val="0"/>
              </a:spcAft>
              <a:buClr>
                <a:schemeClr val="dk1"/>
              </a:buClr>
              <a:buSzPts val="1200"/>
              <a:buFont typeface="Arial"/>
              <a:buNone/>
            </a:pPr>
            <a:endParaRPr dirty="0">
              <a:latin typeface="Arial"/>
              <a:ea typeface="Arial"/>
              <a:cs typeface="Arial"/>
              <a:sym typeface="Arial"/>
            </a:endParaRPr>
          </a:p>
        </p:txBody>
      </p:sp>
      <p:sp>
        <p:nvSpPr>
          <p:cNvPr id="793" name="Google Shape;793;p43:notes"/>
          <p:cNvSpPr txBox="1">
            <a:spLocks noGrp="1"/>
          </p:cNvSpPr>
          <p:nvPr>
            <p:ph type="sldNum" idx="12"/>
          </p:nvPr>
        </p:nvSpPr>
        <p:spPr>
          <a:xfrm>
            <a:off x="3970338" y="8829675"/>
            <a:ext cx="3038475" cy="465138"/>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Clr>
                <a:schemeClr val="dk1"/>
              </a:buClr>
              <a:buSzPts val="1200"/>
              <a:buFont typeface="Arial"/>
              <a:buNone/>
            </a:pPr>
            <a:fld id="{00000000-1234-1234-1234-123412341234}" type="slidenum">
              <a:rPr lang="fr-FR" sz="1200" b="0" i="0" u="none" strike="noStrike" cap="none">
                <a:solidFill>
                  <a:schemeClr val="dk1"/>
                </a:solidFill>
                <a:latin typeface="Arial"/>
                <a:ea typeface="Arial"/>
                <a:cs typeface="Arial"/>
                <a:sym typeface="Arial"/>
              </a:rPr>
              <a:t>43</a:t>
            </a:fld>
            <a:endParaRPr sz="1200" b="0" i="0" u="none" strike="noStrike" cap="none">
              <a:solidFill>
                <a:schemeClr val="dk1"/>
              </a:solidFill>
              <a:latin typeface="Arial"/>
              <a:ea typeface="Arial"/>
              <a:cs typeface="Arial"/>
              <a:sym typeface="Aria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0"/>
        <p:cNvGrpSpPr/>
        <p:nvPr/>
      </p:nvGrpSpPr>
      <p:grpSpPr>
        <a:xfrm>
          <a:off x="0" y="0"/>
          <a:ext cx="0" cy="0"/>
          <a:chOff x="0" y="0"/>
          <a:chExt cx="0" cy="0"/>
        </a:xfrm>
      </p:grpSpPr>
      <p:sp>
        <p:nvSpPr>
          <p:cNvPr id="321" name="Google Shape;321;p5: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2" name="Google Shape;322;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0"/>
              </a:spcBef>
              <a:spcAft>
                <a:spcPts val="0"/>
              </a:spcAft>
              <a:buNone/>
            </a:pPr>
            <a:r>
              <a:rPr lang="fr-FR" sz="1200" b="1" noProof="0" dirty="0">
                <a:solidFill>
                  <a:srgbClr val="000000"/>
                </a:solidFill>
                <a:latin typeface="Arial"/>
                <a:ea typeface="Arial"/>
                <a:cs typeface="Arial"/>
                <a:sym typeface="Arial"/>
              </a:rPr>
              <a:t>Notes de l'instructeur :</a:t>
            </a:r>
            <a:endParaRPr lang="fr-FR" noProof="0" dirty="0"/>
          </a:p>
          <a:p>
            <a:pPr marL="0" lvl="0" indent="0" algn="l" rtl="0">
              <a:spcBef>
                <a:spcPts val="0"/>
              </a:spcBef>
              <a:spcAft>
                <a:spcPts val="0"/>
              </a:spcAft>
              <a:buNone/>
            </a:pPr>
            <a:endParaRPr lang="fr-FR" noProof="0" dirty="0">
              <a:latin typeface="Arial"/>
              <a:ea typeface="Arial"/>
              <a:cs typeface="Arial"/>
              <a:sym typeface="Arial"/>
            </a:endParaRPr>
          </a:p>
          <a:p>
            <a:pPr marL="171450" lvl="0" indent="-171450" algn="l" rtl="0">
              <a:spcBef>
                <a:spcPts val="0"/>
              </a:spcBef>
              <a:spcAft>
                <a:spcPts val="0"/>
              </a:spcAft>
              <a:buClr>
                <a:schemeClr val="dk1"/>
              </a:buClr>
              <a:buSzPts val="1200"/>
              <a:buFont typeface="Noto Sans Symbols"/>
              <a:buChar char="▪"/>
            </a:pPr>
            <a:r>
              <a:rPr lang="fr-FR" b="1" u="sng" noProof="0" dirty="0">
                <a:latin typeface="Arial"/>
                <a:ea typeface="Arial"/>
                <a:cs typeface="Arial"/>
                <a:sym typeface="Arial"/>
              </a:rPr>
              <a:t>Expliquez</a:t>
            </a:r>
            <a:r>
              <a:rPr lang="fr-FR" b="1" u="none" noProof="0" dirty="0">
                <a:latin typeface="Arial"/>
                <a:ea typeface="Arial"/>
                <a:cs typeface="Arial"/>
                <a:sym typeface="Arial"/>
              </a:rPr>
              <a:t> </a:t>
            </a:r>
            <a:r>
              <a:rPr lang="fr-FR" noProof="0" dirty="0">
                <a:latin typeface="Arial"/>
                <a:ea typeface="Arial"/>
                <a:cs typeface="Arial"/>
                <a:sym typeface="Arial"/>
              </a:rPr>
              <a:t>que les définitions de cas sont très importantes en épidémiologie car elles normalisent les critères d'identification des cas. Comparez cette réponse aux réponses données par les participants, discutez et renforcez les réponses similaires. (</a:t>
            </a:r>
            <a:r>
              <a:rPr lang="fr-FR" i="1" noProof="0" dirty="0">
                <a:latin typeface="Arial"/>
                <a:ea typeface="Arial"/>
                <a:cs typeface="Arial"/>
                <a:sym typeface="Arial"/>
              </a:rPr>
              <a:t>Par exemple, comme Samuel et Danielle l'ont mentionné, les définitions de cas sont utilisées pour normaliser les critères d'identification des cas</a:t>
            </a:r>
            <a:r>
              <a:rPr lang="fr-FR" noProof="0" dirty="0">
                <a:latin typeface="Arial"/>
                <a:ea typeface="Arial"/>
                <a:cs typeface="Arial"/>
                <a:sym typeface="Arial"/>
              </a:rPr>
              <a:t>.  </a:t>
            </a:r>
            <a:r>
              <a:rPr lang="fr-FR" i="1" noProof="0" dirty="0">
                <a:latin typeface="Arial"/>
                <a:ea typeface="Arial"/>
                <a:cs typeface="Arial"/>
                <a:sym typeface="Arial"/>
              </a:rPr>
              <a:t>Bien qu'elle ne soit pas citée ici, Abiola avait également raison lorsqu'elle a déclaré....)</a:t>
            </a:r>
            <a:endParaRPr lang="fr-FR" noProof="0" dirty="0"/>
          </a:p>
        </p:txBody>
      </p:sp>
      <p:sp>
        <p:nvSpPr>
          <p:cNvPr id="323" name="Google Shape;323;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7"/>
        <p:cNvGrpSpPr/>
        <p:nvPr/>
      </p:nvGrpSpPr>
      <p:grpSpPr>
        <a:xfrm>
          <a:off x="0" y="0"/>
          <a:ext cx="0" cy="0"/>
          <a:chOff x="0" y="0"/>
          <a:chExt cx="0" cy="0"/>
        </a:xfrm>
      </p:grpSpPr>
      <p:sp>
        <p:nvSpPr>
          <p:cNvPr id="328" name="Google Shape;328;p6: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329" name="Google Shape;329;p6: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rtl="0">
              <a:spcBef>
                <a:spcPts val="0"/>
              </a:spcBef>
              <a:spcAft>
                <a:spcPts val="0"/>
              </a:spcAft>
              <a:buClr>
                <a:schemeClr val="dk1"/>
              </a:buClr>
              <a:buSzPts val="1200"/>
              <a:buFont typeface="Arial"/>
              <a:buNone/>
            </a:pPr>
            <a:r>
              <a:rPr lang="fr-FR" sz="1200" b="1" noProof="0" dirty="0">
                <a:latin typeface="Arial"/>
                <a:ea typeface="Arial"/>
                <a:cs typeface="Arial"/>
                <a:sym typeface="Arial"/>
              </a:rPr>
              <a:t>Notes de l'instructeur :</a:t>
            </a:r>
            <a:endParaRPr lang="fr-FR" sz="1200" b="0" u="none" noProof="0" dirty="0">
              <a:latin typeface="Arial"/>
              <a:ea typeface="Arial"/>
              <a:cs typeface="Arial"/>
              <a:sym typeface="Arial"/>
            </a:endParaRPr>
          </a:p>
          <a:p>
            <a:pPr marL="0" marR="0" lvl="0" indent="0" algn="l" rtl="0">
              <a:spcBef>
                <a:spcPts val="0"/>
              </a:spcBef>
              <a:spcAft>
                <a:spcPts val="0"/>
              </a:spcAft>
              <a:buClr>
                <a:schemeClr val="dk1"/>
              </a:buClr>
              <a:buSzPts val="1200"/>
              <a:buFont typeface="Calibri"/>
              <a:buNone/>
            </a:pPr>
            <a:endParaRPr lang="fr-FR" sz="1200" b="0" u="none" noProof="0" dirty="0">
              <a:latin typeface="Arial"/>
              <a:ea typeface="Arial"/>
              <a:cs typeface="Arial"/>
              <a:sym typeface="Arial"/>
            </a:endParaRPr>
          </a:p>
          <a:p>
            <a:pPr marL="171450" marR="0" lvl="0" indent="-171450" algn="l" rtl="0">
              <a:spcBef>
                <a:spcPts val="0"/>
              </a:spcBef>
              <a:spcAft>
                <a:spcPts val="0"/>
              </a:spcAft>
              <a:buClr>
                <a:schemeClr val="dk1"/>
              </a:buClr>
              <a:buSzPts val="1200"/>
              <a:buFont typeface="Noto Sans Symbols"/>
              <a:buChar char="▪"/>
            </a:pPr>
            <a:r>
              <a:rPr lang="fr-FR" sz="1200" b="1" u="sng" noProof="0" dirty="0">
                <a:latin typeface="Arial"/>
                <a:ea typeface="Arial"/>
                <a:cs typeface="Arial"/>
                <a:sym typeface="Arial"/>
              </a:rPr>
              <a:t>Dites</a:t>
            </a:r>
            <a:r>
              <a:rPr lang="fr-FR" sz="1200" b="1" u="none" noProof="0" dirty="0">
                <a:latin typeface="Arial"/>
                <a:ea typeface="Arial"/>
                <a:cs typeface="Arial"/>
                <a:sym typeface="Arial"/>
              </a:rPr>
              <a:t> : </a:t>
            </a:r>
            <a:r>
              <a:rPr lang="fr-FR" sz="1200" b="0" u="none" noProof="0" dirty="0">
                <a:latin typeface="Arial"/>
                <a:ea typeface="Arial"/>
                <a:cs typeface="Arial"/>
                <a:sym typeface="Arial"/>
              </a:rPr>
              <a:t>U</a:t>
            </a:r>
            <a:r>
              <a:rPr lang="fr-FR" sz="1200" noProof="0" dirty="0">
                <a:latin typeface="Arial"/>
                <a:ea typeface="Arial"/>
                <a:cs typeface="Arial"/>
                <a:sym typeface="Arial"/>
              </a:rPr>
              <a:t>ne définition de cas est un ensemble de critères appliqués de manière uniforme pour décider de classer une personne ou un animal comme souffrant d'une maladie, d'une blessure, d'un syndrome ou d'un autre état de santé particulier. Les définitions de cas sont utilisées en </a:t>
            </a:r>
            <a:r>
              <a:rPr lang="fr-FR" sz="1200" b="1" noProof="0" dirty="0">
                <a:latin typeface="Arial"/>
                <a:ea typeface="Arial"/>
                <a:cs typeface="Arial"/>
                <a:sym typeface="Arial"/>
              </a:rPr>
              <a:t>médecine clinique</a:t>
            </a:r>
            <a:r>
              <a:rPr lang="fr-FR" sz="1200" noProof="0" dirty="0">
                <a:latin typeface="Arial"/>
                <a:ea typeface="Arial"/>
                <a:cs typeface="Arial"/>
                <a:sym typeface="Arial"/>
              </a:rPr>
              <a:t>, en </a:t>
            </a:r>
            <a:r>
              <a:rPr lang="fr-FR" sz="1200" b="1" noProof="0" dirty="0">
                <a:latin typeface="Arial"/>
                <a:ea typeface="Arial"/>
                <a:cs typeface="Arial"/>
                <a:sym typeface="Arial"/>
              </a:rPr>
              <a:t>surveillance</a:t>
            </a:r>
            <a:r>
              <a:rPr lang="fr-FR" sz="1200" noProof="0" dirty="0">
                <a:latin typeface="Arial"/>
                <a:ea typeface="Arial"/>
                <a:cs typeface="Arial"/>
                <a:sym typeface="Arial"/>
              </a:rPr>
              <a:t>, dans </a:t>
            </a:r>
            <a:r>
              <a:rPr lang="fr-FR" sz="1200" b="1" noProof="0" dirty="0">
                <a:latin typeface="Arial"/>
                <a:ea typeface="Arial"/>
                <a:cs typeface="Arial"/>
                <a:sym typeface="Arial"/>
              </a:rPr>
              <a:t>les enquêtes sur les flambées épidémiques </a:t>
            </a:r>
            <a:r>
              <a:rPr lang="fr-FR" sz="1200" noProof="0" dirty="0">
                <a:latin typeface="Arial"/>
                <a:ea typeface="Arial"/>
                <a:cs typeface="Arial"/>
                <a:sym typeface="Arial"/>
              </a:rPr>
              <a:t>et dans les </a:t>
            </a:r>
            <a:r>
              <a:rPr lang="fr-FR" sz="1200" b="1" noProof="0" dirty="0">
                <a:latin typeface="Arial"/>
                <a:ea typeface="Arial"/>
                <a:cs typeface="Arial"/>
                <a:sym typeface="Arial"/>
              </a:rPr>
              <a:t>études épidémiologiques.</a:t>
            </a:r>
            <a:endParaRPr lang="fr-FR" sz="1200" b="0" u="none" noProof="0" dirty="0">
              <a:latin typeface="Arial"/>
              <a:ea typeface="Arial"/>
              <a:cs typeface="Arial"/>
              <a:sym typeface="Arial"/>
            </a:endParaRPr>
          </a:p>
          <a:p>
            <a:pPr marL="171450" marR="0" lvl="0" indent="-95250" algn="l" rtl="0">
              <a:spcBef>
                <a:spcPts val="0"/>
              </a:spcBef>
              <a:spcAft>
                <a:spcPts val="0"/>
              </a:spcAft>
              <a:buClr>
                <a:schemeClr val="dk1"/>
              </a:buClr>
              <a:buSzPts val="1200"/>
              <a:buFont typeface="Noto Sans Symbols"/>
              <a:buNone/>
            </a:pPr>
            <a:endParaRPr lang="fr-FR" sz="1200" b="0" u="none" noProof="0" dirty="0">
              <a:latin typeface="Arial"/>
              <a:ea typeface="Arial"/>
              <a:cs typeface="Arial"/>
              <a:sym typeface="Arial"/>
            </a:endParaRPr>
          </a:p>
          <a:p>
            <a:pPr marL="171450" marR="0" lvl="0" indent="-171450" algn="l" rtl="0">
              <a:spcBef>
                <a:spcPts val="0"/>
              </a:spcBef>
              <a:spcAft>
                <a:spcPts val="0"/>
              </a:spcAft>
              <a:buClr>
                <a:schemeClr val="dk1"/>
              </a:buClr>
              <a:buSzPts val="1200"/>
              <a:buFont typeface="Noto Sans Symbols"/>
              <a:buChar char="▪"/>
            </a:pPr>
            <a:r>
              <a:rPr lang="fr-FR" sz="1200" b="1" u="sng" noProof="0" dirty="0">
                <a:latin typeface="Arial"/>
                <a:ea typeface="Arial"/>
                <a:cs typeface="Arial"/>
                <a:sym typeface="Arial"/>
              </a:rPr>
              <a:t>Dites</a:t>
            </a:r>
            <a:r>
              <a:rPr lang="fr-FR" sz="1200" b="1" u="none" noProof="0" dirty="0">
                <a:latin typeface="Arial"/>
                <a:ea typeface="Arial"/>
                <a:cs typeface="Arial"/>
                <a:sym typeface="Arial"/>
              </a:rPr>
              <a:t> : </a:t>
            </a:r>
            <a:r>
              <a:rPr lang="fr-FR" sz="1200" b="0" u="none" noProof="0" dirty="0">
                <a:latin typeface="Arial"/>
                <a:ea typeface="Arial"/>
                <a:cs typeface="Arial"/>
                <a:sym typeface="Arial"/>
              </a:rPr>
              <a:t>L</a:t>
            </a:r>
            <a:r>
              <a:rPr lang="fr-FR" sz="1200" noProof="0" dirty="0">
                <a:latin typeface="Arial"/>
                <a:ea typeface="Arial"/>
                <a:cs typeface="Arial"/>
                <a:sym typeface="Arial"/>
              </a:rPr>
              <a:t>a même maladie peut avoir des définitions de cas légèrement différentes pour chacune de ces applications. (</a:t>
            </a:r>
            <a:r>
              <a:rPr lang="fr-FR" sz="1200" i="1" noProof="0" dirty="0">
                <a:latin typeface="Arial"/>
                <a:ea typeface="Arial"/>
                <a:cs typeface="Arial"/>
                <a:sym typeface="Arial"/>
              </a:rPr>
              <a:t>Par exemple, un clinicien peut traiter une personne sur la base d'une suspicion clinique de diagnostic, alors que la définition de cas de surveillance peut exiger une confirmation en laboratoire. La définition d'un cas d'épidémie peut être limitée aux cas qui surviennent dans une communauté particulière ou dans une ferme spécifique au cours d'une période limitée à l'épidémie).</a:t>
            </a:r>
            <a:endParaRPr lang="fr-FR" sz="1200" b="0" i="1" u="none" noProof="0" dirty="0">
              <a:latin typeface="Arial"/>
              <a:ea typeface="Arial"/>
              <a:cs typeface="Arial"/>
              <a:sym typeface="Arial"/>
            </a:endParaRPr>
          </a:p>
          <a:p>
            <a:pPr marL="171450" marR="0" lvl="0" indent="-95250" algn="l" rtl="0">
              <a:spcBef>
                <a:spcPts val="0"/>
              </a:spcBef>
              <a:spcAft>
                <a:spcPts val="0"/>
              </a:spcAft>
              <a:buClr>
                <a:schemeClr val="dk1"/>
              </a:buClr>
              <a:buSzPts val="1200"/>
              <a:buFont typeface="Noto Sans Symbols"/>
              <a:buNone/>
            </a:pPr>
            <a:endParaRPr lang="fr-FR" sz="1200" b="0" i="1" u="none" noProof="0" dirty="0">
              <a:latin typeface="Arial"/>
              <a:ea typeface="Arial"/>
              <a:cs typeface="Arial"/>
              <a:sym typeface="Arial"/>
            </a:endParaRPr>
          </a:p>
          <a:p>
            <a:pPr marL="171450" marR="0" lvl="0" indent="-171450" algn="l" rtl="0">
              <a:spcBef>
                <a:spcPts val="0"/>
              </a:spcBef>
              <a:spcAft>
                <a:spcPts val="0"/>
              </a:spcAft>
              <a:buClr>
                <a:schemeClr val="dk1"/>
              </a:buClr>
              <a:buSzPts val="1200"/>
              <a:buFont typeface="Noto Sans Symbols"/>
              <a:buChar char="▪"/>
            </a:pPr>
            <a:r>
              <a:rPr lang="fr-FR" sz="1200" b="1" u="sng" noProof="0" dirty="0">
                <a:latin typeface="Arial"/>
                <a:ea typeface="Arial"/>
                <a:cs typeface="Arial"/>
                <a:sym typeface="Arial"/>
              </a:rPr>
              <a:t>Dites</a:t>
            </a:r>
            <a:r>
              <a:rPr lang="fr-FR" sz="1200" b="1" u="none" noProof="0" dirty="0">
                <a:latin typeface="Arial"/>
                <a:ea typeface="Arial"/>
                <a:cs typeface="Arial"/>
                <a:sym typeface="Arial"/>
              </a:rPr>
              <a:t> : </a:t>
            </a:r>
            <a:r>
              <a:rPr lang="fr-FR" sz="1200" noProof="0" dirty="0">
                <a:latin typeface="Arial"/>
                <a:ea typeface="Arial"/>
                <a:cs typeface="Arial"/>
                <a:sym typeface="Arial"/>
              </a:rPr>
              <a:t>Cette semaine, nous nous concentrerons principalement sur les définitions de cas de surveillance. Au cours de l'atelier 2, nous aborderons les définitions de cas pour les enquêtes sur les flambées épidémiques</a:t>
            </a:r>
            <a:r>
              <a:rPr lang="fr-FR" noProof="0" dirty="0">
                <a:latin typeface="Arial"/>
                <a:ea typeface="Arial"/>
                <a:cs typeface="Arial"/>
                <a:sym typeface="Arial"/>
              </a:rPr>
              <a:t>. </a:t>
            </a:r>
            <a:endParaRPr lang="fr-FR" sz="1200" noProof="0" dirty="0">
              <a:latin typeface="Arial"/>
              <a:ea typeface="Arial"/>
              <a:cs typeface="Arial"/>
              <a:sym typeface="Arial"/>
            </a:endParaRPr>
          </a:p>
          <a:p>
            <a:pPr marL="0" lvl="0" indent="0" algn="l" rtl="0">
              <a:spcBef>
                <a:spcPts val="360"/>
              </a:spcBef>
              <a:spcAft>
                <a:spcPts val="0"/>
              </a:spcAft>
              <a:buClr>
                <a:schemeClr val="dk1"/>
              </a:buClr>
              <a:buSzPts val="1200"/>
              <a:buFont typeface="Calibri"/>
              <a:buNone/>
            </a:pPr>
            <a:endParaRPr dirty="0"/>
          </a:p>
        </p:txBody>
      </p:sp>
      <p:sp>
        <p:nvSpPr>
          <p:cNvPr id="330" name="Google Shape;330;p6:notes"/>
          <p:cNvSpPr txBox="1">
            <a:spLocks noGrp="1"/>
          </p:cNvSpPr>
          <p:nvPr>
            <p:ph type="sldNum" idx="12"/>
          </p:nvPr>
        </p:nvSpPr>
        <p:spPr>
          <a:xfrm>
            <a:off x="3970338" y="8829675"/>
            <a:ext cx="3038475" cy="465138"/>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Clr>
                <a:schemeClr val="dk1"/>
              </a:buClr>
              <a:buSzPts val="1200"/>
              <a:buFont typeface="Arial"/>
              <a:buNone/>
            </a:pPr>
            <a:fld id="{00000000-1234-1234-1234-123412341234}" type="slidenum">
              <a:rPr lang="fr-FR" sz="1200" b="0" i="0" u="none" strike="noStrike" cap="none">
                <a:solidFill>
                  <a:schemeClr val="dk1"/>
                </a:solidFill>
                <a:latin typeface="Arial"/>
                <a:ea typeface="Arial"/>
                <a:cs typeface="Arial"/>
                <a:sym typeface="Arial"/>
              </a:rPr>
              <a:t>6</a:t>
            </a:fld>
            <a:endParaRPr sz="1200" b="0" i="0" u="none" strike="noStrike" cap="none">
              <a:solidFill>
                <a:schemeClr val="dk1"/>
              </a:solidFill>
              <a:latin typeface="Arial"/>
              <a:ea typeface="Arial"/>
              <a:cs typeface="Arial"/>
              <a:sym typeface="Aria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5"/>
        <p:cNvGrpSpPr/>
        <p:nvPr/>
      </p:nvGrpSpPr>
      <p:grpSpPr>
        <a:xfrm>
          <a:off x="0" y="0"/>
          <a:ext cx="0" cy="0"/>
          <a:chOff x="0" y="0"/>
          <a:chExt cx="0" cy="0"/>
        </a:xfrm>
      </p:grpSpPr>
      <p:sp>
        <p:nvSpPr>
          <p:cNvPr id="336" name="Google Shape;336;p7: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337" name="Google Shape;337;p7: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rtl="0">
              <a:spcBef>
                <a:spcPts val="0"/>
              </a:spcBef>
              <a:spcAft>
                <a:spcPts val="0"/>
              </a:spcAft>
              <a:buClr>
                <a:schemeClr val="dk1"/>
              </a:buClr>
              <a:buSzPts val="1200"/>
              <a:buFont typeface="Arial"/>
              <a:buNone/>
            </a:pPr>
            <a:r>
              <a:rPr lang="fr-FR" sz="1200" b="1" noProof="0" dirty="0">
                <a:latin typeface="Arial"/>
                <a:ea typeface="Arial"/>
                <a:cs typeface="Arial"/>
                <a:sym typeface="Arial"/>
              </a:rPr>
              <a:t>Notes de l'instructeur :</a:t>
            </a:r>
            <a:endParaRPr lang="fr-FR" sz="1200" b="0" u="none" noProof="0" dirty="0">
              <a:latin typeface="Arial"/>
              <a:ea typeface="Arial"/>
              <a:cs typeface="Arial"/>
              <a:sym typeface="Arial"/>
            </a:endParaRPr>
          </a:p>
          <a:p>
            <a:pPr marL="0" marR="0" lvl="0" indent="0" algn="l" rtl="0">
              <a:spcBef>
                <a:spcPts val="0"/>
              </a:spcBef>
              <a:spcAft>
                <a:spcPts val="0"/>
              </a:spcAft>
              <a:buClr>
                <a:schemeClr val="dk1"/>
              </a:buClr>
              <a:buSzPts val="1200"/>
              <a:buFont typeface="Calibri"/>
              <a:buNone/>
            </a:pPr>
            <a:endParaRPr lang="fr-FR" sz="1200" b="0" u="none" noProof="0" dirty="0">
              <a:latin typeface="Arial"/>
              <a:ea typeface="Arial"/>
              <a:cs typeface="Arial"/>
              <a:sym typeface="Arial"/>
            </a:endParaRPr>
          </a:p>
          <a:p>
            <a:pPr marL="171450" marR="0" lvl="0" indent="-171450" algn="l" rtl="0">
              <a:spcBef>
                <a:spcPts val="0"/>
              </a:spcBef>
              <a:spcAft>
                <a:spcPts val="0"/>
              </a:spcAft>
              <a:buClr>
                <a:schemeClr val="dk1"/>
              </a:buClr>
              <a:buSzPts val="1200"/>
              <a:buFont typeface="Noto Sans Symbols"/>
              <a:buChar char="▪"/>
            </a:pPr>
            <a:r>
              <a:rPr lang="fr-FR" sz="1200" b="1" u="sng" noProof="0" dirty="0">
                <a:latin typeface="Arial"/>
                <a:ea typeface="Arial"/>
                <a:cs typeface="Arial"/>
                <a:sym typeface="Arial"/>
              </a:rPr>
              <a:t>Dites</a:t>
            </a:r>
            <a:r>
              <a:rPr lang="fr-FR" sz="1200" b="1" u="none" noProof="0" dirty="0">
                <a:latin typeface="Arial"/>
                <a:ea typeface="Arial"/>
                <a:cs typeface="Arial"/>
                <a:sym typeface="Arial"/>
              </a:rPr>
              <a:t> : </a:t>
            </a:r>
            <a:r>
              <a:rPr lang="fr-FR" sz="1200" noProof="0" dirty="0">
                <a:latin typeface="Arial"/>
                <a:ea typeface="Arial"/>
                <a:cs typeface="Arial"/>
                <a:sym typeface="Arial"/>
              </a:rPr>
              <a:t>Il s'agit d'une définition de cas de surveillance typique de l'Organisation mondiale de la santé.</a:t>
            </a:r>
            <a:endParaRPr lang="fr-FR" sz="1200" b="0" u="none" noProof="0" dirty="0">
              <a:latin typeface="Arial"/>
              <a:ea typeface="Arial"/>
              <a:cs typeface="Arial"/>
              <a:sym typeface="Arial"/>
            </a:endParaRPr>
          </a:p>
          <a:p>
            <a:pPr marL="171450" marR="0" lvl="0" indent="-95250" algn="l" rtl="0">
              <a:spcBef>
                <a:spcPts val="0"/>
              </a:spcBef>
              <a:spcAft>
                <a:spcPts val="0"/>
              </a:spcAft>
              <a:buClr>
                <a:schemeClr val="dk1"/>
              </a:buClr>
              <a:buSzPts val="1200"/>
              <a:buFont typeface="Noto Sans Symbols"/>
              <a:buNone/>
            </a:pPr>
            <a:endParaRPr lang="fr-FR" sz="1200" b="0" u="none" noProof="0" dirty="0">
              <a:latin typeface="Arial"/>
              <a:ea typeface="Arial"/>
              <a:cs typeface="Arial"/>
              <a:sym typeface="Arial"/>
            </a:endParaRPr>
          </a:p>
          <a:p>
            <a:pPr marL="171450" marR="0" lvl="0" indent="-171450" algn="l" rtl="0">
              <a:spcBef>
                <a:spcPts val="0"/>
              </a:spcBef>
              <a:spcAft>
                <a:spcPts val="0"/>
              </a:spcAft>
              <a:buClr>
                <a:schemeClr val="dk1"/>
              </a:buClr>
              <a:buSzPts val="1200"/>
              <a:buFont typeface="Noto Sans Symbols"/>
              <a:buChar char="▪"/>
            </a:pPr>
            <a:r>
              <a:rPr lang="fr-FR" sz="1200" b="1" u="sng" noProof="0" dirty="0">
                <a:latin typeface="Arial"/>
                <a:ea typeface="Arial"/>
                <a:cs typeface="Arial"/>
                <a:sym typeface="Arial"/>
              </a:rPr>
              <a:t>Posez la question</a:t>
            </a:r>
            <a:r>
              <a:rPr lang="fr-FR" sz="1200" b="1" u="none" noProof="0" dirty="0">
                <a:latin typeface="Arial"/>
                <a:ea typeface="Arial"/>
                <a:cs typeface="Arial"/>
                <a:sym typeface="Arial"/>
              </a:rPr>
              <a:t> </a:t>
            </a:r>
            <a:r>
              <a:rPr lang="fr-FR" sz="1200" b="1" noProof="0" dirty="0">
                <a:latin typeface="Arial"/>
                <a:ea typeface="Arial"/>
                <a:cs typeface="Arial"/>
                <a:sym typeface="Arial"/>
              </a:rPr>
              <a:t>: </a:t>
            </a:r>
            <a:r>
              <a:rPr lang="fr-FR" sz="1200" b="0" noProof="0" dirty="0">
                <a:latin typeface="Arial"/>
                <a:ea typeface="Arial"/>
                <a:cs typeface="Arial"/>
                <a:sym typeface="Arial"/>
              </a:rPr>
              <a:t>Que remarquez-vous dans cette définition de cas ?</a:t>
            </a:r>
            <a:endParaRPr lang="fr-FR" sz="1200" b="1" i="0" noProof="0" dirty="0">
              <a:latin typeface="Arial"/>
              <a:ea typeface="Arial"/>
              <a:cs typeface="Arial"/>
              <a:sym typeface="Arial"/>
            </a:endParaRPr>
          </a:p>
          <a:p>
            <a:pPr marL="171450" marR="0" lvl="0" indent="-95250" algn="l" rtl="0">
              <a:lnSpc>
                <a:spcPct val="100000"/>
              </a:lnSpc>
              <a:spcBef>
                <a:spcPts val="0"/>
              </a:spcBef>
              <a:spcAft>
                <a:spcPts val="0"/>
              </a:spcAft>
              <a:buClr>
                <a:schemeClr val="dk1"/>
              </a:buClr>
              <a:buSzPts val="1200"/>
              <a:buFont typeface="Noto Sans Symbols"/>
              <a:buNone/>
            </a:pPr>
            <a:endParaRPr lang="fr-FR" sz="1200" b="1" u="sng" noProof="0" dirty="0">
              <a:latin typeface="Arial"/>
              <a:ea typeface="Arial"/>
              <a:cs typeface="Arial"/>
              <a:sym typeface="Arial"/>
            </a:endParaRPr>
          </a:p>
          <a:p>
            <a:pPr marL="171450" marR="0" lvl="0" indent="-171450" algn="l" rtl="0">
              <a:lnSpc>
                <a:spcPct val="100000"/>
              </a:lnSpc>
              <a:spcBef>
                <a:spcPts val="0"/>
              </a:spcBef>
              <a:spcAft>
                <a:spcPts val="0"/>
              </a:spcAft>
              <a:buClr>
                <a:schemeClr val="dk1"/>
              </a:buClr>
              <a:buSzPts val="1200"/>
              <a:buFont typeface="Noto Sans Symbols"/>
              <a:buChar char="▪"/>
            </a:pPr>
            <a:r>
              <a:rPr lang="fr-FR" b="1" u="sng" noProof="0" dirty="0">
                <a:latin typeface="Arial"/>
                <a:ea typeface="Arial"/>
                <a:cs typeface="Arial"/>
                <a:sym typeface="Arial"/>
              </a:rPr>
              <a:t>Remerciez</a:t>
            </a:r>
            <a:r>
              <a:rPr lang="fr-FR" b="0" u="none" noProof="0" dirty="0">
                <a:latin typeface="Arial"/>
                <a:ea typeface="Arial"/>
                <a:cs typeface="Arial"/>
                <a:sym typeface="Arial"/>
              </a:rPr>
              <a:t> les participants pour leurs</a:t>
            </a:r>
            <a:r>
              <a:rPr lang="fr-FR" sz="1200" b="0" noProof="0" dirty="0">
                <a:latin typeface="Arial"/>
                <a:ea typeface="Arial"/>
                <a:cs typeface="Arial"/>
                <a:sym typeface="Arial"/>
              </a:rPr>
              <a:t> réponses. </a:t>
            </a:r>
            <a:r>
              <a:rPr lang="fr-FR" sz="1200" b="1" i="0" noProof="0" dirty="0">
                <a:latin typeface="Arial"/>
                <a:ea typeface="Arial"/>
                <a:cs typeface="Arial"/>
                <a:sym typeface="Arial"/>
              </a:rPr>
              <a:t>Réponses possibles :</a:t>
            </a:r>
            <a:endParaRPr lang="fr-FR" noProof="0" dirty="0"/>
          </a:p>
          <a:p>
            <a:pPr marL="742950" marR="0" lvl="1" indent="-285750" algn="l" rtl="0">
              <a:lnSpc>
                <a:spcPct val="100000"/>
              </a:lnSpc>
              <a:spcBef>
                <a:spcPts val="0"/>
              </a:spcBef>
              <a:spcAft>
                <a:spcPts val="0"/>
              </a:spcAft>
              <a:buClr>
                <a:schemeClr val="dk1"/>
              </a:buClr>
              <a:buSzPct val="100000"/>
              <a:buFont typeface="Courier New"/>
              <a:buChar char="o"/>
            </a:pPr>
            <a:r>
              <a:rPr lang="fr-FR" sz="1200" b="0" noProof="0" dirty="0">
                <a:latin typeface="Arial"/>
                <a:ea typeface="Arial"/>
                <a:cs typeface="Arial"/>
                <a:sym typeface="Arial"/>
              </a:rPr>
              <a:t>Deux niveaux - suspect et confirmé</a:t>
            </a:r>
          </a:p>
          <a:p>
            <a:pPr marL="742950" marR="0" lvl="1" indent="-285750" algn="l" rtl="0">
              <a:lnSpc>
                <a:spcPct val="100000"/>
              </a:lnSpc>
              <a:spcBef>
                <a:spcPts val="600"/>
              </a:spcBef>
              <a:spcAft>
                <a:spcPts val="0"/>
              </a:spcAft>
              <a:buClr>
                <a:schemeClr val="dk1"/>
              </a:buClr>
              <a:buSzPct val="100000"/>
              <a:buFont typeface="Courier New"/>
              <a:buChar char="o"/>
            </a:pPr>
            <a:r>
              <a:rPr lang="fr-FR" sz="1200" b="0" noProof="0" dirty="0">
                <a:latin typeface="Arial"/>
                <a:ea typeface="Arial"/>
                <a:cs typeface="Arial"/>
                <a:sym typeface="Arial"/>
              </a:rPr>
              <a:t>La définition du cas suspect repose sur des caractéristiques cliniques (</a:t>
            </a:r>
            <a:r>
              <a:rPr lang="fr-FR" sz="1200" b="0" i="1" noProof="0" dirty="0">
                <a:latin typeface="Arial"/>
                <a:ea typeface="Arial"/>
                <a:cs typeface="Arial"/>
                <a:sym typeface="Arial"/>
              </a:rPr>
              <a:t>déshydratation, diarrhée)</a:t>
            </a:r>
            <a:r>
              <a:rPr lang="fr-FR" sz="1200" b="0" noProof="0" dirty="0">
                <a:latin typeface="Arial"/>
                <a:ea typeface="Arial"/>
                <a:cs typeface="Arial"/>
                <a:sym typeface="Arial"/>
              </a:rPr>
              <a:t>, plus une limite d'âge</a:t>
            </a:r>
          </a:p>
          <a:p>
            <a:pPr marL="742950" marR="0" lvl="1" indent="-285750" algn="l" rtl="0">
              <a:lnSpc>
                <a:spcPct val="100000"/>
              </a:lnSpc>
              <a:spcBef>
                <a:spcPts val="0"/>
              </a:spcBef>
              <a:spcAft>
                <a:spcPts val="0"/>
              </a:spcAft>
              <a:buClr>
                <a:schemeClr val="dk1"/>
              </a:buClr>
              <a:buSzPct val="100000"/>
              <a:buFont typeface="Courier New"/>
              <a:buChar char="o"/>
            </a:pPr>
            <a:r>
              <a:rPr lang="fr-FR" sz="1200" b="0" noProof="0" dirty="0">
                <a:latin typeface="Arial"/>
                <a:ea typeface="Arial"/>
                <a:cs typeface="Arial"/>
                <a:sym typeface="Arial"/>
              </a:rPr>
              <a:t>La définition de cas confirmé nécessite une confirmation par laboratoire</a:t>
            </a:r>
            <a:endParaRPr lang="fr-FR" noProof="0" dirty="0"/>
          </a:p>
          <a:p>
            <a:pPr marL="171450" marR="0" lvl="0" indent="-57150" algn="l" rtl="0">
              <a:lnSpc>
                <a:spcPct val="100000"/>
              </a:lnSpc>
              <a:spcBef>
                <a:spcPts val="0"/>
              </a:spcBef>
              <a:spcAft>
                <a:spcPts val="0"/>
              </a:spcAft>
              <a:buClr>
                <a:schemeClr val="dk1"/>
              </a:buClr>
              <a:buSzPts val="1800"/>
              <a:buFont typeface="Noto Sans Symbols"/>
              <a:buNone/>
            </a:pPr>
            <a:endParaRPr lang="fr-FR" sz="1200" b="1" u="sng" noProof="0" dirty="0">
              <a:latin typeface="Arial"/>
              <a:ea typeface="Arial"/>
              <a:cs typeface="Arial"/>
              <a:sym typeface="Arial"/>
            </a:endParaRPr>
          </a:p>
          <a:p>
            <a:pPr marL="171450" marR="0" lvl="0" indent="-171450" algn="l" rtl="0">
              <a:lnSpc>
                <a:spcPct val="100000"/>
              </a:lnSpc>
              <a:spcBef>
                <a:spcPts val="0"/>
              </a:spcBef>
              <a:spcAft>
                <a:spcPts val="0"/>
              </a:spcAft>
              <a:buClr>
                <a:schemeClr val="dk1"/>
              </a:buClr>
              <a:buSzPts val="1800"/>
              <a:buFont typeface="Noto Sans Symbols"/>
              <a:buChar char="▪"/>
            </a:pPr>
            <a:r>
              <a:rPr lang="fr-FR" sz="1200" b="1" u="sng" noProof="0" dirty="0">
                <a:latin typeface="Arial"/>
                <a:ea typeface="Arial"/>
                <a:cs typeface="Arial"/>
                <a:sym typeface="Arial"/>
              </a:rPr>
              <a:t>Dites</a:t>
            </a:r>
            <a:r>
              <a:rPr lang="fr-FR" sz="1200" b="1" u="none" noProof="0" dirty="0">
                <a:latin typeface="Arial"/>
                <a:ea typeface="Arial"/>
                <a:cs typeface="Arial"/>
                <a:sym typeface="Arial"/>
              </a:rPr>
              <a:t> : </a:t>
            </a:r>
            <a:r>
              <a:rPr lang="fr-FR" sz="1200" noProof="0" dirty="0">
                <a:latin typeface="Arial"/>
                <a:ea typeface="Arial"/>
                <a:cs typeface="Arial"/>
                <a:sym typeface="Arial"/>
              </a:rPr>
              <a:t>Dans cet exemple, le terme « cas » fait référence à une personne ou à un patient, mais le même terme pourrait être utilisé pour les animaux dans les définitions de cas pour les maladies animales. En revanche, au CDC américain, un cas fait référence à la maladie d'une personne. Les CDC pourraient donc reformuler cette définition de cas comme suit : « déshydratation sévère ou décès dû à une diarrhée aqueuse aiguë chez un patient âgé de ≥ 5 ans. »</a:t>
            </a:r>
            <a:endParaRPr lang="fr-FR" noProof="0" dirty="0"/>
          </a:p>
          <a:p>
            <a:pPr marL="171450" marR="0" lvl="0" indent="-57150" algn="l" rtl="0">
              <a:lnSpc>
                <a:spcPct val="100000"/>
              </a:lnSpc>
              <a:spcBef>
                <a:spcPts val="0"/>
              </a:spcBef>
              <a:spcAft>
                <a:spcPts val="0"/>
              </a:spcAft>
              <a:buClr>
                <a:schemeClr val="dk1"/>
              </a:buClr>
              <a:buSzPts val="1800"/>
              <a:buFont typeface="Noto Sans Symbols"/>
              <a:buNone/>
            </a:pPr>
            <a:endParaRPr lang="fr-FR" sz="1200" b="1" noProof="0" dirty="0">
              <a:latin typeface="Arial"/>
              <a:ea typeface="Arial"/>
              <a:cs typeface="Arial"/>
              <a:sym typeface="Arial"/>
            </a:endParaRPr>
          </a:p>
          <a:p>
            <a:pPr marL="171450" marR="0" lvl="0" indent="-171450" algn="l" rtl="0">
              <a:lnSpc>
                <a:spcPct val="100000"/>
              </a:lnSpc>
              <a:spcBef>
                <a:spcPts val="0"/>
              </a:spcBef>
              <a:spcAft>
                <a:spcPts val="0"/>
              </a:spcAft>
              <a:buClr>
                <a:schemeClr val="dk1"/>
              </a:buClr>
              <a:buSzPts val="1800"/>
              <a:buFont typeface="Noto Sans Symbols"/>
              <a:buChar char="❖"/>
            </a:pPr>
            <a:r>
              <a:rPr lang="fr-FR" sz="1200" b="1" i="1" noProof="0" dirty="0">
                <a:latin typeface="Arial"/>
                <a:ea typeface="Arial"/>
                <a:cs typeface="Arial"/>
                <a:sym typeface="Arial"/>
              </a:rPr>
              <a:t>Il convient de noter que cette définition de cas n'est utilisée qu'à des fins de surveillance et non pour les soins cliniques. Il est évident que le choléra survient chez les enfants de moins de 5 ans et que les enfants de moins de 5 ans atteints de diarrhée aqueuse aiguë doivent être traités.  Toutefois, l'inclusion de tous les cas de diarrhée aqueuse aiguë dans le groupe d'âge 2-4 ans dans la déclaration du choléra réduit considérablement la spécificité de la déclaration (beaucoup de ces enfants ont une diarrhée aqueuse aiguë due à d'autres causes).</a:t>
            </a:r>
          </a:p>
          <a:p>
            <a:pPr marL="0" lvl="0" indent="0" algn="l" rtl="0">
              <a:spcBef>
                <a:spcPts val="360"/>
              </a:spcBef>
              <a:spcAft>
                <a:spcPts val="0"/>
              </a:spcAft>
              <a:buClr>
                <a:schemeClr val="dk1"/>
              </a:buClr>
              <a:buSzPts val="1200"/>
              <a:buFont typeface="Calibri"/>
              <a:buNone/>
            </a:pPr>
            <a:endParaRPr dirty="0"/>
          </a:p>
        </p:txBody>
      </p:sp>
      <p:sp>
        <p:nvSpPr>
          <p:cNvPr id="338" name="Google Shape;338;p7:notes"/>
          <p:cNvSpPr txBox="1">
            <a:spLocks noGrp="1"/>
          </p:cNvSpPr>
          <p:nvPr>
            <p:ph type="sldNum" idx="12"/>
          </p:nvPr>
        </p:nvSpPr>
        <p:spPr>
          <a:xfrm>
            <a:off x="3970338" y="8829675"/>
            <a:ext cx="3038475" cy="465138"/>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Clr>
                <a:schemeClr val="dk1"/>
              </a:buClr>
              <a:buSzPts val="1200"/>
              <a:buFont typeface="Arial"/>
              <a:buNone/>
            </a:pPr>
            <a:fld id="{00000000-1234-1234-1234-123412341234}" type="slidenum">
              <a:rPr lang="fr-FR" sz="1200" b="0" i="0" u="none" strike="noStrike" cap="none">
                <a:solidFill>
                  <a:schemeClr val="dk1"/>
                </a:solidFill>
                <a:latin typeface="Arial"/>
                <a:ea typeface="Arial"/>
                <a:cs typeface="Arial"/>
                <a:sym typeface="Arial"/>
              </a:rPr>
              <a:t>7</a:t>
            </a:fld>
            <a:endParaRPr sz="1200" b="0" i="0" u="none" strike="noStrike" cap="none">
              <a:solidFill>
                <a:schemeClr val="dk1"/>
              </a:solidFill>
              <a:latin typeface="Arial"/>
              <a:ea typeface="Arial"/>
              <a:cs typeface="Arial"/>
              <a:sym typeface="Aria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6"/>
        <p:cNvGrpSpPr/>
        <p:nvPr/>
      </p:nvGrpSpPr>
      <p:grpSpPr>
        <a:xfrm>
          <a:off x="0" y="0"/>
          <a:ext cx="0" cy="0"/>
          <a:chOff x="0" y="0"/>
          <a:chExt cx="0" cy="0"/>
        </a:xfrm>
      </p:grpSpPr>
      <p:sp>
        <p:nvSpPr>
          <p:cNvPr id="347" name="Google Shape;347;p8: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48" name="Google Shape;348;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b="1" noProof="0" dirty="0">
                <a:latin typeface="Arial"/>
                <a:ea typeface="Arial"/>
                <a:cs typeface="Arial"/>
                <a:sym typeface="Arial"/>
              </a:rPr>
              <a:t>Notes de l'instructeur : </a:t>
            </a:r>
            <a:endParaRPr lang="fr-FR" noProof="0" dirty="0"/>
          </a:p>
          <a:p>
            <a:pPr marL="0" lvl="0" indent="0" algn="l" rtl="0">
              <a:spcBef>
                <a:spcPts val="0"/>
              </a:spcBef>
              <a:spcAft>
                <a:spcPts val="0"/>
              </a:spcAft>
              <a:buNone/>
            </a:pPr>
            <a:endParaRPr lang="fr-FR" b="1" i="1" noProof="0" dirty="0">
              <a:latin typeface="Arial"/>
              <a:ea typeface="Arial"/>
              <a:cs typeface="Arial"/>
              <a:sym typeface="Arial"/>
            </a:endParaRPr>
          </a:p>
          <a:p>
            <a:pPr marL="171450" lvl="0" indent="-171450" algn="l" rtl="0">
              <a:spcBef>
                <a:spcPts val="0"/>
              </a:spcBef>
              <a:spcAft>
                <a:spcPts val="0"/>
              </a:spcAft>
              <a:buClr>
                <a:schemeClr val="dk1"/>
              </a:buClr>
              <a:buSzPts val="1200"/>
              <a:buFont typeface="Noto Sans Symbols"/>
              <a:buChar char="▪"/>
            </a:pPr>
            <a:r>
              <a:rPr lang="fr-FR" b="1" i="0" u="sng" noProof="0" dirty="0">
                <a:latin typeface="Arial"/>
                <a:ea typeface="Arial"/>
                <a:cs typeface="Arial"/>
                <a:sym typeface="Arial"/>
              </a:rPr>
              <a:t>Lisez</a:t>
            </a:r>
            <a:r>
              <a:rPr lang="fr-FR" b="0" i="0" u="none" noProof="0" dirty="0">
                <a:latin typeface="Arial"/>
                <a:ea typeface="Arial"/>
                <a:cs typeface="Arial"/>
                <a:sym typeface="Arial"/>
              </a:rPr>
              <a:t> la </a:t>
            </a:r>
            <a:r>
              <a:rPr lang="fr-FR" b="0" i="0" noProof="0" dirty="0">
                <a:latin typeface="Arial"/>
                <a:ea typeface="Arial"/>
                <a:cs typeface="Arial"/>
                <a:sym typeface="Arial"/>
              </a:rPr>
              <a:t>question à haute voix. </a:t>
            </a:r>
            <a:endParaRPr lang="fr-FR" noProof="0" dirty="0"/>
          </a:p>
          <a:p>
            <a:pPr marL="171450" lvl="0" indent="-95250" algn="l" rtl="0">
              <a:spcBef>
                <a:spcPts val="0"/>
              </a:spcBef>
              <a:spcAft>
                <a:spcPts val="0"/>
              </a:spcAft>
              <a:buClr>
                <a:schemeClr val="dk1"/>
              </a:buClr>
              <a:buSzPts val="1200"/>
              <a:buFont typeface="Noto Sans Symbols"/>
              <a:buNone/>
            </a:pPr>
            <a:endParaRPr lang="fr-FR" b="0" i="0" noProof="0" dirty="0">
              <a:latin typeface="Arial"/>
              <a:ea typeface="Arial"/>
              <a:cs typeface="Arial"/>
              <a:sym typeface="Arial"/>
            </a:endParaRPr>
          </a:p>
          <a:p>
            <a:pPr marL="171450" lvl="0" indent="-171450" algn="l" rtl="0">
              <a:spcBef>
                <a:spcPts val="0"/>
              </a:spcBef>
              <a:spcAft>
                <a:spcPts val="0"/>
              </a:spcAft>
              <a:buClr>
                <a:schemeClr val="dk1"/>
              </a:buClr>
              <a:buSzPts val="1200"/>
              <a:buFont typeface="Noto Sans Symbols"/>
              <a:buChar char="▪"/>
            </a:pPr>
            <a:r>
              <a:rPr lang="fr-FR" b="1" i="0" u="sng" noProof="0" dirty="0">
                <a:latin typeface="Arial"/>
                <a:ea typeface="Arial"/>
                <a:cs typeface="Arial"/>
                <a:sym typeface="Arial"/>
              </a:rPr>
              <a:t>Demandez</a:t>
            </a:r>
            <a:r>
              <a:rPr lang="fr-FR" b="0" i="0" u="none" noProof="0" dirty="0">
                <a:latin typeface="Arial"/>
                <a:ea typeface="Arial"/>
                <a:cs typeface="Arial"/>
                <a:sym typeface="Arial"/>
              </a:rPr>
              <a:t> à </a:t>
            </a:r>
            <a:r>
              <a:rPr lang="fr-FR" b="0" i="0" noProof="0" dirty="0">
                <a:latin typeface="Arial"/>
                <a:ea typeface="Arial"/>
                <a:cs typeface="Arial"/>
                <a:sym typeface="Arial"/>
              </a:rPr>
              <a:t>des volontaires de faire part de leurs réflexions.</a:t>
            </a:r>
            <a:endParaRPr lang="fr-FR" noProof="0" dirty="0"/>
          </a:p>
          <a:p>
            <a:pPr marL="171450" lvl="0" indent="-95250" algn="l" rtl="0">
              <a:spcBef>
                <a:spcPts val="0"/>
              </a:spcBef>
              <a:spcAft>
                <a:spcPts val="0"/>
              </a:spcAft>
              <a:buClr>
                <a:schemeClr val="dk1"/>
              </a:buClr>
              <a:buSzPts val="1200"/>
              <a:buFont typeface="Noto Sans Symbols"/>
              <a:buNone/>
            </a:pPr>
            <a:endParaRPr lang="fr-FR" b="0" i="0" noProof="0" dirty="0">
              <a:latin typeface="Arial"/>
              <a:ea typeface="Arial"/>
              <a:cs typeface="Arial"/>
              <a:sym typeface="Arial"/>
            </a:endParaRPr>
          </a:p>
          <a:p>
            <a:pPr marL="171450" marR="0" lvl="0" indent="-171450" algn="l" rtl="0">
              <a:lnSpc>
                <a:spcPct val="100000"/>
              </a:lnSpc>
              <a:spcBef>
                <a:spcPts val="0"/>
              </a:spcBef>
              <a:spcAft>
                <a:spcPts val="0"/>
              </a:spcAft>
              <a:buClr>
                <a:schemeClr val="dk1"/>
              </a:buClr>
              <a:buSzPts val="1200"/>
              <a:buFont typeface="Noto Sans Symbols"/>
              <a:buChar char="▪"/>
            </a:pPr>
            <a:r>
              <a:rPr lang="fr-FR" b="1" i="0" u="sng" noProof="0" dirty="0">
                <a:latin typeface="Arial"/>
                <a:ea typeface="Arial"/>
                <a:cs typeface="Arial"/>
                <a:sym typeface="Arial"/>
              </a:rPr>
              <a:t>Laisse</a:t>
            </a:r>
            <a:r>
              <a:rPr lang="fr-FR" b="1" u="sng" noProof="0" dirty="0">
                <a:latin typeface="Arial"/>
                <a:ea typeface="Arial"/>
                <a:cs typeface="Arial"/>
                <a:sym typeface="Arial"/>
              </a:rPr>
              <a:t>z</a:t>
            </a:r>
            <a:r>
              <a:rPr lang="fr-FR" b="0" i="0" u="none" noProof="0" dirty="0">
                <a:latin typeface="Arial"/>
                <a:ea typeface="Arial"/>
                <a:cs typeface="Arial"/>
                <a:sym typeface="Arial"/>
              </a:rPr>
              <a:t> la </a:t>
            </a:r>
            <a:r>
              <a:rPr lang="fr-FR" b="0" i="0" noProof="0" dirty="0">
                <a:latin typeface="Arial"/>
                <a:ea typeface="Arial"/>
                <a:cs typeface="Arial"/>
                <a:sym typeface="Arial"/>
              </a:rPr>
              <a:t>discussion </a:t>
            </a:r>
            <a:r>
              <a:rPr lang="fr-FR" b="0" i="0" u="none" noProof="0" dirty="0">
                <a:latin typeface="Arial"/>
                <a:ea typeface="Arial"/>
                <a:cs typeface="Arial"/>
                <a:sym typeface="Arial"/>
              </a:rPr>
              <a:t>se poursuivre </a:t>
            </a:r>
            <a:r>
              <a:rPr lang="fr-FR" b="0" i="0" noProof="0" dirty="0">
                <a:latin typeface="Arial"/>
                <a:ea typeface="Arial"/>
                <a:cs typeface="Arial"/>
                <a:sym typeface="Arial"/>
              </a:rPr>
              <a:t>pendant 5 minutes. </a:t>
            </a:r>
            <a:r>
              <a:rPr lang="fr-FR" b="1" i="0" noProof="0" dirty="0">
                <a:latin typeface="Arial"/>
                <a:ea typeface="Arial"/>
                <a:cs typeface="Arial"/>
                <a:sym typeface="Arial"/>
              </a:rPr>
              <a:t>&lt;CLIQUER&gt; </a:t>
            </a:r>
            <a:r>
              <a:rPr lang="fr-FR" b="0" i="0" noProof="0" dirty="0">
                <a:latin typeface="Arial"/>
                <a:ea typeface="Arial"/>
                <a:cs typeface="Arial"/>
                <a:sym typeface="Arial"/>
              </a:rPr>
              <a:t>pour passer à la diapositive suivante avec la réponse.</a:t>
            </a:r>
            <a:endParaRPr lang="fr-FR" noProof="0" dirty="0"/>
          </a:p>
        </p:txBody>
      </p:sp>
      <p:sp>
        <p:nvSpPr>
          <p:cNvPr id="349" name="Google Shape;349;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2"/>
        <p:cNvGrpSpPr/>
        <p:nvPr/>
      </p:nvGrpSpPr>
      <p:grpSpPr>
        <a:xfrm>
          <a:off x="0" y="0"/>
          <a:ext cx="0" cy="0"/>
          <a:chOff x="0" y="0"/>
          <a:chExt cx="0" cy="0"/>
        </a:xfrm>
      </p:grpSpPr>
      <p:sp>
        <p:nvSpPr>
          <p:cNvPr id="363" name="Google Shape;363;p9: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4" name="Google Shape;364;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0"/>
              </a:spcBef>
              <a:spcAft>
                <a:spcPts val="0"/>
              </a:spcAft>
              <a:buNone/>
            </a:pPr>
            <a:r>
              <a:rPr lang="fr-FR" sz="1200" b="1" noProof="0" dirty="0">
                <a:solidFill>
                  <a:srgbClr val="000000"/>
                </a:solidFill>
                <a:latin typeface="Arial"/>
                <a:ea typeface="Arial"/>
                <a:cs typeface="Arial"/>
                <a:sym typeface="Arial"/>
              </a:rPr>
              <a:t>Notes de l'instructeur :</a:t>
            </a:r>
            <a:endParaRPr lang="fr-FR" noProof="0" dirty="0"/>
          </a:p>
          <a:p>
            <a:pPr marL="0" lvl="0" indent="0" algn="l" rtl="0">
              <a:lnSpc>
                <a:spcPct val="115000"/>
              </a:lnSpc>
              <a:spcBef>
                <a:spcPts val="0"/>
              </a:spcBef>
              <a:spcAft>
                <a:spcPts val="0"/>
              </a:spcAft>
              <a:buNone/>
            </a:pPr>
            <a:endParaRPr lang="fr-FR" noProof="0" dirty="0">
              <a:latin typeface="Arial"/>
              <a:ea typeface="Arial"/>
              <a:cs typeface="Arial"/>
              <a:sym typeface="Arial"/>
            </a:endParaRPr>
          </a:p>
          <a:p>
            <a:pPr marL="171450" lvl="0" indent="-171450" algn="l" rtl="0">
              <a:lnSpc>
                <a:spcPct val="115000"/>
              </a:lnSpc>
              <a:spcBef>
                <a:spcPts val="0"/>
              </a:spcBef>
              <a:spcAft>
                <a:spcPts val="0"/>
              </a:spcAft>
              <a:buClr>
                <a:schemeClr val="dk1"/>
              </a:buClr>
              <a:buSzPts val="1200"/>
              <a:buFont typeface="Noto Sans Symbols"/>
              <a:buChar char="▪"/>
            </a:pPr>
            <a:r>
              <a:rPr lang="fr-FR" b="1" u="sng" noProof="0" dirty="0">
                <a:latin typeface="Arial"/>
                <a:ea typeface="Arial"/>
                <a:cs typeface="Arial"/>
                <a:sym typeface="Arial"/>
              </a:rPr>
              <a:t>Expliquez</a:t>
            </a:r>
            <a:r>
              <a:rPr lang="fr-FR" b="1" u="none" noProof="0" dirty="0">
                <a:latin typeface="Arial"/>
                <a:ea typeface="Arial"/>
                <a:cs typeface="Arial"/>
                <a:sym typeface="Arial"/>
              </a:rPr>
              <a:t> </a:t>
            </a:r>
            <a:r>
              <a:rPr lang="fr-FR" noProof="0" dirty="0">
                <a:latin typeface="Arial"/>
                <a:ea typeface="Arial"/>
                <a:cs typeface="Arial"/>
                <a:sym typeface="Arial"/>
              </a:rPr>
              <a:t>que l'objectif premier des définitions de cas de surveillance est de déterminer s'il convient ou non de signaler un cas. </a:t>
            </a:r>
            <a:endParaRPr lang="fr-FR" noProof="0" dirty="0"/>
          </a:p>
          <a:p>
            <a:pPr marL="171450" lvl="0" indent="-95250" algn="l" rtl="0">
              <a:lnSpc>
                <a:spcPct val="115000"/>
              </a:lnSpc>
              <a:spcBef>
                <a:spcPts val="0"/>
              </a:spcBef>
              <a:spcAft>
                <a:spcPts val="0"/>
              </a:spcAft>
              <a:buClr>
                <a:schemeClr val="dk1"/>
              </a:buClr>
              <a:buSzPts val="1200"/>
              <a:buFont typeface="Noto Sans Symbols"/>
              <a:buNone/>
            </a:pPr>
            <a:endParaRPr lang="fr-FR" noProof="0" dirty="0">
              <a:latin typeface="Arial"/>
              <a:ea typeface="Arial"/>
              <a:cs typeface="Arial"/>
              <a:sym typeface="Arial"/>
            </a:endParaRPr>
          </a:p>
          <a:p>
            <a:pPr marL="171450" lvl="0" indent="-171450" algn="l" rtl="0">
              <a:lnSpc>
                <a:spcPct val="115000"/>
              </a:lnSpc>
              <a:spcBef>
                <a:spcPts val="0"/>
              </a:spcBef>
              <a:spcAft>
                <a:spcPts val="0"/>
              </a:spcAft>
              <a:buClr>
                <a:schemeClr val="dk1"/>
              </a:buClr>
              <a:buSzPts val="1200"/>
              <a:buFont typeface="Noto Sans Symbols"/>
              <a:buChar char="▪"/>
            </a:pPr>
            <a:r>
              <a:rPr lang="fr-FR" sz="1200" b="1" u="sng" noProof="0" dirty="0">
                <a:latin typeface="Arial"/>
                <a:ea typeface="Arial"/>
                <a:cs typeface="Arial"/>
                <a:sym typeface="Arial"/>
              </a:rPr>
              <a:t>Dites</a:t>
            </a:r>
            <a:r>
              <a:rPr lang="fr-FR" sz="1200" b="0" u="none" noProof="0" dirty="0">
                <a:latin typeface="Arial"/>
                <a:ea typeface="Arial"/>
                <a:cs typeface="Arial"/>
                <a:sym typeface="Arial"/>
              </a:rPr>
              <a:t> : </a:t>
            </a:r>
            <a:r>
              <a:rPr lang="fr-FR" noProof="0" dirty="0">
                <a:latin typeface="Arial"/>
                <a:ea typeface="Arial"/>
                <a:cs typeface="Arial"/>
                <a:sym typeface="Arial"/>
              </a:rPr>
              <a:t>Comme indiqué précédemment, les définitions de cas de surveillance diffèrent souvent de celles qu'utiliserait un prestataire de soins de santé pour décider de traiter ou non un patient. Pour la surveillance, dans un pays, chaque district doit utiliser les définitions de cas déterminées par le ministère de la santé, de l'agriculture ou de l'environnement.</a:t>
            </a:r>
            <a:endParaRPr lang="fr-FR" noProof="0" dirty="0"/>
          </a:p>
          <a:p>
            <a:pPr marL="0" lvl="0" indent="0" algn="l" rtl="0">
              <a:spcBef>
                <a:spcPts val="0"/>
              </a:spcBef>
              <a:spcAft>
                <a:spcPts val="0"/>
              </a:spcAft>
              <a:buNone/>
            </a:pPr>
            <a:endParaRPr dirty="0"/>
          </a:p>
        </p:txBody>
      </p:sp>
      <p:sp>
        <p:nvSpPr>
          <p:cNvPr id="365" name="Google Shape;365;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2_Title Slide 2_French">
  <p:cSld name="2_Title Slide 2_French">
    <p:spTree>
      <p:nvGrpSpPr>
        <p:cNvPr id="1" name="Shape 13"/>
        <p:cNvGrpSpPr/>
        <p:nvPr/>
      </p:nvGrpSpPr>
      <p:grpSpPr>
        <a:xfrm>
          <a:off x="0" y="0"/>
          <a:ext cx="0" cy="0"/>
          <a:chOff x="0" y="0"/>
          <a:chExt cx="0" cy="0"/>
        </a:xfrm>
      </p:grpSpPr>
      <p:sp>
        <p:nvSpPr>
          <p:cNvPr id="14" name="Google Shape;14;p2"/>
          <p:cNvSpPr/>
          <p:nvPr/>
        </p:nvSpPr>
        <p:spPr>
          <a:xfrm>
            <a:off x="0" y="6728728"/>
            <a:ext cx="12192000" cy="203201"/>
          </a:xfrm>
          <a:prstGeom prst="rect">
            <a:avLst/>
          </a:prstGeom>
          <a:solidFill>
            <a:srgbClr val="10964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5" name="Google Shape;15;p2"/>
          <p:cNvCxnSpPr/>
          <p:nvPr/>
        </p:nvCxnSpPr>
        <p:spPr>
          <a:xfrm>
            <a:off x="518160" y="1264888"/>
            <a:ext cx="11155680" cy="0"/>
          </a:xfrm>
          <a:prstGeom prst="straightConnector1">
            <a:avLst/>
          </a:prstGeom>
          <a:noFill/>
          <a:ln w="50800" cap="flat" cmpd="sng">
            <a:solidFill>
              <a:srgbClr val="109648"/>
            </a:solidFill>
            <a:prstDash val="solid"/>
            <a:miter lim="800000"/>
            <a:headEnd type="none" w="sm" len="sm"/>
            <a:tailEnd type="none" w="sm" len="sm"/>
          </a:ln>
        </p:spPr>
      </p:cxnSp>
      <p:cxnSp>
        <p:nvCxnSpPr>
          <p:cNvPr id="16" name="Google Shape;16;p2"/>
          <p:cNvCxnSpPr/>
          <p:nvPr/>
        </p:nvCxnSpPr>
        <p:spPr>
          <a:xfrm>
            <a:off x="436228" y="5941994"/>
            <a:ext cx="11150779" cy="0"/>
          </a:xfrm>
          <a:prstGeom prst="straightConnector1">
            <a:avLst/>
          </a:prstGeom>
          <a:noFill/>
          <a:ln w="50800" cap="flat" cmpd="sng">
            <a:solidFill>
              <a:srgbClr val="109648"/>
            </a:solidFill>
            <a:prstDash val="solid"/>
            <a:miter lim="800000"/>
            <a:headEnd type="none" w="sm" len="sm"/>
            <a:tailEnd type="none" w="sm" len="sm"/>
          </a:ln>
        </p:spPr>
      </p:cxnSp>
      <p:sp>
        <p:nvSpPr>
          <p:cNvPr id="17" name="Google Shape;17;p2"/>
          <p:cNvSpPr txBox="1"/>
          <p:nvPr/>
        </p:nvSpPr>
        <p:spPr>
          <a:xfrm>
            <a:off x="9525001" y="6151452"/>
            <a:ext cx="2057400" cy="461665"/>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fr-FR" sz="2400" b="0" i="0" u="none" strike="noStrike" cap="none">
                <a:solidFill>
                  <a:schemeClr val="dk1"/>
                </a:solidFill>
                <a:latin typeface="Arial"/>
                <a:ea typeface="Arial"/>
                <a:cs typeface="Arial"/>
                <a:sym typeface="Arial"/>
              </a:rPr>
              <a:t>Version 3.0</a:t>
            </a:r>
            <a:endParaRPr/>
          </a:p>
        </p:txBody>
      </p:sp>
      <p:pic>
        <p:nvPicPr>
          <p:cNvPr id="18" name="Google Shape;18;p2"/>
          <p:cNvPicPr preferRelativeResize="0"/>
          <p:nvPr/>
        </p:nvPicPr>
        <p:blipFill rotWithShape="1">
          <a:blip r:embed="rId2">
            <a:alphaModFix/>
          </a:blip>
          <a:srcRect/>
          <a:stretch/>
        </p:blipFill>
        <p:spPr>
          <a:xfrm>
            <a:off x="7235207" y="1550094"/>
            <a:ext cx="4438633" cy="4105231"/>
          </a:xfrm>
          <a:prstGeom prst="rect">
            <a:avLst/>
          </a:prstGeom>
          <a:noFill/>
          <a:ln>
            <a:noFill/>
          </a:ln>
        </p:spPr>
      </p:pic>
      <p:pic>
        <p:nvPicPr>
          <p:cNvPr id="19" name="Google Shape;19;p2"/>
          <p:cNvPicPr preferRelativeResize="0"/>
          <p:nvPr/>
        </p:nvPicPr>
        <p:blipFill rotWithShape="1">
          <a:blip r:embed="rId2">
            <a:alphaModFix/>
          </a:blip>
          <a:srcRect/>
          <a:stretch/>
        </p:blipFill>
        <p:spPr>
          <a:xfrm>
            <a:off x="7235207" y="1550094"/>
            <a:ext cx="4438633" cy="4105231"/>
          </a:xfrm>
          <a:prstGeom prst="rect">
            <a:avLst/>
          </a:prstGeom>
          <a:noFill/>
          <a:ln>
            <a:noFill/>
          </a:ln>
        </p:spPr>
      </p:pic>
      <p:sp>
        <p:nvSpPr>
          <p:cNvPr id="20" name="Google Shape;20;p2"/>
          <p:cNvSpPr txBox="1"/>
          <p:nvPr/>
        </p:nvSpPr>
        <p:spPr>
          <a:xfrm>
            <a:off x="518159" y="3791951"/>
            <a:ext cx="7607300" cy="64633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109648"/>
              </a:buClr>
              <a:buSzPts val="3600"/>
              <a:buFont typeface="Libre Franklin Medium"/>
              <a:buNone/>
            </a:pPr>
            <a:r>
              <a:rPr lang="fr-FR" sz="3600" b="0" i="1" u="none" strike="noStrike" cap="none" dirty="0">
                <a:solidFill>
                  <a:srgbClr val="109648"/>
                </a:solidFill>
                <a:latin typeface="Franklin Gothic Medium" panose="020B0603020102020204" pitchFamily="34" charset="0"/>
                <a:ea typeface="Libre Franklin Medium"/>
                <a:cs typeface="Libre Franklin Medium"/>
                <a:sym typeface="Libre Franklin Medium"/>
              </a:rPr>
              <a:t>Approche Une Seule Santé</a:t>
            </a:r>
            <a:endParaRPr sz="3600" b="0" i="1" u="none" strike="noStrike" cap="none" dirty="0">
              <a:solidFill>
                <a:srgbClr val="109648"/>
              </a:solidFill>
              <a:latin typeface="Franklin Gothic Medium" panose="020B0603020102020204" pitchFamily="34" charset="0"/>
              <a:ea typeface="Libre Franklin Medium"/>
              <a:cs typeface="Libre Franklin Medium"/>
              <a:sym typeface="Libre Franklin Medium"/>
            </a:endParaRPr>
          </a:p>
        </p:txBody>
      </p:sp>
      <p:sp>
        <p:nvSpPr>
          <p:cNvPr id="21" name="Google Shape;21;p2"/>
          <p:cNvSpPr txBox="1">
            <a:spLocks noGrp="1"/>
          </p:cNvSpPr>
          <p:nvPr>
            <p:ph type="body" idx="1"/>
          </p:nvPr>
        </p:nvSpPr>
        <p:spPr>
          <a:xfrm>
            <a:off x="518160" y="2110490"/>
            <a:ext cx="7607300" cy="1588535"/>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5400"/>
              <a:buFont typeface="Arial"/>
              <a:buNone/>
              <a:defRPr sz="5400" b="0" i="0" u="none" strike="noStrike" cap="none">
                <a:solidFill>
                  <a:schemeClr val="dk1"/>
                </a:solidFill>
                <a:latin typeface="Libre Franklin Medium"/>
                <a:ea typeface="Libre Franklin Medium"/>
                <a:cs typeface="Libre Franklin Medium"/>
                <a:sym typeface="Libre Franklin Medium"/>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2" name="Google Shape;22;p2"/>
          <p:cNvSpPr txBox="1">
            <a:spLocks noGrp="1"/>
          </p:cNvSpPr>
          <p:nvPr>
            <p:ph type="body" idx="2"/>
          </p:nvPr>
        </p:nvSpPr>
        <p:spPr>
          <a:xfrm>
            <a:off x="521601" y="4953232"/>
            <a:ext cx="2974848" cy="521208"/>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dk1"/>
              </a:buClr>
              <a:buSzPts val="2800"/>
              <a:buFont typeface="Arial"/>
              <a:buNone/>
              <a:defRPr sz="2800" b="1"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pic>
        <p:nvPicPr>
          <p:cNvPr id="23" name="Google Shape;23;p2"/>
          <p:cNvPicPr preferRelativeResize="0"/>
          <p:nvPr/>
        </p:nvPicPr>
        <p:blipFill rotWithShape="1">
          <a:blip r:embed="rId3">
            <a:alphaModFix/>
          </a:blip>
          <a:srcRect/>
          <a:stretch/>
        </p:blipFill>
        <p:spPr>
          <a:xfrm>
            <a:off x="10230534" y="279657"/>
            <a:ext cx="1443306" cy="914400"/>
          </a:xfrm>
          <a:prstGeom prst="rect">
            <a:avLst/>
          </a:prstGeom>
          <a:noFill/>
          <a:ln>
            <a:noFill/>
          </a:ln>
        </p:spPr>
      </p:pic>
      <p:pic>
        <p:nvPicPr>
          <p:cNvPr id="24" name="Google Shape;24;p2"/>
          <p:cNvPicPr preferRelativeResize="0"/>
          <p:nvPr/>
        </p:nvPicPr>
        <p:blipFill rotWithShape="1">
          <a:blip r:embed="rId4">
            <a:alphaModFix/>
          </a:blip>
          <a:srcRect/>
          <a:stretch/>
        </p:blipFill>
        <p:spPr>
          <a:xfrm>
            <a:off x="518160" y="279657"/>
            <a:ext cx="1920240" cy="886664"/>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Activity_Blank">
  <p:cSld name="Activity_Blank">
    <p:spTree>
      <p:nvGrpSpPr>
        <p:cNvPr id="1" name="Shape 90"/>
        <p:cNvGrpSpPr/>
        <p:nvPr/>
      </p:nvGrpSpPr>
      <p:grpSpPr>
        <a:xfrm>
          <a:off x="0" y="0"/>
          <a:ext cx="0" cy="0"/>
          <a:chOff x="0" y="0"/>
          <a:chExt cx="0" cy="0"/>
        </a:xfrm>
      </p:grpSpPr>
      <p:pic>
        <p:nvPicPr>
          <p:cNvPr id="91" name="Google Shape;91;p11" descr="Activity Icon"/>
          <p:cNvPicPr preferRelativeResize="0"/>
          <p:nvPr/>
        </p:nvPicPr>
        <p:blipFill rotWithShape="1">
          <a:blip r:embed="rId2">
            <a:alphaModFix/>
          </a:blip>
          <a:srcRect/>
          <a:stretch/>
        </p:blipFill>
        <p:spPr>
          <a:xfrm>
            <a:off x="10871575" y="146157"/>
            <a:ext cx="939679" cy="939679"/>
          </a:xfrm>
          <a:prstGeom prst="rect">
            <a:avLst/>
          </a:prstGeom>
          <a:noFill/>
          <a:ln>
            <a:noFill/>
          </a:ln>
        </p:spPr>
      </p:pic>
      <p:sp>
        <p:nvSpPr>
          <p:cNvPr id="92" name="Google Shape;92;p11"/>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93" name="Google Shape;93;p11"/>
          <p:cNvSpPr txBox="1">
            <a:spLocks noGrp="1"/>
          </p:cNvSpPr>
          <p:nvPr>
            <p:ph type="title"/>
          </p:nvPr>
        </p:nvSpPr>
        <p:spPr>
          <a:xfrm>
            <a:off x="838200" y="447675"/>
            <a:ext cx="9752215"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94" name="Google Shape;94;p11"/>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95" name="Google Shape;95;p11"/>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96" name="Google Shape;96;p11"/>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97" name="Google Shape;97;p11"/>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One Health">
  <p:cSld name="One Health">
    <p:spTree>
      <p:nvGrpSpPr>
        <p:cNvPr id="1" name="Shape 98"/>
        <p:cNvGrpSpPr/>
        <p:nvPr/>
      </p:nvGrpSpPr>
      <p:grpSpPr>
        <a:xfrm>
          <a:off x="0" y="0"/>
          <a:ext cx="0" cy="0"/>
          <a:chOff x="0" y="0"/>
          <a:chExt cx="0" cy="0"/>
        </a:xfrm>
      </p:grpSpPr>
      <p:sp>
        <p:nvSpPr>
          <p:cNvPr id="99" name="Google Shape;99;p12"/>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00" name="Google Shape;100;p12"/>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pic>
        <p:nvPicPr>
          <p:cNvPr id="101" name="Google Shape;101;p12" descr="A picture containing vector graphics&#10;&#10;Description automatically generated"/>
          <p:cNvPicPr preferRelativeResize="0"/>
          <p:nvPr/>
        </p:nvPicPr>
        <p:blipFill rotWithShape="1">
          <a:blip r:embed="rId2">
            <a:alphaModFix/>
          </a:blip>
          <a:srcRect/>
          <a:stretch/>
        </p:blipFill>
        <p:spPr>
          <a:xfrm>
            <a:off x="10472404" y="128052"/>
            <a:ext cx="1223563" cy="1223563"/>
          </a:xfrm>
          <a:prstGeom prst="rect">
            <a:avLst/>
          </a:prstGeom>
          <a:noFill/>
          <a:ln>
            <a:noFill/>
          </a:ln>
        </p:spPr>
      </p:pic>
      <p:sp>
        <p:nvSpPr>
          <p:cNvPr id="102" name="Google Shape;102;p12"/>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03" name="Google Shape;103;p12"/>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04" name="Google Shape;104;p12"/>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105" name="Google Shape;105;p12"/>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 1">
  <p:cSld name="Title Slide 1">
    <p:spTree>
      <p:nvGrpSpPr>
        <p:cNvPr id="1" name="Shape 106"/>
        <p:cNvGrpSpPr/>
        <p:nvPr/>
      </p:nvGrpSpPr>
      <p:grpSpPr>
        <a:xfrm>
          <a:off x="0" y="0"/>
          <a:ext cx="0" cy="0"/>
          <a:chOff x="0" y="0"/>
          <a:chExt cx="0" cy="0"/>
        </a:xfrm>
      </p:grpSpPr>
      <p:sp>
        <p:nvSpPr>
          <p:cNvPr id="107" name="Google Shape;107;p13"/>
          <p:cNvSpPr/>
          <p:nvPr/>
        </p:nvSpPr>
        <p:spPr>
          <a:xfrm>
            <a:off x="0" y="6728728"/>
            <a:ext cx="12192000" cy="203201"/>
          </a:xfrm>
          <a:prstGeom prst="rect">
            <a:avLst/>
          </a:prstGeom>
          <a:solidFill>
            <a:srgbClr val="10964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108" name="Google Shape;108;p13"/>
          <p:cNvCxnSpPr/>
          <p:nvPr/>
        </p:nvCxnSpPr>
        <p:spPr>
          <a:xfrm>
            <a:off x="518160" y="1264888"/>
            <a:ext cx="11155680" cy="0"/>
          </a:xfrm>
          <a:prstGeom prst="straightConnector1">
            <a:avLst/>
          </a:prstGeom>
          <a:noFill/>
          <a:ln w="50800" cap="flat" cmpd="sng">
            <a:solidFill>
              <a:srgbClr val="109648"/>
            </a:solidFill>
            <a:prstDash val="solid"/>
            <a:miter lim="800000"/>
            <a:headEnd type="none" w="sm" len="sm"/>
            <a:tailEnd type="none" w="sm" len="sm"/>
          </a:ln>
        </p:spPr>
      </p:cxnSp>
      <p:sp>
        <p:nvSpPr>
          <p:cNvPr id="109" name="Google Shape;109;p13"/>
          <p:cNvSpPr txBox="1">
            <a:spLocks noGrp="1"/>
          </p:cNvSpPr>
          <p:nvPr>
            <p:ph type="body" idx="1"/>
          </p:nvPr>
        </p:nvSpPr>
        <p:spPr>
          <a:xfrm>
            <a:off x="521601" y="4953232"/>
            <a:ext cx="2974848" cy="521208"/>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dk1"/>
              </a:buClr>
              <a:buSzPts val="2800"/>
              <a:buFont typeface="Arial"/>
              <a:buNone/>
              <a:defRPr sz="2800" b="1"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cxnSp>
        <p:nvCxnSpPr>
          <p:cNvPr id="110" name="Google Shape;110;p13"/>
          <p:cNvCxnSpPr/>
          <p:nvPr/>
        </p:nvCxnSpPr>
        <p:spPr>
          <a:xfrm>
            <a:off x="436228" y="5941994"/>
            <a:ext cx="11150779" cy="0"/>
          </a:xfrm>
          <a:prstGeom prst="straightConnector1">
            <a:avLst/>
          </a:prstGeom>
          <a:noFill/>
          <a:ln w="50800" cap="flat" cmpd="sng">
            <a:solidFill>
              <a:srgbClr val="109648"/>
            </a:solidFill>
            <a:prstDash val="solid"/>
            <a:miter lim="800000"/>
            <a:headEnd type="none" w="sm" len="sm"/>
            <a:tailEnd type="none" w="sm" len="sm"/>
          </a:ln>
        </p:spPr>
      </p:cxnSp>
      <p:pic>
        <p:nvPicPr>
          <p:cNvPr id="111" name="Google Shape;111;p13"/>
          <p:cNvPicPr preferRelativeResize="0"/>
          <p:nvPr/>
        </p:nvPicPr>
        <p:blipFill rotWithShape="1">
          <a:blip r:embed="rId2">
            <a:alphaModFix/>
          </a:blip>
          <a:srcRect/>
          <a:stretch/>
        </p:blipFill>
        <p:spPr>
          <a:xfrm>
            <a:off x="518160" y="279657"/>
            <a:ext cx="1920240" cy="886664"/>
          </a:xfrm>
          <a:prstGeom prst="rect">
            <a:avLst/>
          </a:prstGeom>
          <a:noFill/>
          <a:ln>
            <a:noFill/>
          </a:ln>
        </p:spPr>
      </p:pic>
      <p:sp>
        <p:nvSpPr>
          <p:cNvPr id="112" name="Google Shape;112;p13"/>
          <p:cNvSpPr txBox="1"/>
          <p:nvPr/>
        </p:nvSpPr>
        <p:spPr>
          <a:xfrm>
            <a:off x="9525001" y="6151452"/>
            <a:ext cx="2057400" cy="461665"/>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fr-FR" sz="2400">
                <a:solidFill>
                  <a:schemeClr val="dk1"/>
                </a:solidFill>
                <a:latin typeface="Arial"/>
                <a:ea typeface="Arial"/>
                <a:cs typeface="Arial"/>
                <a:sym typeface="Arial"/>
              </a:rPr>
              <a:t>Version 3.0</a:t>
            </a:r>
            <a:endParaRPr/>
          </a:p>
        </p:txBody>
      </p:sp>
      <p:pic>
        <p:nvPicPr>
          <p:cNvPr id="113" name="Google Shape;113;p13"/>
          <p:cNvPicPr preferRelativeResize="0"/>
          <p:nvPr/>
        </p:nvPicPr>
        <p:blipFill rotWithShape="1">
          <a:blip r:embed="rId3">
            <a:alphaModFix/>
          </a:blip>
          <a:srcRect/>
          <a:stretch/>
        </p:blipFill>
        <p:spPr>
          <a:xfrm>
            <a:off x="7235207" y="1550094"/>
            <a:ext cx="4438633" cy="4105231"/>
          </a:xfrm>
          <a:prstGeom prst="rect">
            <a:avLst/>
          </a:prstGeom>
          <a:noFill/>
          <a:ln>
            <a:noFill/>
          </a:ln>
        </p:spPr>
      </p:pic>
      <p:pic>
        <p:nvPicPr>
          <p:cNvPr id="114" name="Google Shape;114;p13"/>
          <p:cNvPicPr preferRelativeResize="0"/>
          <p:nvPr/>
        </p:nvPicPr>
        <p:blipFill rotWithShape="1">
          <a:blip r:embed="rId3">
            <a:alphaModFix/>
          </a:blip>
          <a:srcRect/>
          <a:stretch/>
        </p:blipFill>
        <p:spPr>
          <a:xfrm>
            <a:off x="7235207" y="1550094"/>
            <a:ext cx="4438633" cy="4105231"/>
          </a:xfrm>
          <a:prstGeom prst="rect">
            <a:avLst/>
          </a:prstGeom>
          <a:noFill/>
          <a:ln>
            <a:noFill/>
          </a:ln>
        </p:spPr>
      </p:pic>
      <p:sp>
        <p:nvSpPr>
          <p:cNvPr id="115" name="Google Shape;115;p13"/>
          <p:cNvSpPr txBox="1">
            <a:spLocks noGrp="1"/>
          </p:cNvSpPr>
          <p:nvPr>
            <p:ph type="body" idx="2"/>
          </p:nvPr>
        </p:nvSpPr>
        <p:spPr>
          <a:xfrm>
            <a:off x="518160" y="2110490"/>
            <a:ext cx="7607300" cy="1588535"/>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5400"/>
              <a:buFont typeface="Arial"/>
              <a:buNone/>
              <a:defRPr sz="5400" b="0" i="0" u="none" strike="noStrike" cap="none">
                <a:solidFill>
                  <a:schemeClr val="dk1"/>
                </a:solidFill>
                <a:latin typeface="Libre Franklin Medium"/>
                <a:ea typeface="Libre Franklin Medium"/>
                <a:cs typeface="Libre Franklin Medium"/>
                <a:sym typeface="Libre Franklin Medium"/>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16" name="Google Shape;116;p13"/>
          <p:cNvSpPr txBox="1"/>
          <p:nvPr/>
        </p:nvSpPr>
        <p:spPr>
          <a:xfrm>
            <a:off x="520953" y="3105834"/>
            <a:ext cx="6451330" cy="64633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109648"/>
              </a:buClr>
              <a:buSzPts val="3600"/>
              <a:buFont typeface="Libre Franklin Medium"/>
              <a:buNone/>
            </a:pPr>
            <a:r>
              <a:rPr lang="fr-FR" sz="3600" i="1">
                <a:solidFill>
                  <a:srgbClr val="109648"/>
                </a:solidFill>
                <a:latin typeface="Libre Franklin Medium"/>
                <a:ea typeface="Libre Franklin Medium"/>
                <a:cs typeface="Libre Franklin Medium"/>
                <a:sym typeface="Libre Franklin Medium"/>
              </a:rPr>
              <a:t>Using a One Health Approach</a:t>
            </a:r>
            <a:endParaRPr sz="3600" b="0" i="1" u="none" strike="noStrike" cap="none">
              <a:solidFill>
                <a:srgbClr val="109648"/>
              </a:solidFill>
              <a:latin typeface="Libre Franklin Medium"/>
              <a:ea typeface="Libre Franklin Medium"/>
              <a:cs typeface="Libre Franklin Medium"/>
              <a:sym typeface="Libre Franklin Medium"/>
            </a:endParaRPr>
          </a:p>
        </p:txBody>
      </p:sp>
      <p:pic>
        <p:nvPicPr>
          <p:cNvPr id="117" name="Google Shape;117;p13"/>
          <p:cNvPicPr preferRelativeResize="0"/>
          <p:nvPr/>
        </p:nvPicPr>
        <p:blipFill rotWithShape="1">
          <a:blip r:embed="rId4">
            <a:alphaModFix/>
          </a:blip>
          <a:srcRect/>
          <a:stretch/>
        </p:blipFill>
        <p:spPr>
          <a:xfrm>
            <a:off x="10230534" y="279657"/>
            <a:ext cx="1443306" cy="914400"/>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1_Title Slide 2">
  <p:cSld name="1_Title Slide 2">
    <p:spTree>
      <p:nvGrpSpPr>
        <p:cNvPr id="1" name="Shape 118"/>
        <p:cNvGrpSpPr/>
        <p:nvPr/>
      </p:nvGrpSpPr>
      <p:grpSpPr>
        <a:xfrm>
          <a:off x="0" y="0"/>
          <a:ext cx="0" cy="0"/>
          <a:chOff x="0" y="0"/>
          <a:chExt cx="0" cy="0"/>
        </a:xfrm>
      </p:grpSpPr>
      <p:sp>
        <p:nvSpPr>
          <p:cNvPr id="119" name="Google Shape;119;p14"/>
          <p:cNvSpPr/>
          <p:nvPr/>
        </p:nvSpPr>
        <p:spPr>
          <a:xfrm>
            <a:off x="0" y="6728728"/>
            <a:ext cx="12192000" cy="203201"/>
          </a:xfrm>
          <a:prstGeom prst="rect">
            <a:avLst/>
          </a:prstGeom>
          <a:solidFill>
            <a:srgbClr val="10964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120" name="Google Shape;120;p14"/>
          <p:cNvCxnSpPr/>
          <p:nvPr/>
        </p:nvCxnSpPr>
        <p:spPr>
          <a:xfrm>
            <a:off x="518160" y="1264888"/>
            <a:ext cx="11155680" cy="0"/>
          </a:xfrm>
          <a:prstGeom prst="straightConnector1">
            <a:avLst/>
          </a:prstGeom>
          <a:noFill/>
          <a:ln w="50800" cap="flat" cmpd="sng">
            <a:solidFill>
              <a:srgbClr val="109648"/>
            </a:solidFill>
            <a:prstDash val="solid"/>
            <a:miter lim="800000"/>
            <a:headEnd type="none" w="sm" len="sm"/>
            <a:tailEnd type="none" w="sm" len="sm"/>
          </a:ln>
        </p:spPr>
      </p:cxnSp>
      <p:cxnSp>
        <p:nvCxnSpPr>
          <p:cNvPr id="121" name="Google Shape;121;p14"/>
          <p:cNvCxnSpPr/>
          <p:nvPr/>
        </p:nvCxnSpPr>
        <p:spPr>
          <a:xfrm>
            <a:off x="436228" y="5941994"/>
            <a:ext cx="11150779" cy="0"/>
          </a:xfrm>
          <a:prstGeom prst="straightConnector1">
            <a:avLst/>
          </a:prstGeom>
          <a:noFill/>
          <a:ln w="50800" cap="flat" cmpd="sng">
            <a:solidFill>
              <a:srgbClr val="109648"/>
            </a:solidFill>
            <a:prstDash val="solid"/>
            <a:miter lim="800000"/>
            <a:headEnd type="none" w="sm" len="sm"/>
            <a:tailEnd type="none" w="sm" len="sm"/>
          </a:ln>
        </p:spPr>
      </p:cxnSp>
      <p:sp>
        <p:nvSpPr>
          <p:cNvPr id="122" name="Google Shape;122;p14"/>
          <p:cNvSpPr txBox="1"/>
          <p:nvPr/>
        </p:nvSpPr>
        <p:spPr>
          <a:xfrm>
            <a:off x="9525001" y="6151452"/>
            <a:ext cx="2057400" cy="461665"/>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fr-FR" sz="2400">
                <a:solidFill>
                  <a:schemeClr val="dk1"/>
                </a:solidFill>
                <a:latin typeface="Arial"/>
                <a:ea typeface="Arial"/>
                <a:cs typeface="Arial"/>
                <a:sym typeface="Arial"/>
              </a:rPr>
              <a:t>Version 3.0</a:t>
            </a:r>
            <a:endParaRPr/>
          </a:p>
        </p:txBody>
      </p:sp>
      <p:pic>
        <p:nvPicPr>
          <p:cNvPr id="123" name="Google Shape;123;p14"/>
          <p:cNvPicPr preferRelativeResize="0"/>
          <p:nvPr/>
        </p:nvPicPr>
        <p:blipFill rotWithShape="1">
          <a:blip r:embed="rId2">
            <a:alphaModFix/>
          </a:blip>
          <a:srcRect/>
          <a:stretch/>
        </p:blipFill>
        <p:spPr>
          <a:xfrm>
            <a:off x="7235207" y="1550094"/>
            <a:ext cx="4438633" cy="4105231"/>
          </a:xfrm>
          <a:prstGeom prst="rect">
            <a:avLst/>
          </a:prstGeom>
          <a:noFill/>
          <a:ln>
            <a:noFill/>
          </a:ln>
        </p:spPr>
      </p:pic>
      <p:pic>
        <p:nvPicPr>
          <p:cNvPr id="124" name="Google Shape;124;p14"/>
          <p:cNvPicPr preferRelativeResize="0"/>
          <p:nvPr/>
        </p:nvPicPr>
        <p:blipFill rotWithShape="1">
          <a:blip r:embed="rId2">
            <a:alphaModFix/>
          </a:blip>
          <a:srcRect/>
          <a:stretch/>
        </p:blipFill>
        <p:spPr>
          <a:xfrm>
            <a:off x="7235207" y="1550094"/>
            <a:ext cx="4438633" cy="4105231"/>
          </a:xfrm>
          <a:prstGeom prst="rect">
            <a:avLst/>
          </a:prstGeom>
          <a:noFill/>
          <a:ln>
            <a:noFill/>
          </a:ln>
        </p:spPr>
      </p:pic>
      <p:sp>
        <p:nvSpPr>
          <p:cNvPr id="125" name="Google Shape;125;p14"/>
          <p:cNvSpPr txBox="1"/>
          <p:nvPr/>
        </p:nvSpPr>
        <p:spPr>
          <a:xfrm>
            <a:off x="518160" y="3851013"/>
            <a:ext cx="6451330" cy="64633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109648"/>
              </a:buClr>
              <a:buSzPts val="3600"/>
              <a:buFont typeface="Libre Franklin Medium"/>
              <a:buNone/>
            </a:pPr>
            <a:r>
              <a:rPr lang="fr-FR" sz="3600" i="1">
                <a:solidFill>
                  <a:srgbClr val="109648"/>
                </a:solidFill>
                <a:latin typeface="Libre Franklin Medium"/>
                <a:ea typeface="Libre Franklin Medium"/>
                <a:cs typeface="Libre Franklin Medium"/>
                <a:sym typeface="Libre Franklin Medium"/>
              </a:rPr>
              <a:t>Using a One Health Approach</a:t>
            </a:r>
            <a:endParaRPr sz="3600" b="0" i="1" u="none" strike="noStrike" cap="none">
              <a:solidFill>
                <a:srgbClr val="109648"/>
              </a:solidFill>
              <a:latin typeface="Libre Franklin Medium"/>
              <a:ea typeface="Libre Franklin Medium"/>
              <a:cs typeface="Libre Franklin Medium"/>
              <a:sym typeface="Libre Franklin Medium"/>
            </a:endParaRPr>
          </a:p>
        </p:txBody>
      </p:sp>
      <p:sp>
        <p:nvSpPr>
          <p:cNvPr id="126" name="Google Shape;126;p14"/>
          <p:cNvSpPr txBox="1">
            <a:spLocks noGrp="1"/>
          </p:cNvSpPr>
          <p:nvPr>
            <p:ph type="body" idx="1"/>
          </p:nvPr>
        </p:nvSpPr>
        <p:spPr>
          <a:xfrm>
            <a:off x="518160" y="2110490"/>
            <a:ext cx="7607300" cy="1588535"/>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5400"/>
              <a:buFont typeface="Arial"/>
              <a:buNone/>
              <a:defRPr sz="5400" b="0" i="0" u="none" strike="noStrike" cap="none">
                <a:solidFill>
                  <a:schemeClr val="dk1"/>
                </a:solidFill>
                <a:latin typeface="Libre Franklin Medium"/>
                <a:ea typeface="Libre Franklin Medium"/>
                <a:cs typeface="Libre Franklin Medium"/>
                <a:sym typeface="Libre Franklin Medium"/>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27" name="Google Shape;127;p14"/>
          <p:cNvSpPr txBox="1">
            <a:spLocks noGrp="1"/>
          </p:cNvSpPr>
          <p:nvPr>
            <p:ph type="body" idx="2"/>
          </p:nvPr>
        </p:nvSpPr>
        <p:spPr>
          <a:xfrm>
            <a:off x="521601" y="4953232"/>
            <a:ext cx="2974848" cy="521208"/>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dk1"/>
              </a:buClr>
              <a:buSzPts val="2800"/>
              <a:buFont typeface="Arial"/>
              <a:buNone/>
              <a:defRPr sz="2800" b="1"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pic>
        <p:nvPicPr>
          <p:cNvPr id="128" name="Google Shape;128;p14"/>
          <p:cNvPicPr preferRelativeResize="0"/>
          <p:nvPr/>
        </p:nvPicPr>
        <p:blipFill rotWithShape="1">
          <a:blip r:embed="rId3">
            <a:alphaModFix/>
          </a:blip>
          <a:srcRect/>
          <a:stretch/>
        </p:blipFill>
        <p:spPr>
          <a:xfrm>
            <a:off x="10230534" y="279657"/>
            <a:ext cx="1443306" cy="914400"/>
          </a:xfrm>
          <a:prstGeom prst="rect">
            <a:avLst/>
          </a:prstGeom>
          <a:noFill/>
          <a:ln>
            <a:noFill/>
          </a:ln>
        </p:spPr>
      </p:pic>
      <p:pic>
        <p:nvPicPr>
          <p:cNvPr id="129" name="Google Shape;129;p14"/>
          <p:cNvPicPr preferRelativeResize="0"/>
          <p:nvPr/>
        </p:nvPicPr>
        <p:blipFill rotWithShape="1">
          <a:blip r:embed="rId4">
            <a:alphaModFix/>
          </a:blip>
          <a:srcRect/>
          <a:stretch/>
        </p:blipFill>
        <p:spPr>
          <a:xfrm>
            <a:off x="518160" y="279657"/>
            <a:ext cx="1920240" cy="886664"/>
          </a:xfrm>
          <a:prstGeom prst="rect">
            <a:avLst/>
          </a:prstGeom>
          <a:noFill/>
          <a:ln>
            <a:noFill/>
          </a:ln>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Custom Layout 2 w/ Reference Box">
  <p:cSld name="Custom Layout 2 w/ Reference Box">
    <p:spTree>
      <p:nvGrpSpPr>
        <p:cNvPr id="1" name="Shape 130"/>
        <p:cNvGrpSpPr/>
        <p:nvPr/>
      </p:nvGrpSpPr>
      <p:grpSpPr>
        <a:xfrm>
          <a:off x="0" y="0"/>
          <a:ext cx="0" cy="0"/>
          <a:chOff x="0" y="0"/>
          <a:chExt cx="0" cy="0"/>
        </a:xfrm>
      </p:grpSpPr>
      <p:sp>
        <p:nvSpPr>
          <p:cNvPr id="131" name="Google Shape;131;p15"/>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32" name="Google Shape;132;p15"/>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33" name="Google Shape;133;p15"/>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34" name="Google Shape;134;p15"/>
          <p:cNvSpPr txBox="1">
            <a:spLocks noGrp="1"/>
          </p:cNvSpPr>
          <p:nvPr>
            <p:ph type="body" idx="2"/>
          </p:nvPr>
        </p:nvSpPr>
        <p:spPr>
          <a:xfrm>
            <a:off x="4765953" y="6510232"/>
            <a:ext cx="4772594" cy="211243"/>
          </a:xfrm>
          <a:prstGeom prst="rect">
            <a:avLst/>
          </a:prstGeom>
          <a:noFill/>
          <a:ln>
            <a:noFill/>
          </a:ln>
        </p:spPr>
        <p:txBody>
          <a:bodyPr spcFirstLastPara="1" wrap="square" lIns="91425" tIns="45700" rIns="91425" bIns="45700" anchor="t" anchorCtr="0">
            <a:noAutofit/>
          </a:bodyPr>
          <a:lstStyle>
            <a:lvl1pPr marL="457200" marR="0" lvl="0" indent="-228600" algn="r" rtl="0">
              <a:lnSpc>
                <a:spcPct val="90000"/>
              </a:lnSpc>
              <a:spcBef>
                <a:spcPts val="10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35" name="Google Shape;135;p15"/>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36" name="Google Shape;136;p15"/>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137" name="Google Shape;137;p15"/>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2_Custom Layout">
  <p:cSld name="2_Custom Layout">
    <p:spTree>
      <p:nvGrpSpPr>
        <p:cNvPr id="1" name="Shape 138"/>
        <p:cNvGrpSpPr/>
        <p:nvPr/>
      </p:nvGrpSpPr>
      <p:grpSpPr>
        <a:xfrm>
          <a:off x="0" y="0"/>
          <a:ext cx="0" cy="0"/>
          <a:chOff x="0" y="0"/>
          <a:chExt cx="0" cy="0"/>
        </a:xfrm>
      </p:grpSpPr>
      <p:sp>
        <p:nvSpPr>
          <p:cNvPr id="139" name="Google Shape;139;p16"/>
          <p:cNvSpPr txBox="1"/>
          <p:nvPr/>
        </p:nvSpPr>
        <p:spPr>
          <a:xfrm>
            <a:off x="838200" y="422510"/>
            <a:ext cx="6143624"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b="0" i="0" u="none" strike="noStrike" cap="none">
                <a:solidFill>
                  <a:schemeClr val="dk1"/>
                </a:solidFill>
                <a:latin typeface="Libre Franklin Medium"/>
                <a:ea typeface="Libre Franklin Medium"/>
                <a:cs typeface="Libre Franklin Medium"/>
                <a:sym typeface="Libre Franklin Medium"/>
              </a:rPr>
              <a:t>Course Icons </a:t>
            </a:r>
            <a:r>
              <a:rPr lang="fr-FR" sz="4400" b="0" i="0" u="none" strike="noStrike" cap="none">
                <a:solidFill>
                  <a:srgbClr val="000000"/>
                </a:solidFill>
                <a:latin typeface="Libre Franklin Medium"/>
                <a:ea typeface="Libre Franklin Medium"/>
                <a:cs typeface="Libre Franklin Medium"/>
                <a:sym typeface="Libre Franklin Medium"/>
              </a:rPr>
              <a:t>Key</a:t>
            </a:r>
            <a:endParaRPr sz="1800">
              <a:solidFill>
                <a:schemeClr val="dk1"/>
              </a:solidFill>
              <a:latin typeface="Arial"/>
              <a:ea typeface="Arial"/>
              <a:cs typeface="Arial"/>
              <a:sym typeface="Arial"/>
            </a:endParaRPr>
          </a:p>
        </p:txBody>
      </p:sp>
      <p:sp>
        <p:nvSpPr>
          <p:cNvPr id="140" name="Google Shape;140;p16"/>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aphicFrame>
        <p:nvGraphicFramePr>
          <p:cNvPr id="141" name="Google Shape;141;p16"/>
          <p:cNvGraphicFramePr/>
          <p:nvPr/>
        </p:nvGraphicFramePr>
        <p:xfrm>
          <a:off x="1505065" y="1917027"/>
          <a:ext cx="3000000" cy="3000000"/>
        </p:xfrm>
        <a:graphic>
          <a:graphicData uri="http://schemas.openxmlformats.org/drawingml/2006/table">
            <a:tbl>
              <a:tblPr>
                <a:noFill/>
                <a:tableStyleId>{4BFE662B-DFE1-4BE1-BD09-C583DD393B6A}</a:tableStyleId>
              </a:tblPr>
              <a:tblGrid>
                <a:gridCol w="1836375">
                  <a:extLst>
                    <a:ext uri="{9D8B030D-6E8A-4147-A177-3AD203B41FA5}">
                      <a16:colId xmlns:a16="http://schemas.microsoft.com/office/drawing/2014/main" val="20000"/>
                    </a:ext>
                  </a:extLst>
                </a:gridCol>
                <a:gridCol w="7345500">
                  <a:extLst>
                    <a:ext uri="{9D8B030D-6E8A-4147-A177-3AD203B41FA5}">
                      <a16:colId xmlns:a16="http://schemas.microsoft.com/office/drawing/2014/main" val="20001"/>
                    </a:ext>
                  </a:extLst>
                </a:gridCol>
              </a:tblGrid>
              <a:tr h="472525">
                <a:tc>
                  <a:txBody>
                    <a:bodyPr/>
                    <a:lstStyle/>
                    <a:p>
                      <a:pPr marL="0" marR="0" lvl="0" indent="0" algn="ctr" rtl="0">
                        <a:spcBef>
                          <a:spcPts val="0"/>
                        </a:spcBef>
                        <a:spcAft>
                          <a:spcPts val="0"/>
                        </a:spcAft>
                        <a:buClr>
                          <a:schemeClr val="dk1"/>
                        </a:buClr>
                        <a:buSzPts val="2400"/>
                        <a:buFont typeface="Arial"/>
                        <a:buNone/>
                      </a:pPr>
                      <a:r>
                        <a:rPr lang="fr-FR" sz="2400" b="1" u="none" strike="noStrike" cap="none">
                          <a:solidFill>
                            <a:schemeClr val="dk1"/>
                          </a:solidFill>
                        </a:rPr>
                        <a:t>Icon</a:t>
                      </a:r>
                      <a:endParaRPr sz="1800" b="1">
                        <a:solidFill>
                          <a:schemeClr val="dk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Clr>
                          <a:schemeClr val="dk1"/>
                        </a:buClr>
                        <a:buSzPts val="2400"/>
                        <a:buFont typeface="Arial"/>
                        <a:buNone/>
                      </a:pPr>
                      <a:r>
                        <a:rPr lang="fr-FR" sz="2400" b="1" u="none" strike="noStrike" cap="none">
                          <a:solidFill>
                            <a:schemeClr val="dk1"/>
                          </a:solidFill>
                        </a:rPr>
                        <a:t>Use</a:t>
                      </a:r>
                      <a:endParaRPr sz="1800" b="1">
                        <a:solidFill>
                          <a:schemeClr val="dk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extLst>
                  <a:ext uri="{0D108BD9-81ED-4DB2-BD59-A6C34878D82A}">
                    <a16:rowId xmlns:a16="http://schemas.microsoft.com/office/drawing/2014/main" val="10000"/>
                  </a:ext>
                </a:extLst>
              </a:tr>
              <a:tr h="945050">
                <a:tc>
                  <a:txBody>
                    <a:bodyPr/>
                    <a:lstStyle/>
                    <a:p>
                      <a:pPr marL="0" marR="0" lvl="0" indent="0" algn="l" rtl="0">
                        <a:spcBef>
                          <a:spcPts val="0"/>
                        </a:spcBef>
                        <a:spcAft>
                          <a:spcPts val="0"/>
                        </a:spcAft>
                        <a:buClr>
                          <a:schemeClr val="dk1"/>
                        </a:buClr>
                        <a:buSzPts val="1800"/>
                        <a:buFont typeface="Arial"/>
                        <a:buNone/>
                      </a:pPr>
                      <a:endParaRPr sz="1800"/>
                    </a:p>
                    <a:p>
                      <a:pPr marL="0" marR="0" lvl="0" indent="0" algn="l" rtl="0">
                        <a:spcBef>
                          <a:spcPts val="0"/>
                        </a:spcBef>
                        <a:spcAft>
                          <a:spcPts val="0"/>
                        </a:spcAft>
                        <a:buClr>
                          <a:schemeClr val="dk1"/>
                        </a:buClr>
                        <a:buSzPts val="1800"/>
                        <a:buFont typeface="Arial"/>
                        <a:buNone/>
                      </a:pPr>
                      <a:endParaRPr sz="1800"/>
                    </a:p>
                    <a:p>
                      <a:pPr marL="0" marR="0" lvl="0" indent="0" algn="l" rtl="0">
                        <a:spcBef>
                          <a:spcPts val="0"/>
                        </a:spcBef>
                        <a:spcAft>
                          <a:spcPts val="0"/>
                        </a:spcAft>
                        <a:buClr>
                          <a:schemeClr val="dk1"/>
                        </a:buClr>
                        <a:buSzPts val="1800"/>
                        <a:buFont typeface="Arial"/>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2000"/>
                        <a:buFont typeface="Arial"/>
                        <a:buNone/>
                      </a:pPr>
                      <a:r>
                        <a:rPr lang="fr-FR" sz="2000" b="1">
                          <a:solidFill>
                            <a:schemeClr val="dk1"/>
                          </a:solidFill>
                          <a:latin typeface="Arial"/>
                          <a:ea typeface="Arial"/>
                          <a:cs typeface="Arial"/>
                          <a:sym typeface="Arial"/>
                        </a:rPr>
                        <a:t>Objectives </a:t>
                      </a:r>
                      <a:r>
                        <a:rPr lang="fr-FR" sz="2000" b="0">
                          <a:solidFill>
                            <a:schemeClr val="dk1"/>
                          </a:solidFill>
                          <a:latin typeface="Arial"/>
                          <a:ea typeface="Arial"/>
                          <a:cs typeface="Arial"/>
                          <a:sym typeface="Arial"/>
                        </a:rPr>
                        <a:t>of</a:t>
                      </a:r>
                      <a:r>
                        <a:rPr lang="fr-FR" sz="2000">
                          <a:solidFill>
                            <a:schemeClr val="dk1"/>
                          </a:solidFill>
                          <a:latin typeface="Arial"/>
                          <a:ea typeface="Arial"/>
                          <a:cs typeface="Arial"/>
                          <a:sym typeface="Arial"/>
                        </a:rPr>
                        <a:t> the lesson</a:t>
                      </a:r>
                      <a:endParaRPr sz="200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945050">
                <a:tc>
                  <a:txBody>
                    <a:bodyPr/>
                    <a:lstStyle/>
                    <a:p>
                      <a:pPr marL="0" marR="0" lvl="0" indent="0" algn="l" rtl="0">
                        <a:spcBef>
                          <a:spcPts val="0"/>
                        </a:spcBef>
                        <a:spcAft>
                          <a:spcPts val="0"/>
                        </a:spcAft>
                        <a:buClr>
                          <a:schemeClr val="dk1"/>
                        </a:buClr>
                        <a:buSzPts val="1800"/>
                        <a:buFont typeface="Arial"/>
                        <a:buNone/>
                      </a:pPr>
                      <a:endParaRPr sz="1800"/>
                    </a:p>
                    <a:p>
                      <a:pPr marL="0" marR="0" lvl="0" indent="0" algn="l" rtl="0">
                        <a:spcBef>
                          <a:spcPts val="0"/>
                        </a:spcBef>
                        <a:spcAft>
                          <a:spcPts val="0"/>
                        </a:spcAft>
                        <a:buClr>
                          <a:schemeClr val="dk1"/>
                        </a:buClr>
                        <a:buSzPts val="1800"/>
                        <a:buFont typeface="Arial"/>
                        <a:buNone/>
                      </a:pPr>
                      <a:endParaRPr sz="1800"/>
                    </a:p>
                    <a:p>
                      <a:pPr marL="0" marR="0" lvl="0" indent="0" algn="l" rtl="0">
                        <a:spcBef>
                          <a:spcPts val="0"/>
                        </a:spcBef>
                        <a:spcAft>
                          <a:spcPts val="0"/>
                        </a:spcAft>
                        <a:buClr>
                          <a:schemeClr val="dk1"/>
                        </a:buClr>
                        <a:buSzPts val="1800"/>
                        <a:buFont typeface="Arial"/>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2000"/>
                        <a:buFont typeface="Arial"/>
                        <a:buNone/>
                      </a:pPr>
                      <a:r>
                        <a:rPr lang="fr-FR" sz="2000" b="1">
                          <a:solidFill>
                            <a:schemeClr val="dk1"/>
                          </a:solidFill>
                          <a:latin typeface="Arial"/>
                          <a:ea typeface="Arial"/>
                          <a:cs typeface="Arial"/>
                          <a:sym typeface="Arial"/>
                        </a:rPr>
                        <a:t>Discovery Dialogue </a:t>
                      </a:r>
                      <a:r>
                        <a:rPr lang="fr-FR" sz="2000">
                          <a:solidFill>
                            <a:schemeClr val="dk1"/>
                          </a:solidFill>
                          <a:latin typeface="Arial"/>
                          <a:ea typeface="Arial"/>
                          <a:cs typeface="Arial"/>
                          <a:sym typeface="Arial"/>
                        </a:rPr>
                        <a:t>invites sharing of ideas and experiences</a:t>
                      </a:r>
                      <a:endParaRPr sz="200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913125">
                <a:tc>
                  <a:txBody>
                    <a:bodyPr/>
                    <a:lstStyle/>
                    <a:p>
                      <a:pPr marL="0" marR="0" lvl="0" indent="0" algn="l" rtl="0">
                        <a:spcBef>
                          <a:spcPts val="0"/>
                        </a:spcBef>
                        <a:spcAft>
                          <a:spcPts val="0"/>
                        </a:spcAft>
                        <a:buClr>
                          <a:schemeClr val="dk1"/>
                        </a:buClr>
                        <a:buSzPts val="1800"/>
                        <a:buFont typeface="Arial"/>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2000"/>
                        <a:buFont typeface="Arial"/>
                        <a:buNone/>
                      </a:pPr>
                      <a:r>
                        <a:rPr lang="fr-FR" sz="2000" b="1">
                          <a:solidFill>
                            <a:schemeClr val="dk1"/>
                          </a:solidFill>
                          <a:latin typeface="Arial"/>
                          <a:ea typeface="Arial"/>
                          <a:cs typeface="Arial"/>
                          <a:sym typeface="Arial"/>
                        </a:rPr>
                        <a:t>Activity </a:t>
                      </a:r>
                      <a:r>
                        <a:rPr lang="fr-FR" sz="2000" b="0">
                          <a:solidFill>
                            <a:schemeClr val="dk1"/>
                          </a:solidFill>
                          <a:latin typeface="Arial"/>
                          <a:ea typeface="Arial"/>
                          <a:cs typeface="Arial"/>
                          <a:sym typeface="Arial"/>
                        </a:rPr>
                        <a:t>completed by </a:t>
                      </a:r>
                      <a:r>
                        <a:rPr lang="fr-FR" sz="2000">
                          <a:solidFill>
                            <a:schemeClr val="dk1"/>
                          </a:solidFill>
                          <a:latin typeface="Arial"/>
                          <a:ea typeface="Arial"/>
                          <a:cs typeface="Arial"/>
                          <a:sym typeface="Arial"/>
                        </a:rPr>
                        <a:t>individual or group</a:t>
                      </a:r>
                      <a:endParaRPr sz="180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1001000">
                <a:tc>
                  <a:txBody>
                    <a:bodyPr/>
                    <a:lstStyle/>
                    <a:p>
                      <a:pPr marL="0" marR="0" lvl="0" indent="0" algn="l" rtl="0">
                        <a:spcBef>
                          <a:spcPts val="0"/>
                        </a:spcBef>
                        <a:spcAft>
                          <a:spcPts val="0"/>
                        </a:spcAft>
                        <a:buClr>
                          <a:schemeClr val="dk1"/>
                        </a:buClr>
                        <a:buSzPts val="1800"/>
                        <a:buFont typeface="Arial"/>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2000"/>
                        <a:buFont typeface="Arial"/>
                        <a:buNone/>
                      </a:pPr>
                      <a:r>
                        <a:rPr lang="fr-FR" sz="2000" b="1">
                          <a:solidFill>
                            <a:schemeClr val="dk1"/>
                          </a:solidFill>
                          <a:latin typeface="Arial"/>
                          <a:ea typeface="Arial"/>
                          <a:cs typeface="Arial"/>
                          <a:sym typeface="Arial"/>
                        </a:rPr>
                        <a:t>Highlight </a:t>
                      </a:r>
                      <a:r>
                        <a:rPr lang="fr-FR" sz="2000" b="0">
                          <a:solidFill>
                            <a:schemeClr val="dk1"/>
                          </a:solidFill>
                          <a:latin typeface="Arial"/>
                          <a:ea typeface="Arial"/>
                          <a:cs typeface="Arial"/>
                          <a:sym typeface="Arial"/>
                        </a:rPr>
                        <a:t>of </a:t>
                      </a:r>
                      <a:r>
                        <a:rPr lang="fr-FR" sz="2000">
                          <a:solidFill>
                            <a:schemeClr val="dk1"/>
                          </a:solidFill>
                          <a:latin typeface="Arial"/>
                          <a:ea typeface="Arial"/>
                          <a:cs typeface="Arial"/>
                          <a:sym typeface="Arial"/>
                        </a:rPr>
                        <a:t>multisectoral or One Health approach</a:t>
                      </a:r>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pic>
        <p:nvPicPr>
          <p:cNvPr id="142" name="Google Shape;142;p16" descr="Objectives Icon"/>
          <p:cNvPicPr preferRelativeResize="0"/>
          <p:nvPr/>
        </p:nvPicPr>
        <p:blipFill rotWithShape="1">
          <a:blip r:embed="rId2">
            <a:alphaModFix/>
          </a:blip>
          <a:srcRect/>
          <a:stretch/>
        </p:blipFill>
        <p:spPr>
          <a:xfrm>
            <a:off x="1947380" y="2445209"/>
            <a:ext cx="888251" cy="777438"/>
          </a:xfrm>
          <a:prstGeom prst="rect">
            <a:avLst/>
          </a:prstGeom>
          <a:noFill/>
          <a:ln>
            <a:noFill/>
          </a:ln>
        </p:spPr>
      </p:pic>
      <p:pic>
        <p:nvPicPr>
          <p:cNvPr id="143" name="Google Shape;143;p16" descr="Discovery Dialogue "/>
          <p:cNvPicPr preferRelativeResize="0"/>
          <p:nvPr/>
        </p:nvPicPr>
        <p:blipFill rotWithShape="1">
          <a:blip r:embed="rId3">
            <a:alphaModFix/>
          </a:blip>
          <a:srcRect/>
          <a:stretch/>
        </p:blipFill>
        <p:spPr>
          <a:xfrm>
            <a:off x="1929764" y="3387005"/>
            <a:ext cx="888251" cy="777438"/>
          </a:xfrm>
          <a:prstGeom prst="rect">
            <a:avLst/>
          </a:prstGeom>
          <a:noFill/>
          <a:ln>
            <a:noFill/>
          </a:ln>
        </p:spPr>
      </p:pic>
      <p:pic>
        <p:nvPicPr>
          <p:cNvPr id="144" name="Google Shape;144;p16" descr="Activity Icon"/>
          <p:cNvPicPr preferRelativeResize="0"/>
          <p:nvPr/>
        </p:nvPicPr>
        <p:blipFill rotWithShape="1">
          <a:blip r:embed="rId4">
            <a:alphaModFix/>
          </a:blip>
          <a:srcRect/>
          <a:stretch/>
        </p:blipFill>
        <p:spPr>
          <a:xfrm>
            <a:off x="1921623" y="4334684"/>
            <a:ext cx="888251" cy="777438"/>
          </a:xfrm>
          <a:prstGeom prst="rect">
            <a:avLst/>
          </a:prstGeom>
          <a:noFill/>
          <a:ln>
            <a:noFill/>
          </a:ln>
        </p:spPr>
      </p:pic>
      <p:pic>
        <p:nvPicPr>
          <p:cNvPr id="145" name="Google Shape;145;p16" descr="A picture containing vector graphics&#10;&#10;Description automatically generated"/>
          <p:cNvPicPr preferRelativeResize="0"/>
          <p:nvPr/>
        </p:nvPicPr>
        <p:blipFill rotWithShape="1">
          <a:blip r:embed="rId5">
            <a:alphaModFix/>
          </a:blip>
          <a:srcRect/>
          <a:stretch/>
        </p:blipFill>
        <p:spPr>
          <a:xfrm>
            <a:off x="1802921" y="5192453"/>
            <a:ext cx="1121434" cy="1138518"/>
          </a:xfrm>
          <a:prstGeom prst="rect">
            <a:avLst/>
          </a:prstGeom>
          <a:noFill/>
          <a:ln>
            <a:noFill/>
          </a:ln>
        </p:spPr>
      </p:pic>
      <p:sp>
        <p:nvSpPr>
          <p:cNvPr id="146" name="Google Shape;146;p16"/>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47" name="Google Shape;147;p16"/>
          <p:cNvPicPr preferRelativeResize="0"/>
          <p:nvPr/>
        </p:nvPicPr>
        <p:blipFill rotWithShape="1">
          <a:blip r:embed="rId6">
            <a:alphaModFix/>
          </a:blip>
          <a:srcRect/>
          <a:stretch/>
        </p:blipFill>
        <p:spPr>
          <a:xfrm>
            <a:off x="9722808" y="6330789"/>
            <a:ext cx="1097280" cy="505373"/>
          </a:xfrm>
          <a:prstGeom prst="rect">
            <a:avLst/>
          </a:prstGeom>
          <a:noFill/>
          <a:ln>
            <a:noFill/>
          </a:ln>
        </p:spPr>
      </p:pic>
      <p:pic>
        <p:nvPicPr>
          <p:cNvPr id="148" name="Google Shape;148;p16"/>
          <p:cNvPicPr preferRelativeResize="0"/>
          <p:nvPr/>
        </p:nvPicPr>
        <p:blipFill rotWithShape="1">
          <a:blip r:embed="rId7">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Objectives">
  <p:cSld name="Objectives">
    <p:spTree>
      <p:nvGrpSpPr>
        <p:cNvPr id="1" name="Shape 149"/>
        <p:cNvGrpSpPr/>
        <p:nvPr/>
      </p:nvGrpSpPr>
      <p:grpSpPr>
        <a:xfrm>
          <a:off x="0" y="0"/>
          <a:ext cx="0" cy="0"/>
          <a:chOff x="0" y="0"/>
          <a:chExt cx="0" cy="0"/>
        </a:xfrm>
      </p:grpSpPr>
      <p:pic>
        <p:nvPicPr>
          <p:cNvPr id="150" name="Google Shape;150;p17" descr="Objectives Icon"/>
          <p:cNvPicPr preferRelativeResize="0"/>
          <p:nvPr/>
        </p:nvPicPr>
        <p:blipFill rotWithShape="1">
          <a:blip r:embed="rId2">
            <a:alphaModFix/>
          </a:blip>
          <a:srcRect/>
          <a:stretch/>
        </p:blipFill>
        <p:spPr>
          <a:xfrm>
            <a:off x="10883960" y="146159"/>
            <a:ext cx="939679" cy="895132"/>
          </a:xfrm>
          <a:prstGeom prst="rect">
            <a:avLst/>
          </a:prstGeom>
          <a:noFill/>
          <a:ln>
            <a:noFill/>
          </a:ln>
        </p:spPr>
      </p:pic>
      <p:sp>
        <p:nvSpPr>
          <p:cNvPr id="151" name="Google Shape;151;p17"/>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500"/>
              </a:spcBef>
              <a:spcAft>
                <a:spcPts val="0"/>
              </a:spcAft>
              <a:buClr>
                <a:schemeClr val="dk1"/>
              </a:buClr>
              <a:buSzPts val="2800"/>
              <a:buFont typeface="Arial"/>
              <a:buNone/>
              <a:defRPr sz="2800" b="1"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52" name="Google Shape;152;p17"/>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53" name="Google Shape;153;p17"/>
          <p:cNvSpPr txBox="1"/>
          <p:nvPr/>
        </p:nvSpPr>
        <p:spPr>
          <a:xfrm>
            <a:off x="838200" y="422510"/>
            <a:ext cx="1051560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b="0" i="0" u="none" strike="noStrike" cap="none">
                <a:solidFill>
                  <a:schemeClr val="dk1"/>
                </a:solidFill>
                <a:latin typeface="Libre Franklin Medium"/>
                <a:ea typeface="Libre Franklin Medium"/>
                <a:cs typeface="Libre Franklin Medium"/>
                <a:sym typeface="Libre Franklin Medium"/>
              </a:rPr>
              <a:t>Learning Objectives</a:t>
            </a:r>
            <a:endParaRPr sz="1800">
              <a:solidFill>
                <a:schemeClr val="dk1"/>
              </a:solidFill>
              <a:latin typeface="Arial"/>
              <a:ea typeface="Arial"/>
              <a:cs typeface="Arial"/>
              <a:sym typeface="Arial"/>
            </a:endParaRPr>
          </a:p>
        </p:txBody>
      </p:sp>
      <p:sp>
        <p:nvSpPr>
          <p:cNvPr id="154" name="Google Shape;154;p17"/>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55" name="Google Shape;155;p17"/>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156" name="Google Shape;156;p17"/>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Surveillance Cycle">
  <p:cSld name="Surveillance Cycle">
    <p:spTree>
      <p:nvGrpSpPr>
        <p:cNvPr id="1" name="Shape 157"/>
        <p:cNvGrpSpPr/>
        <p:nvPr/>
      </p:nvGrpSpPr>
      <p:grpSpPr>
        <a:xfrm>
          <a:off x="0" y="0"/>
          <a:ext cx="0" cy="0"/>
          <a:chOff x="0" y="0"/>
          <a:chExt cx="0" cy="0"/>
        </a:xfrm>
      </p:grpSpPr>
      <p:sp>
        <p:nvSpPr>
          <p:cNvPr id="158" name="Google Shape;158;p18"/>
          <p:cNvSpPr txBox="1"/>
          <p:nvPr/>
        </p:nvSpPr>
        <p:spPr>
          <a:xfrm>
            <a:off x="838200" y="422510"/>
            <a:ext cx="1051560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b="0" i="0" u="none" strike="noStrike" cap="none">
                <a:solidFill>
                  <a:schemeClr val="dk1"/>
                </a:solidFill>
                <a:latin typeface="Libre Franklin Medium"/>
                <a:ea typeface="Libre Franklin Medium"/>
                <a:cs typeface="Libre Franklin Medium"/>
                <a:sym typeface="Libre Franklin Medium"/>
              </a:rPr>
              <a:t>Public Health Surveillance Cycle</a:t>
            </a:r>
            <a:endParaRPr sz="1800">
              <a:solidFill>
                <a:schemeClr val="dk1"/>
              </a:solidFill>
              <a:latin typeface="Arial"/>
              <a:ea typeface="Arial"/>
              <a:cs typeface="Arial"/>
              <a:sym typeface="Arial"/>
            </a:endParaRPr>
          </a:p>
        </p:txBody>
      </p:sp>
      <p:sp>
        <p:nvSpPr>
          <p:cNvPr id="159" name="Google Shape;159;p18"/>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60" name="Google Shape;160;p18"/>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61" name="Google Shape;161;p18"/>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162" name="Google Shape;162;p18"/>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1_Surveillance Cycle_French">
  <p:cSld name="1_Surveillance Cycle_French">
    <p:spTree>
      <p:nvGrpSpPr>
        <p:cNvPr id="1" name="Shape 163"/>
        <p:cNvGrpSpPr/>
        <p:nvPr/>
      </p:nvGrpSpPr>
      <p:grpSpPr>
        <a:xfrm>
          <a:off x="0" y="0"/>
          <a:ext cx="0" cy="0"/>
          <a:chOff x="0" y="0"/>
          <a:chExt cx="0" cy="0"/>
        </a:xfrm>
      </p:grpSpPr>
      <p:sp>
        <p:nvSpPr>
          <p:cNvPr id="164" name="Google Shape;164;p19"/>
          <p:cNvSpPr txBox="1"/>
          <p:nvPr/>
        </p:nvSpPr>
        <p:spPr>
          <a:xfrm>
            <a:off x="838200" y="422510"/>
            <a:ext cx="1051560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b="0" i="0" u="none" strike="noStrike" cap="none">
                <a:solidFill>
                  <a:schemeClr val="dk1"/>
                </a:solidFill>
                <a:latin typeface="Libre Franklin Medium"/>
                <a:ea typeface="Libre Franklin Medium"/>
                <a:cs typeface="Libre Franklin Medium"/>
                <a:sym typeface="Libre Franklin Medium"/>
              </a:rPr>
              <a:t>Cycle de surveillance de la santé publique</a:t>
            </a:r>
            <a:endParaRPr sz="4400">
              <a:solidFill>
                <a:schemeClr val="dk1"/>
              </a:solidFill>
              <a:latin typeface="Arial"/>
              <a:ea typeface="Arial"/>
              <a:cs typeface="Arial"/>
              <a:sym typeface="Arial"/>
            </a:endParaRPr>
          </a:p>
        </p:txBody>
      </p:sp>
      <p:sp>
        <p:nvSpPr>
          <p:cNvPr id="165" name="Google Shape;165;p19"/>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66" name="Google Shape;166;p19"/>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67" name="Google Shape;167;p19"/>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168" name="Google Shape;168;p19"/>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Surveillance Cycle + Monitor">
  <p:cSld name="Surveillance Cycle + Monitor">
    <p:spTree>
      <p:nvGrpSpPr>
        <p:cNvPr id="1" name="Shape 169"/>
        <p:cNvGrpSpPr/>
        <p:nvPr/>
      </p:nvGrpSpPr>
      <p:grpSpPr>
        <a:xfrm>
          <a:off x="0" y="0"/>
          <a:ext cx="0" cy="0"/>
          <a:chOff x="0" y="0"/>
          <a:chExt cx="0" cy="0"/>
        </a:xfrm>
      </p:grpSpPr>
      <p:sp>
        <p:nvSpPr>
          <p:cNvPr id="170" name="Google Shape;170;p20"/>
          <p:cNvSpPr txBox="1"/>
          <p:nvPr/>
        </p:nvSpPr>
        <p:spPr>
          <a:xfrm>
            <a:off x="838200" y="422510"/>
            <a:ext cx="1051560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b="0" i="0" u="none" strike="noStrike" cap="none">
                <a:solidFill>
                  <a:schemeClr val="dk1"/>
                </a:solidFill>
                <a:latin typeface="Libre Franklin Medium"/>
                <a:ea typeface="Libre Franklin Medium"/>
                <a:cs typeface="Libre Franklin Medium"/>
                <a:sym typeface="Libre Franklin Medium"/>
              </a:rPr>
              <a:t>Public Health Surveillance Cycle</a:t>
            </a:r>
            <a:endParaRPr sz="1800">
              <a:solidFill>
                <a:schemeClr val="dk1"/>
              </a:solidFill>
              <a:latin typeface="Arial"/>
              <a:ea typeface="Arial"/>
              <a:cs typeface="Arial"/>
              <a:sym typeface="Arial"/>
            </a:endParaRPr>
          </a:p>
        </p:txBody>
      </p:sp>
      <p:sp>
        <p:nvSpPr>
          <p:cNvPr id="171" name="Google Shape;171;p20"/>
          <p:cNvSpPr/>
          <p:nvPr/>
        </p:nvSpPr>
        <p:spPr>
          <a:xfrm>
            <a:off x="3057525" y="1857375"/>
            <a:ext cx="6486525" cy="4100513"/>
          </a:xfrm>
          <a:prstGeom prst="ellipse">
            <a:avLst/>
          </a:prstGeom>
          <a:solidFill>
            <a:srgbClr val="C4E0B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72" name="Google Shape;172;p20"/>
          <p:cNvSpPr txBox="1"/>
          <p:nvPr/>
        </p:nvSpPr>
        <p:spPr>
          <a:xfrm>
            <a:off x="3914774" y="3353633"/>
            <a:ext cx="4772025" cy="110799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6600" b="1">
                <a:solidFill>
                  <a:srgbClr val="00943B"/>
                </a:solidFill>
                <a:latin typeface="Arial"/>
                <a:ea typeface="Arial"/>
                <a:cs typeface="Arial"/>
                <a:sym typeface="Arial"/>
              </a:rPr>
              <a:t>MONITOR</a:t>
            </a:r>
            <a:endParaRPr/>
          </a:p>
        </p:txBody>
      </p:sp>
      <p:sp>
        <p:nvSpPr>
          <p:cNvPr id="173" name="Google Shape;173;p20"/>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74" name="Google Shape;174;p20"/>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75" name="Google Shape;175;p20"/>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176" name="Google Shape;176;p20"/>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3_Custom Layout_French">
  <p:cSld name="3_Custom Layout_French">
    <p:spTree>
      <p:nvGrpSpPr>
        <p:cNvPr id="1" name="Shape 25"/>
        <p:cNvGrpSpPr/>
        <p:nvPr/>
      </p:nvGrpSpPr>
      <p:grpSpPr>
        <a:xfrm>
          <a:off x="0" y="0"/>
          <a:ext cx="0" cy="0"/>
          <a:chOff x="0" y="0"/>
          <a:chExt cx="0" cy="0"/>
        </a:xfrm>
      </p:grpSpPr>
      <p:sp>
        <p:nvSpPr>
          <p:cNvPr id="26" name="Google Shape;26;p3"/>
          <p:cNvSpPr txBox="1"/>
          <p:nvPr/>
        </p:nvSpPr>
        <p:spPr>
          <a:xfrm>
            <a:off x="838200" y="422510"/>
            <a:ext cx="7432964"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b="0" i="0" u="none" strike="noStrike" cap="none" dirty="0">
                <a:solidFill>
                  <a:schemeClr val="dk1"/>
                </a:solidFill>
                <a:latin typeface="Franklin Gothic Medium" panose="020B0603020102020204" pitchFamily="34" charset="0"/>
                <a:ea typeface="Libre Franklin Medium"/>
                <a:cs typeface="Libre Franklin Medium"/>
                <a:sym typeface="Libre Franklin Medium"/>
              </a:rPr>
              <a:t>Clé des icônes de cours</a:t>
            </a:r>
            <a:endParaRPr sz="4400" dirty="0">
              <a:solidFill>
                <a:schemeClr val="dk1"/>
              </a:solidFill>
              <a:latin typeface="Franklin Gothic Medium" panose="020B0603020102020204" pitchFamily="34" charset="0"/>
              <a:ea typeface="Arial"/>
              <a:cs typeface="Arial"/>
              <a:sym typeface="Arial"/>
            </a:endParaRPr>
          </a:p>
        </p:txBody>
      </p:sp>
      <p:sp>
        <p:nvSpPr>
          <p:cNvPr id="27" name="Google Shape;27;p3"/>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aphicFrame>
        <p:nvGraphicFramePr>
          <p:cNvPr id="28" name="Google Shape;28;p3"/>
          <p:cNvGraphicFramePr/>
          <p:nvPr/>
        </p:nvGraphicFramePr>
        <p:xfrm>
          <a:off x="1505065" y="1917027"/>
          <a:ext cx="9181875" cy="4276750"/>
        </p:xfrm>
        <a:graphic>
          <a:graphicData uri="http://schemas.openxmlformats.org/drawingml/2006/table">
            <a:tbl>
              <a:tblPr>
                <a:noFill/>
                <a:tableStyleId>{4BFE662B-DFE1-4BE1-BD09-C583DD393B6A}</a:tableStyleId>
              </a:tblPr>
              <a:tblGrid>
                <a:gridCol w="1836375">
                  <a:extLst>
                    <a:ext uri="{9D8B030D-6E8A-4147-A177-3AD203B41FA5}">
                      <a16:colId xmlns:a16="http://schemas.microsoft.com/office/drawing/2014/main" val="20000"/>
                    </a:ext>
                  </a:extLst>
                </a:gridCol>
                <a:gridCol w="7345500">
                  <a:extLst>
                    <a:ext uri="{9D8B030D-6E8A-4147-A177-3AD203B41FA5}">
                      <a16:colId xmlns:a16="http://schemas.microsoft.com/office/drawing/2014/main" val="20001"/>
                    </a:ext>
                  </a:extLst>
                </a:gridCol>
              </a:tblGrid>
              <a:tr h="472525">
                <a:tc>
                  <a:txBody>
                    <a:bodyPr/>
                    <a:lstStyle/>
                    <a:p>
                      <a:pPr marL="0" marR="0" lvl="0" indent="0" algn="ctr" rtl="0">
                        <a:spcBef>
                          <a:spcPts val="0"/>
                        </a:spcBef>
                        <a:spcAft>
                          <a:spcPts val="0"/>
                        </a:spcAft>
                        <a:buClr>
                          <a:schemeClr val="dk1"/>
                        </a:buClr>
                        <a:buSzPts val="2400"/>
                        <a:buFont typeface="Arial"/>
                        <a:buNone/>
                      </a:pPr>
                      <a:r>
                        <a:rPr lang="fr-FR" sz="2400" b="1" u="none" strike="noStrike" cap="none">
                          <a:solidFill>
                            <a:schemeClr val="dk1"/>
                          </a:solidFill>
                        </a:rPr>
                        <a:t>Icône</a:t>
                      </a:r>
                      <a:endParaRPr sz="2400" b="1" u="none" strike="noStrike" cap="none">
                        <a:solidFill>
                          <a:schemeClr val="dk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Clr>
                          <a:schemeClr val="dk1"/>
                        </a:buClr>
                        <a:buSzPts val="2400"/>
                        <a:buFont typeface="Arial"/>
                        <a:buNone/>
                      </a:pPr>
                      <a:r>
                        <a:rPr lang="fr-FR" sz="2400" b="1" u="none" strike="noStrike" cap="none">
                          <a:solidFill>
                            <a:schemeClr val="dk1"/>
                          </a:solidFill>
                        </a:rPr>
                        <a:t>Utilisation</a:t>
                      </a:r>
                      <a:endParaRPr sz="2400" b="1" u="none" strike="noStrike" cap="none">
                        <a:solidFill>
                          <a:schemeClr val="dk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extLst>
                  <a:ext uri="{0D108BD9-81ED-4DB2-BD59-A6C34878D82A}">
                    <a16:rowId xmlns:a16="http://schemas.microsoft.com/office/drawing/2014/main" val="10000"/>
                  </a:ext>
                </a:extLst>
              </a:tr>
              <a:tr h="945050">
                <a:tc>
                  <a:txBody>
                    <a:bodyPr/>
                    <a:lstStyle/>
                    <a:p>
                      <a:pPr marL="0" marR="0" lvl="0" indent="0" algn="l" rtl="0">
                        <a:spcBef>
                          <a:spcPts val="0"/>
                        </a:spcBef>
                        <a:spcAft>
                          <a:spcPts val="0"/>
                        </a:spcAft>
                        <a:buClr>
                          <a:schemeClr val="dk1"/>
                        </a:buClr>
                        <a:buSzPts val="1800"/>
                        <a:buFont typeface="Arial"/>
                        <a:buNone/>
                      </a:pPr>
                      <a:endParaRPr sz="1800" u="none" strike="noStrike" cap="none"/>
                    </a:p>
                    <a:p>
                      <a:pPr marL="0" marR="0" lvl="0" indent="0" algn="l" rtl="0">
                        <a:spcBef>
                          <a:spcPts val="0"/>
                        </a:spcBef>
                        <a:spcAft>
                          <a:spcPts val="0"/>
                        </a:spcAft>
                        <a:buClr>
                          <a:schemeClr val="dk1"/>
                        </a:buClr>
                        <a:buSzPts val="1800"/>
                        <a:buFont typeface="Arial"/>
                        <a:buNone/>
                      </a:pPr>
                      <a:endParaRPr sz="1800" u="none" strike="noStrike" cap="none"/>
                    </a:p>
                    <a:p>
                      <a:pPr marL="0" marR="0" lvl="0" indent="0" algn="l" rtl="0">
                        <a:spcBef>
                          <a:spcPts val="0"/>
                        </a:spcBef>
                        <a:spcAft>
                          <a:spcPts val="0"/>
                        </a:spcAft>
                        <a:buClr>
                          <a:schemeClr val="dk1"/>
                        </a:buClr>
                        <a:buSzPts val="1800"/>
                        <a:buFont typeface="Arial"/>
                        <a:buNone/>
                      </a:pP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2000"/>
                        <a:buFont typeface="Arial"/>
                        <a:buNone/>
                      </a:pPr>
                      <a:r>
                        <a:rPr lang="fr-FR" sz="2000" b="1" u="none" strike="noStrike" cap="none">
                          <a:solidFill>
                            <a:schemeClr val="dk1"/>
                          </a:solidFill>
                          <a:latin typeface="Arial"/>
                          <a:ea typeface="Arial"/>
                          <a:cs typeface="Arial"/>
                          <a:sym typeface="Arial"/>
                        </a:rPr>
                        <a:t>Objectifs </a:t>
                      </a:r>
                      <a:r>
                        <a:rPr lang="fr-FR" sz="2000" b="0" u="none" strike="noStrike" cap="none">
                          <a:solidFill>
                            <a:schemeClr val="dk1"/>
                          </a:solidFill>
                          <a:latin typeface="Arial"/>
                          <a:ea typeface="Arial"/>
                          <a:cs typeface="Arial"/>
                          <a:sym typeface="Arial"/>
                        </a:rPr>
                        <a:t>de la leçon</a:t>
                      </a:r>
                      <a:endParaRPr sz="20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945050">
                <a:tc>
                  <a:txBody>
                    <a:bodyPr/>
                    <a:lstStyle/>
                    <a:p>
                      <a:pPr marL="0" marR="0" lvl="0" indent="0" algn="l" rtl="0">
                        <a:spcBef>
                          <a:spcPts val="0"/>
                        </a:spcBef>
                        <a:spcAft>
                          <a:spcPts val="0"/>
                        </a:spcAft>
                        <a:buClr>
                          <a:schemeClr val="dk1"/>
                        </a:buClr>
                        <a:buSzPts val="1800"/>
                        <a:buFont typeface="Arial"/>
                        <a:buNone/>
                      </a:pPr>
                      <a:endParaRPr sz="1800" u="none" strike="noStrike" cap="none"/>
                    </a:p>
                    <a:p>
                      <a:pPr marL="0" marR="0" lvl="0" indent="0" algn="l" rtl="0">
                        <a:spcBef>
                          <a:spcPts val="0"/>
                        </a:spcBef>
                        <a:spcAft>
                          <a:spcPts val="0"/>
                        </a:spcAft>
                        <a:buClr>
                          <a:schemeClr val="dk1"/>
                        </a:buClr>
                        <a:buSzPts val="1800"/>
                        <a:buFont typeface="Arial"/>
                        <a:buNone/>
                      </a:pPr>
                      <a:endParaRPr sz="1800" u="none" strike="noStrike" cap="none"/>
                    </a:p>
                    <a:p>
                      <a:pPr marL="0" marR="0" lvl="0" indent="0" algn="l" rtl="0">
                        <a:spcBef>
                          <a:spcPts val="0"/>
                        </a:spcBef>
                        <a:spcAft>
                          <a:spcPts val="0"/>
                        </a:spcAft>
                        <a:buClr>
                          <a:schemeClr val="dk1"/>
                        </a:buClr>
                        <a:buSzPts val="1800"/>
                        <a:buFont typeface="Arial"/>
                        <a:buNone/>
                      </a:pP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2000"/>
                        <a:buFont typeface="Arial"/>
                        <a:buNone/>
                      </a:pPr>
                      <a:r>
                        <a:rPr lang="fr-FR" sz="2000" b="1" u="none" strike="noStrike" cap="none">
                          <a:solidFill>
                            <a:schemeClr val="dk1"/>
                          </a:solidFill>
                          <a:latin typeface="Arial"/>
                          <a:ea typeface="Arial"/>
                          <a:cs typeface="Arial"/>
                          <a:sym typeface="Arial"/>
                        </a:rPr>
                        <a:t>Dialogue de découverte </a:t>
                      </a:r>
                      <a:r>
                        <a:rPr lang="fr-FR" sz="2000" u="none" strike="noStrike" cap="none">
                          <a:solidFill>
                            <a:schemeClr val="dk1"/>
                          </a:solidFill>
                          <a:latin typeface="Arial"/>
                          <a:ea typeface="Arial"/>
                          <a:cs typeface="Arial"/>
                          <a:sym typeface="Arial"/>
                        </a:rPr>
                        <a:t>invite le partage d’idées </a:t>
                      </a:r>
                      <a:br>
                        <a:rPr lang="fr-FR" sz="2000" u="none" strike="noStrike" cap="none">
                          <a:solidFill>
                            <a:schemeClr val="dk1"/>
                          </a:solidFill>
                          <a:latin typeface="Arial"/>
                          <a:ea typeface="Arial"/>
                          <a:cs typeface="Arial"/>
                          <a:sym typeface="Arial"/>
                        </a:rPr>
                      </a:br>
                      <a:r>
                        <a:rPr lang="fr-FR" sz="2000" u="none" strike="noStrike" cap="none">
                          <a:solidFill>
                            <a:schemeClr val="dk1"/>
                          </a:solidFill>
                          <a:latin typeface="Arial"/>
                          <a:ea typeface="Arial"/>
                          <a:cs typeface="Arial"/>
                          <a:sym typeface="Arial"/>
                        </a:rPr>
                        <a:t>et d’expériences</a:t>
                      </a:r>
                      <a:endParaRPr sz="20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913125">
                <a:tc>
                  <a:txBody>
                    <a:bodyPr/>
                    <a:lstStyle/>
                    <a:p>
                      <a:pPr marL="0" marR="0" lvl="0" indent="0" algn="l" rtl="0">
                        <a:spcBef>
                          <a:spcPts val="0"/>
                        </a:spcBef>
                        <a:spcAft>
                          <a:spcPts val="0"/>
                        </a:spcAft>
                        <a:buClr>
                          <a:schemeClr val="dk1"/>
                        </a:buClr>
                        <a:buSzPts val="1800"/>
                        <a:buFont typeface="Arial"/>
                        <a:buNone/>
                      </a:pP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2000"/>
                        <a:buFont typeface="Arial"/>
                        <a:buNone/>
                      </a:pPr>
                      <a:r>
                        <a:rPr lang="fr-FR" sz="2000" b="1" u="none" strike="noStrike" cap="none">
                          <a:solidFill>
                            <a:schemeClr val="dk1"/>
                          </a:solidFill>
                          <a:latin typeface="Arial"/>
                          <a:ea typeface="Arial"/>
                          <a:cs typeface="Arial"/>
                          <a:sym typeface="Arial"/>
                        </a:rPr>
                        <a:t>Activité </a:t>
                      </a:r>
                      <a:r>
                        <a:rPr lang="fr-FR" sz="2000" b="0" u="none" strike="noStrike" cap="none">
                          <a:solidFill>
                            <a:schemeClr val="dk1"/>
                          </a:solidFill>
                          <a:latin typeface="Arial"/>
                          <a:ea typeface="Arial"/>
                          <a:cs typeface="Arial"/>
                          <a:sym typeface="Arial"/>
                        </a:rPr>
                        <a:t>complétée individuellement ou en groupe</a:t>
                      </a:r>
                      <a:endParaRPr sz="20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1001000">
                <a:tc>
                  <a:txBody>
                    <a:bodyPr/>
                    <a:lstStyle/>
                    <a:p>
                      <a:pPr marL="0" marR="0" lvl="0" indent="0" algn="l" rtl="0">
                        <a:spcBef>
                          <a:spcPts val="0"/>
                        </a:spcBef>
                        <a:spcAft>
                          <a:spcPts val="0"/>
                        </a:spcAft>
                        <a:buClr>
                          <a:schemeClr val="dk1"/>
                        </a:buClr>
                        <a:buSzPts val="1800"/>
                        <a:buFont typeface="Arial"/>
                        <a:buNone/>
                      </a:pP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2000"/>
                        <a:buFont typeface="Arial"/>
                        <a:buNone/>
                      </a:pPr>
                      <a:r>
                        <a:rPr lang="fr-FR" sz="2000" b="1" u="none" strike="noStrike" cap="none">
                          <a:solidFill>
                            <a:schemeClr val="dk1"/>
                          </a:solidFill>
                          <a:latin typeface="Arial"/>
                          <a:ea typeface="Arial"/>
                          <a:cs typeface="Arial"/>
                          <a:sym typeface="Arial"/>
                        </a:rPr>
                        <a:t>Point saillant </a:t>
                      </a:r>
                      <a:r>
                        <a:rPr lang="fr-FR" sz="2000" b="0" u="none" strike="noStrike" cap="none">
                          <a:solidFill>
                            <a:schemeClr val="dk1"/>
                          </a:solidFill>
                          <a:latin typeface="Arial"/>
                          <a:ea typeface="Arial"/>
                          <a:cs typeface="Arial"/>
                          <a:sym typeface="Arial"/>
                        </a:rPr>
                        <a:t>d’une approche </a:t>
                      </a:r>
                      <a:r>
                        <a:rPr lang="fr-FR" sz="2000" u="none" strike="noStrike" cap="none">
                          <a:solidFill>
                            <a:schemeClr val="dk1"/>
                          </a:solidFill>
                          <a:latin typeface="Arial"/>
                          <a:ea typeface="Arial"/>
                          <a:cs typeface="Arial"/>
                          <a:sym typeface="Arial"/>
                        </a:rPr>
                        <a:t>multisectorielle </a:t>
                      </a:r>
                      <a:br>
                        <a:rPr lang="fr-FR" sz="2000" u="none" strike="noStrike" cap="none">
                          <a:solidFill>
                            <a:schemeClr val="dk1"/>
                          </a:solidFill>
                          <a:latin typeface="Arial"/>
                          <a:ea typeface="Arial"/>
                          <a:cs typeface="Arial"/>
                          <a:sym typeface="Arial"/>
                        </a:rPr>
                      </a:br>
                      <a:r>
                        <a:rPr lang="fr-FR" sz="2000" u="none" strike="noStrike" cap="none">
                          <a:solidFill>
                            <a:schemeClr val="dk1"/>
                          </a:solidFill>
                          <a:latin typeface="Arial"/>
                          <a:ea typeface="Arial"/>
                          <a:cs typeface="Arial"/>
                          <a:sym typeface="Arial"/>
                        </a:rPr>
                        <a:t>ou Une Seule Santé</a:t>
                      </a:r>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pic>
        <p:nvPicPr>
          <p:cNvPr id="29" name="Google Shape;29;p3" descr="Objectives Icon"/>
          <p:cNvPicPr preferRelativeResize="0"/>
          <p:nvPr/>
        </p:nvPicPr>
        <p:blipFill rotWithShape="1">
          <a:blip r:embed="rId2">
            <a:alphaModFix/>
          </a:blip>
          <a:srcRect/>
          <a:stretch/>
        </p:blipFill>
        <p:spPr>
          <a:xfrm>
            <a:off x="1947380" y="2445209"/>
            <a:ext cx="888251" cy="777438"/>
          </a:xfrm>
          <a:prstGeom prst="rect">
            <a:avLst/>
          </a:prstGeom>
          <a:noFill/>
          <a:ln>
            <a:noFill/>
          </a:ln>
        </p:spPr>
      </p:pic>
      <p:pic>
        <p:nvPicPr>
          <p:cNvPr id="30" name="Google Shape;30;p3" descr="Discovery Dialogue "/>
          <p:cNvPicPr preferRelativeResize="0"/>
          <p:nvPr/>
        </p:nvPicPr>
        <p:blipFill rotWithShape="1">
          <a:blip r:embed="rId3">
            <a:alphaModFix/>
          </a:blip>
          <a:srcRect/>
          <a:stretch/>
        </p:blipFill>
        <p:spPr>
          <a:xfrm>
            <a:off x="1929764" y="3387005"/>
            <a:ext cx="888251" cy="777438"/>
          </a:xfrm>
          <a:prstGeom prst="rect">
            <a:avLst/>
          </a:prstGeom>
          <a:noFill/>
          <a:ln>
            <a:noFill/>
          </a:ln>
        </p:spPr>
      </p:pic>
      <p:pic>
        <p:nvPicPr>
          <p:cNvPr id="31" name="Google Shape;31;p3" descr="Activity Icon"/>
          <p:cNvPicPr preferRelativeResize="0"/>
          <p:nvPr/>
        </p:nvPicPr>
        <p:blipFill rotWithShape="1">
          <a:blip r:embed="rId4">
            <a:alphaModFix/>
          </a:blip>
          <a:srcRect/>
          <a:stretch/>
        </p:blipFill>
        <p:spPr>
          <a:xfrm>
            <a:off x="1921623" y="4334684"/>
            <a:ext cx="888251" cy="777438"/>
          </a:xfrm>
          <a:prstGeom prst="rect">
            <a:avLst/>
          </a:prstGeom>
          <a:noFill/>
          <a:ln>
            <a:noFill/>
          </a:ln>
        </p:spPr>
      </p:pic>
      <p:pic>
        <p:nvPicPr>
          <p:cNvPr id="32" name="Google Shape;32;p3" descr="A picture containing vector graphics&#10;&#10;Description automatically generated"/>
          <p:cNvPicPr preferRelativeResize="0"/>
          <p:nvPr/>
        </p:nvPicPr>
        <p:blipFill rotWithShape="1">
          <a:blip r:embed="rId5">
            <a:alphaModFix/>
          </a:blip>
          <a:srcRect/>
          <a:stretch/>
        </p:blipFill>
        <p:spPr>
          <a:xfrm>
            <a:off x="1802921" y="5192453"/>
            <a:ext cx="1121434" cy="1138518"/>
          </a:xfrm>
          <a:prstGeom prst="rect">
            <a:avLst/>
          </a:prstGeom>
          <a:noFill/>
          <a:ln>
            <a:noFill/>
          </a:ln>
        </p:spPr>
      </p:pic>
      <p:sp>
        <p:nvSpPr>
          <p:cNvPr id="33" name="Google Shape;33;p3"/>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34" name="Google Shape;34;p3"/>
          <p:cNvPicPr preferRelativeResize="0"/>
          <p:nvPr/>
        </p:nvPicPr>
        <p:blipFill rotWithShape="1">
          <a:blip r:embed="rId6">
            <a:alphaModFix/>
          </a:blip>
          <a:srcRect/>
          <a:stretch/>
        </p:blipFill>
        <p:spPr>
          <a:xfrm>
            <a:off x="9722808" y="6330789"/>
            <a:ext cx="1097280" cy="505373"/>
          </a:xfrm>
          <a:prstGeom prst="rect">
            <a:avLst/>
          </a:prstGeom>
          <a:noFill/>
          <a:ln>
            <a:noFill/>
          </a:ln>
        </p:spPr>
      </p:pic>
      <p:pic>
        <p:nvPicPr>
          <p:cNvPr id="35" name="Google Shape;35;p3"/>
          <p:cNvPicPr preferRelativeResize="0"/>
          <p:nvPr/>
        </p:nvPicPr>
        <p:blipFill rotWithShape="1">
          <a:blip r:embed="rId7">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1_Surveillance Cycle + Monitor_French">
  <p:cSld name="1_Surveillance Cycle + Monitor_French">
    <p:spTree>
      <p:nvGrpSpPr>
        <p:cNvPr id="1" name="Shape 177"/>
        <p:cNvGrpSpPr/>
        <p:nvPr/>
      </p:nvGrpSpPr>
      <p:grpSpPr>
        <a:xfrm>
          <a:off x="0" y="0"/>
          <a:ext cx="0" cy="0"/>
          <a:chOff x="0" y="0"/>
          <a:chExt cx="0" cy="0"/>
        </a:xfrm>
      </p:grpSpPr>
      <p:sp>
        <p:nvSpPr>
          <p:cNvPr id="178" name="Google Shape;178;p21"/>
          <p:cNvSpPr txBox="1"/>
          <p:nvPr/>
        </p:nvSpPr>
        <p:spPr>
          <a:xfrm>
            <a:off x="838200" y="422510"/>
            <a:ext cx="1051560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b="0" i="0" u="none" strike="noStrike" cap="none">
                <a:solidFill>
                  <a:schemeClr val="dk1"/>
                </a:solidFill>
                <a:latin typeface="Libre Franklin Medium"/>
                <a:ea typeface="Libre Franklin Medium"/>
                <a:cs typeface="Libre Franklin Medium"/>
                <a:sym typeface="Libre Franklin Medium"/>
              </a:rPr>
              <a:t>Cycle de surveillance de la santé publique</a:t>
            </a:r>
            <a:endParaRPr sz="4400">
              <a:solidFill>
                <a:schemeClr val="dk1"/>
              </a:solidFill>
              <a:latin typeface="Arial"/>
              <a:ea typeface="Arial"/>
              <a:cs typeface="Arial"/>
              <a:sym typeface="Arial"/>
            </a:endParaRPr>
          </a:p>
        </p:txBody>
      </p:sp>
      <p:sp>
        <p:nvSpPr>
          <p:cNvPr id="179" name="Google Shape;179;p21"/>
          <p:cNvSpPr/>
          <p:nvPr/>
        </p:nvSpPr>
        <p:spPr>
          <a:xfrm>
            <a:off x="3057525" y="1857375"/>
            <a:ext cx="6486525" cy="4100513"/>
          </a:xfrm>
          <a:prstGeom prst="ellipse">
            <a:avLst/>
          </a:prstGeom>
          <a:solidFill>
            <a:srgbClr val="C4E0B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80" name="Google Shape;180;p21"/>
          <p:cNvSpPr txBox="1"/>
          <p:nvPr/>
        </p:nvSpPr>
        <p:spPr>
          <a:xfrm>
            <a:off x="3357818" y="3353633"/>
            <a:ext cx="6060499" cy="110799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6600" b="1">
                <a:solidFill>
                  <a:srgbClr val="00943B"/>
                </a:solidFill>
                <a:latin typeface="Arial"/>
                <a:ea typeface="Arial"/>
                <a:cs typeface="Arial"/>
                <a:sym typeface="Arial"/>
              </a:rPr>
              <a:t>SURVEILLER</a:t>
            </a:r>
            <a:endParaRPr/>
          </a:p>
        </p:txBody>
      </p:sp>
      <p:sp>
        <p:nvSpPr>
          <p:cNvPr id="181" name="Google Shape;181;p21"/>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82" name="Google Shape;182;p21"/>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83" name="Google Shape;183;p21"/>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184" name="Google Shape;184;p21"/>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Activity">
  <p:cSld name="Activity">
    <p:spTree>
      <p:nvGrpSpPr>
        <p:cNvPr id="1" name="Shape 185"/>
        <p:cNvGrpSpPr/>
        <p:nvPr/>
      </p:nvGrpSpPr>
      <p:grpSpPr>
        <a:xfrm>
          <a:off x="0" y="0"/>
          <a:ext cx="0" cy="0"/>
          <a:chOff x="0" y="0"/>
          <a:chExt cx="0" cy="0"/>
        </a:xfrm>
      </p:grpSpPr>
      <p:sp>
        <p:nvSpPr>
          <p:cNvPr id="186" name="Google Shape;186;p22"/>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187" name="Google Shape;187;p22" descr="Activity Icon"/>
          <p:cNvPicPr preferRelativeResize="0"/>
          <p:nvPr/>
        </p:nvPicPr>
        <p:blipFill rotWithShape="1">
          <a:blip r:embed="rId2">
            <a:alphaModFix/>
          </a:blip>
          <a:srcRect/>
          <a:stretch/>
        </p:blipFill>
        <p:spPr>
          <a:xfrm>
            <a:off x="10871575" y="146157"/>
            <a:ext cx="939679" cy="939679"/>
          </a:xfrm>
          <a:prstGeom prst="rect">
            <a:avLst/>
          </a:prstGeom>
          <a:noFill/>
          <a:ln>
            <a:noFill/>
          </a:ln>
        </p:spPr>
      </p:pic>
      <p:sp>
        <p:nvSpPr>
          <p:cNvPr id="188" name="Google Shape;188;p22"/>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89" name="Google Shape;189;p22"/>
          <p:cNvSpPr txBox="1"/>
          <p:nvPr/>
        </p:nvSpPr>
        <p:spPr>
          <a:xfrm>
            <a:off x="1007013" y="2951946"/>
            <a:ext cx="10177974" cy="954107"/>
          </a:xfrm>
          <a:prstGeom prst="rect">
            <a:avLst/>
          </a:prstGeom>
          <a:noFill/>
          <a:ln w="38100" cap="flat" cmpd="sng">
            <a:solidFill>
              <a:srgbClr val="001402"/>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800">
                <a:solidFill>
                  <a:schemeClr val="dk1"/>
                </a:solidFill>
                <a:latin typeface="Arial"/>
                <a:ea typeface="Arial"/>
                <a:cs typeface="Arial"/>
                <a:sym typeface="Arial"/>
              </a:rPr>
              <a:t>To complete the exercise, </a:t>
            </a:r>
            <a:endParaRPr/>
          </a:p>
          <a:p>
            <a:pPr marL="0" marR="0" lvl="0" indent="0" algn="ctr" rtl="0">
              <a:spcBef>
                <a:spcPts val="0"/>
              </a:spcBef>
              <a:spcAft>
                <a:spcPts val="0"/>
              </a:spcAft>
              <a:buNone/>
            </a:pPr>
            <a:r>
              <a:rPr lang="fr-FR" sz="2800">
                <a:solidFill>
                  <a:schemeClr val="dk1"/>
                </a:solidFill>
                <a:latin typeface="Arial"/>
                <a:ea typeface="Arial"/>
                <a:cs typeface="Arial"/>
                <a:sym typeface="Arial"/>
              </a:rPr>
              <a:t>please turn to your Participant Exercise Book.</a:t>
            </a:r>
            <a:endParaRPr sz="2800" strike="sngStrike">
              <a:solidFill>
                <a:schemeClr val="dk1"/>
              </a:solidFill>
              <a:latin typeface="Arial"/>
              <a:ea typeface="Arial"/>
              <a:cs typeface="Arial"/>
              <a:sym typeface="Arial"/>
            </a:endParaRPr>
          </a:p>
        </p:txBody>
      </p:sp>
      <p:sp>
        <p:nvSpPr>
          <p:cNvPr id="190" name="Google Shape;190;p22"/>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91" name="Google Shape;191;p22"/>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192" name="Google Shape;192;p22"/>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Activity_Answer">
  <p:cSld name="Activity_Answer">
    <p:spTree>
      <p:nvGrpSpPr>
        <p:cNvPr id="1" name="Shape 193"/>
        <p:cNvGrpSpPr/>
        <p:nvPr/>
      </p:nvGrpSpPr>
      <p:grpSpPr>
        <a:xfrm>
          <a:off x="0" y="0"/>
          <a:ext cx="0" cy="0"/>
          <a:chOff x="0" y="0"/>
          <a:chExt cx="0" cy="0"/>
        </a:xfrm>
      </p:grpSpPr>
      <p:pic>
        <p:nvPicPr>
          <p:cNvPr id="194" name="Google Shape;194;p23" descr="Activity Icon"/>
          <p:cNvPicPr preferRelativeResize="0"/>
          <p:nvPr/>
        </p:nvPicPr>
        <p:blipFill rotWithShape="1">
          <a:blip r:embed="rId2">
            <a:alphaModFix/>
          </a:blip>
          <a:srcRect/>
          <a:stretch/>
        </p:blipFill>
        <p:spPr>
          <a:xfrm>
            <a:off x="10871575" y="146157"/>
            <a:ext cx="939679" cy="939679"/>
          </a:xfrm>
          <a:prstGeom prst="rect">
            <a:avLst/>
          </a:prstGeom>
          <a:noFill/>
          <a:ln>
            <a:noFill/>
          </a:ln>
        </p:spPr>
      </p:pic>
      <p:sp>
        <p:nvSpPr>
          <p:cNvPr id="195" name="Google Shape;195;p23"/>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96" name="Google Shape;196;p23"/>
          <p:cNvSpPr txBox="1">
            <a:spLocks noGrp="1"/>
          </p:cNvSpPr>
          <p:nvPr>
            <p:ph type="title"/>
          </p:nvPr>
        </p:nvSpPr>
        <p:spPr>
          <a:xfrm>
            <a:off x="838200" y="447675"/>
            <a:ext cx="9752215" cy="800100"/>
          </a:xfrm>
          <a:prstGeom prst="rect">
            <a:avLst/>
          </a:prstGeom>
          <a:solidFill>
            <a:srgbClr val="FEE599"/>
          </a:solid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97" name="Google Shape;197;p23"/>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98" name="Google Shape;198;p23"/>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99" name="Google Shape;199;p23"/>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200" name="Google Shape;200;p23"/>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Only 1">
  <p:cSld name="Title Only 1">
    <p:spTree>
      <p:nvGrpSpPr>
        <p:cNvPr id="1" name="Shape 201"/>
        <p:cNvGrpSpPr/>
        <p:nvPr/>
      </p:nvGrpSpPr>
      <p:grpSpPr>
        <a:xfrm>
          <a:off x="0" y="0"/>
          <a:ext cx="0" cy="0"/>
          <a:chOff x="0" y="0"/>
          <a:chExt cx="0" cy="0"/>
        </a:xfrm>
      </p:grpSpPr>
      <p:sp>
        <p:nvSpPr>
          <p:cNvPr id="202" name="Google Shape;202;p24"/>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03" name="Google Shape;203;p24"/>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04" name="Google Shape;204;p24"/>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05" name="Google Shape;205;p24"/>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206" name="Google Shape;206;p24"/>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Only 2">
  <p:cSld name="Title Only 2">
    <p:spTree>
      <p:nvGrpSpPr>
        <p:cNvPr id="1" name="Shape 207"/>
        <p:cNvGrpSpPr/>
        <p:nvPr/>
      </p:nvGrpSpPr>
      <p:grpSpPr>
        <a:xfrm>
          <a:off x="0" y="0"/>
          <a:ext cx="0" cy="0"/>
          <a:chOff x="0" y="0"/>
          <a:chExt cx="0" cy="0"/>
        </a:xfrm>
      </p:grpSpPr>
      <p:sp>
        <p:nvSpPr>
          <p:cNvPr id="208" name="Google Shape;208;p25"/>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09" name="Google Shape;209;p25"/>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10" name="Google Shape;210;p25"/>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11" name="Google Shape;211;p25"/>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212" name="Google Shape;212;p25"/>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Comparison">
  <p:cSld name="Comparison">
    <p:spTree>
      <p:nvGrpSpPr>
        <p:cNvPr id="1" name="Shape 213"/>
        <p:cNvGrpSpPr/>
        <p:nvPr/>
      </p:nvGrpSpPr>
      <p:grpSpPr>
        <a:xfrm>
          <a:off x="0" y="0"/>
          <a:ext cx="0" cy="0"/>
          <a:chOff x="0" y="0"/>
          <a:chExt cx="0" cy="0"/>
        </a:xfrm>
      </p:grpSpPr>
      <p:sp>
        <p:nvSpPr>
          <p:cNvPr id="214" name="Google Shape;214;p26"/>
          <p:cNvSpPr txBox="1">
            <a:spLocks noGrp="1"/>
          </p:cNvSpPr>
          <p:nvPr>
            <p:ph type="title"/>
          </p:nvPr>
        </p:nvSpPr>
        <p:spPr>
          <a:xfrm>
            <a:off x="839788" y="365125"/>
            <a:ext cx="10515600" cy="823913"/>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15" name="Google Shape;215;p26"/>
          <p:cNvSpPr txBox="1">
            <a:spLocks noGrp="1"/>
          </p:cNvSpPr>
          <p:nvPr>
            <p:ph type="body" idx="1"/>
          </p:nvPr>
        </p:nvSpPr>
        <p:spPr>
          <a:xfrm>
            <a:off x="838200" y="1473345"/>
            <a:ext cx="5157787" cy="521710"/>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dk1"/>
              </a:buClr>
              <a:buSzPts val="2400"/>
              <a:buFont typeface="Arial"/>
              <a:buNone/>
              <a:defRPr sz="2400" b="1" i="0" u="none" strike="noStrike" cap="none">
                <a:solidFill>
                  <a:schemeClr val="dk1"/>
                </a:solidFill>
                <a:latin typeface="Arial"/>
                <a:ea typeface="Arial"/>
                <a:cs typeface="Arial"/>
                <a:sym typeface="Arial"/>
              </a:defRPr>
            </a:lvl1pPr>
            <a:lvl2pPr marL="914400" marR="0" lvl="1" indent="-228600" algn="l" rtl="0">
              <a:lnSpc>
                <a:spcPct val="90000"/>
              </a:lnSpc>
              <a:spcBef>
                <a:spcPts val="500"/>
              </a:spcBef>
              <a:spcAft>
                <a:spcPts val="0"/>
              </a:spcAft>
              <a:buClr>
                <a:schemeClr val="dk1"/>
              </a:buClr>
              <a:buSzPts val="2000"/>
              <a:buFont typeface="Arial"/>
              <a:buNone/>
              <a:defRPr sz="2000" b="1" i="0" u="none" strike="noStrike" cap="none">
                <a:solidFill>
                  <a:schemeClr val="dk1"/>
                </a:solidFill>
                <a:latin typeface="Arial"/>
                <a:ea typeface="Arial"/>
                <a:cs typeface="Arial"/>
                <a:sym typeface="Arial"/>
              </a:defRPr>
            </a:lvl2pPr>
            <a:lvl3pPr marL="1371600" marR="0" lvl="2" indent="-228600" algn="l" rtl="0">
              <a:lnSpc>
                <a:spcPct val="90000"/>
              </a:lnSpc>
              <a:spcBef>
                <a:spcPts val="500"/>
              </a:spcBef>
              <a:spcAft>
                <a:spcPts val="0"/>
              </a:spcAft>
              <a:buClr>
                <a:schemeClr val="dk1"/>
              </a:buClr>
              <a:buSzPts val="1800"/>
              <a:buFont typeface="Arial"/>
              <a:buNone/>
              <a:defRPr sz="1800" b="1" i="0" u="none" strike="noStrike" cap="none">
                <a:solidFill>
                  <a:schemeClr val="dk1"/>
                </a:solidFill>
                <a:latin typeface="Arial"/>
                <a:ea typeface="Arial"/>
                <a:cs typeface="Arial"/>
                <a:sym typeface="Arial"/>
              </a:defRPr>
            </a:lvl3pPr>
            <a:lvl4pPr marL="1828800" marR="0" lvl="3"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4pPr>
            <a:lvl5pPr marL="2286000" marR="0" lvl="4"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5pPr>
            <a:lvl6pPr marL="2743200" marR="0" lvl="5"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6pPr>
            <a:lvl7pPr marL="3200400" marR="0" lvl="6"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7pPr>
            <a:lvl8pPr marL="3657600" marR="0" lvl="7"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8pPr>
            <a:lvl9pPr marL="4114800" marR="0" lvl="8"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9pPr>
          </a:lstStyle>
          <a:p>
            <a:endParaRPr/>
          </a:p>
        </p:txBody>
      </p:sp>
      <p:sp>
        <p:nvSpPr>
          <p:cNvPr id="216" name="Google Shape;216;p26"/>
          <p:cNvSpPr txBox="1">
            <a:spLocks noGrp="1"/>
          </p:cNvSpPr>
          <p:nvPr>
            <p:ph type="body" idx="2"/>
          </p:nvPr>
        </p:nvSpPr>
        <p:spPr>
          <a:xfrm>
            <a:off x="838200" y="2111433"/>
            <a:ext cx="5157787" cy="4031672"/>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17" name="Google Shape;217;p26"/>
          <p:cNvSpPr txBox="1">
            <a:spLocks noGrp="1"/>
          </p:cNvSpPr>
          <p:nvPr>
            <p:ph type="body" idx="3"/>
          </p:nvPr>
        </p:nvSpPr>
        <p:spPr>
          <a:xfrm>
            <a:off x="6170612" y="1473345"/>
            <a:ext cx="5183188" cy="521710"/>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dk1"/>
              </a:buClr>
              <a:buSzPts val="2400"/>
              <a:buFont typeface="Arial"/>
              <a:buNone/>
              <a:defRPr sz="2400" b="1" i="0" u="none" strike="noStrike" cap="none">
                <a:solidFill>
                  <a:schemeClr val="dk1"/>
                </a:solidFill>
                <a:latin typeface="Arial"/>
                <a:ea typeface="Arial"/>
                <a:cs typeface="Arial"/>
                <a:sym typeface="Arial"/>
              </a:defRPr>
            </a:lvl1pPr>
            <a:lvl2pPr marL="914400" marR="0" lvl="1" indent="-228600" algn="l" rtl="0">
              <a:lnSpc>
                <a:spcPct val="90000"/>
              </a:lnSpc>
              <a:spcBef>
                <a:spcPts val="500"/>
              </a:spcBef>
              <a:spcAft>
                <a:spcPts val="0"/>
              </a:spcAft>
              <a:buClr>
                <a:schemeClr val="dk1"/>
              </a:buClr>
              <a:buSzPts val="2000"/>
              <a:buFont typeface="Arial"/>
              <a:buNone/>
              <a:defRPr sz="2000" b="1" i="0" u="none" strike="noStrike" cap="none">
                <a:solidFill>
                  <a:schemeClr val="dk1"/>
                </a:solidFill>
                <a:latin typeface="Arial"/>
                <a:ea typeface="Arial"/>
                <a:cs typeface="Arial"/>
                <a:sym typeface="Arial"/>
              </a:defRPr>
            </a:lvl2pPr>
            <a:lvl3pPr marL="1371600" marR="0" lvl="2" indent="-228600" algn="l" rtl="0">
              <a:lnSpc>
                <a:spcPct val="90000"/>
              </a:lnSpc>
              <a:spcBef>
                <a:spcPts val="500"/>
              </a:spcBef>
              <a:spcAft>
                <a:spcPts val="0"/>
              </a:spcAft>
              <a:buClr>
                <a:schemeClr val="dk1"/>
              </a:buClr>
              <a:buSzPts val="1800"/>
              <a:buFont typeface="Arial"/>
              <a:buNone/>
              <a:defRPr sz="1800" b="1" i="0" u="none" strike="noStrike" cap="none">
                <a:solidFill>
                  <a:schemeClr val="dk1"/>
                </a:solidFill>
                <a:latin typeface="Arial"/>
                <a:ea typeface="Arial"/>
                <a:cs typeface="Arial"/>
                <a:sym typeface="Arial"/>
              </a:defRPr>
            </a:lvl3pPr>
            <a:lvl4pPr marL="1828800" marR="0" lvl="3"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4pPr>
            <a:lvl5pPr marL="2286000" marR="0" lvl="4"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5pPr>
            <a:lvl6pPr marL="2743200" marR="0" lvl="5"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6pPr>
            <a:lvl7pPr marL="3200400" marR="0" lvl="6"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7pPr>
            <a:lvl8pPr marL="3657600" marR="0" lvl="7"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8pPr>
            <a:lvl9pPr marL="4114800" marR="0" lvl="8"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9pPr>
          </a:lstStyle>
          <a:p>
            <a:endParaRPr/>
          </a:p>
        </p:txBody>
      </p:sp>
      <p:sp>
        <p:nvSpPr>
          <p:cNvPr id="218" name="Google Shape;218;p26"/>
          <p:cNvSpPr txBox="1">
            <a:spLocks noGrp="1"/>
          </p:cNvSpPr>
          <p:nvPr>
            <p:ph type="body" idx="4"/>
          </p:nvPr>
        </p:nvSpPr>
        <p:spPr>
          <a:xfrm>
            <a:off x="6170612" y="2111433"/>
            <a:ext cx="5157787" cy="4031672"/>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19" name="Google Shape;219;p26"/>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20" name="Google Shape;220;p26"/>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21" name="Google Shape;221;p26"/>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222" name="Google Shape;222;p26"/>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References">
  <p:cSld name="References">
    <p:spTree>
      <p:nvGrpSpPr>
        <p:cNvPr id="1" name="Shape 223"/>
        <p:cNvGrpSpPr/>
        <p:nvPr/>
      </p:nvGrpSpPr>
      <p:grpSpPr>
        <a:xfrm>
          <a:off x="0" y="0"/>
          <a:ext cx="0" cy="0"/>
          <a:chOff x="0" y="0"/>
          <a:chExt cx="0" cy="0"/>
        </a:xfrm>
      </p:grpSpPr>
      <p:sp>
        <p:nvSpPr>
          <p:cNvPr id="224" name="Google Shape;224;p27"/>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381000" algn="l" rtl="0">
              <a:lnSpc>
                <a:spcPct val="10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25" name="Google Shape;225;p27"/>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26" name="Google Shape;226;p27"/>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27" name="Google Shape;227;p27"/>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28" name="Google Shape;228;p27"/>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229" name="Google Shape;229;p27"/>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30"/>
        <p:cNvGrpSpPr/>
        <p:nvPr/>
      </p:nvGrpSpPr>
      <p:grpSpPr>
        <a:xfrm>
          <a:off x="0" y="0"/>
          <a:ext cx="0" cy="0"/>
          <a:chOff x="0" y="0"/>
          <a:chExt cx="0" cy="0"/>
        </a:xfrm>
      </p:grpSpPr>
      <p:sp>
        <p:nvSpPr>
          <p:cNvPr id="231" name="Google Shape;231;p2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232" name="Google Shape;232;p2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233" name="Google Shape;233;p2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buNone/>
              <a:defRPr sz="1800">
                <a:solidFill>
                  <a:schemeClr val="dk1"/>
                </a:solidFill>
                <a:latin typeface="Arial"/>
                <a:ea typeface="Arial"/>
                <a:cs typeface="Arial"/>
                <a:sym typeface="Arial"/>
              </a:defRPr>
            </a:lvl1pPr>
            <a:lvl2pPr marL="0" marR="0" lvl="1" indent="0" algn="l" rtl="0">
              <a:spcBef>
                <a:spcPts val="0"/>
              </a:spcBef>
              <a:buNone/>
              <a:defRPr sz="1800">
                <a:solidFill>
                  <a:schemeClr val="dk1"/>
                </a:solidFill>
                <a:latin typeface="Arial"/>
                <a:ea typeface="Arial"/>
                <a:cs typeface="Arial"/>
                <a:sym typeface="Arial"/>
              </a:defRPr>
            </a:lvl2pPr>
            <a:lvl3pPr marL="0" marR="0" lvl="2" indent="0" algn="l" rtl="0">
              <a:spcBef>
                <a:spcPts val="0"/>
              </a:spcBef>
              <a:buNone/>
              <a:defRPr sz="1800">
                <a:solidFill>
                  <a:schemeClr val="dk1"/>
                </a:solidFill>
                <a:latin typeface="Arial"/>
                <a:ea typeface="Arial"/>
                <a:cs typeface="Arial"/>
                <a:sym typeface="Arial"/>
              </a:defRPr>
            </a:lvl3pPr>
            <a:lvl4pPr marL="0" marR="0" lvl="3" indent="0" algn="l" rtl="0">
              <a:spcBef>
                <a:spcPts val="0"/>
              </a:spcBef>
              <a:buNone/>
              <a:defRPr sz="1800">
                <a:solidFill>
                  <a:schemeClr val="dk1"/>
                </a:solidFill>
                <a:latin typeface="Arial"/>
                <a:ea typeface="Arial"/>
                <a:cs typeface="Arial"/>
                <a:sym typeface="Arial"/>
              </a:defRPr>
            </a:lvl4pPr>
            <a:lvl5pPr marL="0" marR="0" lvl="4" indent="0" algn="l" rtl="0">
              <a:spcBef>
                <a:spcPts val="0"/>
              </a:spcBef>
              <a:buNone/>
              <a:defRPr sz="1800">
                <a:solidFill>
                  <a:schemeClr val="dk1"/>
                </a:solidFill>
                <a:latin typeface="Arial"/>
                <a:ea typeface="Arial"/>
                <a:cs typeface="Arial"/>
                <a:sym typeface="Arial"/>
              </a:defRPr>
            </a:lvl5pPr>
            <a:lvl6pPr marL="0" marR="0" lvl="5" indent="0" algn="l" rtl="0">
              <a:spcBef>
                <a:spcPts val="0"/>
              </a:spcBef>
              <a:buNone/>
              <a:defRPr sz="1800">
                <a:solidFill>
                  <a:schemeClr val="dk1"/>
                </a:solidFill>
                <a:latin typeface="Arial"/>
                <a:ea typeface="Arial"/>
                <a:cs typeface="Arial"/>
                <a:sym typeface="Arial"/>
              </a:defRPr>
            </a:lvl6pPr>
            <a:lvl7pPr marL="0" marR="0" lvl="6" indent="0" algn="l" rtl="0">
              <a:spcBef>
                <a:spcPts val="0"/>
              </a:spcBef>
              <a:buNone/>
              <a:defRPr sz="1800">
                <a:solidFill>
                  <a:schemeClr val="dk1"/>
                </a:solidFill>
                <a:latin typeface="Arial"/>
                <a:ea typeface="Arial"/>
                <a:cs typeface="Arial"/>
                <a:sym typeface="Arial"/>
              </a:defRPr>
            </a:lvl7pPr>
            <a:lvl8pPr marL="0" marR="0" lvl="7" indent="0" algn="l" rtl="0">
              <a:spcBef>
                <a:spcPts val="0"/>
              </a:spcBef>
              <a:buNone/>
              <a:defRPr sz="1800">
                <a:solidFill>
                  <a:schemeClr val="dk1"/>
                </a:solidFill>
                <a:latin typeface="Arial"/>
                <a:ea typeface="Arial"/>
                <a:cs typeface="Arial"/>
                <a:sym typeface="Arial"/>
              </a:defRPr>
            </a:lvl8pPr>
            <a:lvl9pPr marL="0" marR="0" lvl="8" indent="0" algn="l" rtl="0">
              <a:spcBef>
                <a:spcPts val="0"/>
              </a:spcBef>
              <a:buNone/>
              <a:defRPr sz="1800">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fr-FR"/>
              <a:t>‹#›</a:t>
            </a:fld>
            <a:endParaRPr/>
          </a:p>
        </p:txBody>
      </p:sp>
      <p:sp>
        <p:nvSpPr>
          <p:cNvPr id="234" name="Google Shape;234;p28"/>
          <p:cNvSpPr/>
          <p:nvPr/>
        </p:nvSpPr>
        <p:spPr>
          <a:xfrm>
            <a:off x="0" y="0"/>
            <a:ext cx="12192000" cy="6858000"/>
          </a:xfrm>
          <a:prstGeom prst="rect">
            <a:avLst/>
          </a:prstGeom>
          <a:solidFill>
            <a:srgbClr val="10964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35" name="Google Shape;235;p28"/>
          <p:cNvSpPr/>
          <p:nvPr/>
        </p:nvSpPr>
        <p:spPr>
          <a:xfrm>
            <a:off x="9540691" y="6196031"/>
            <a:ext cx="2651760" cy="73152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36" name="Google Shape;236;p28"/>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237" name="Google Shape;237;p28"/>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238"/>
        <p:cNvGrpSpPr/>
        <p:nvPr/>
      </p:nvGrpSpPr>
      <p:grpSpPr>
        <a:xfrm>
          <a:off x="0" y="0"/>
          <a:ext cx="0" cy="0"/>
          <a:chOff x="0" y="0"/>
          <a:chExt cx="0" cy="0"/>
        </a:xfrm>
      </p:grpSpPr>
      <p:sp>
        <p:nvSpPr>
          <p:cNvPr id="239" name="Google Shape;239;p29"/>
          <p:cNvSpPr/>
          <p:nvPr/>
        </p:nvSpPr>
        <p:spPr>
          <a:xfrm>
            <a:off x="0" y="0"/>
            <a:ext cx="12192000" cy="635635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40" name="Google Shape;240;p29"/>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41" name="Google Shape;241;p29"/>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42" name="Google Shape;242;p29"/>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243" name="Google Shape;243;p29"/>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itle Slide 2">
  <p:cSld name="Title Slide 2">
    <p:spTree>
      <p:nvGrpSpPr>
        <p:cNvPr id="1" name="Shape 244"/>
        <p:cNvGrpSpPr/>
        <p:nvPr/>
      </p:nvGrpSpPr>
      <p:grpSpPr>
        <a:xfrm>
          <a:off x="0" y="0"/>
          <a:ext cx="0" cy="0"/>
          <a:chOff x="0" y="0"/>
          <a:chExt cx="0" cy="0"/>
        </a:xfrm>
      </p:grpSpPr>
      <p:sp>
        <p:nvSpPr>
          <p:cNvPr id="245" name="Google Shape;245;p30"/>
          <p:cNvSpPr txBox="1">
            <a:spLocks noGrp="1"/>
          </p:cNvSpPr>
          <p:nvPr>
            <p:ph type="body" idx="1"/>
          </p:nvPr>
        </p:nvSpPr>
        <p:spPr>
          <a:xfrm>
            <a:off x="8617060" y="742949"/>
            <a:ext cx="2974848" cy="521208"/>
          </a:xfrm>
          <a:prstGeom prst="rect">
            <a:avLst/>
          </a:prstGeom>
          <a:noFill/>
          <a:ln>
            <a:noFill/>
          </a:ln>
        </p:spPr>
        <p:txBody>
          <a:bodyPr spcFirstLastPara="1" wrap="square" lIns="91425" tIns="45700" rIns="91425" bIns="45700" anchor="t" anchorCtr="0">
            <a:noAutofit/>
          </a:bodyPr>
          <a:lstStyle>
            <a:lvl1pPr marL="457200" marR="0" lvl="0" indent="-228600" algn="r" rtl="0">
              <a:lnSpc>
                <a:spcPct val="90000"/>
              </a:lnSpc>
              <a:spcBef>
                <a:spcPts val="1000"/>
              </a:spcBef>
              <a:spcAft>
                <a:spcPts val="0"/>
              </a:spcAft>
              <a:buClr>
                <a:schemeClr val="dk1"/>
              </a:buClr>
              <a:buSzPts val="2800"/>
              <a:buFont typeface="Arial"/>
              <a:buNone/>
              <a:defRPr sz="2800" b="1"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46" name="Google Shape;246;p30"/>
          <p:cNvSpPr txBox="1">
            <a:spLocks noGrp="1"/>
          </p:cNvSpPr>
          <p:nvPr>
            <p:ph type="body" idx="2"/>
          </p:nvPr>
        </p:nvSpPr>
        <p:spPr>
          <a:xfrm>
            <a:off x="518160" y="2110490"/>
            <a:ext cx="7607300" cy="1588535"/>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5400"/>
              <a:buFont typeface="Arial"/>
              <a:buNone/>
              <a:defRPr sz="5400" b="0" i="0" u="none" strike="noStrike" cap="none">
                <a:solidFill>
                  <a:schemeClr val="dk1"/>
                </a:solidFill>
                <a:latin typeface="Libre Franklin Medium"/>
                <a:ea typeface="Libre Franklin Medium"/>
                <a:cs typeface="Libre Franklin Medium"/>
                <a:sym typeface="Libre Franklin Medium"/>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1_Objectives_French">
  <p:cSld name="1_Objectives_French">
    <p:spTree>
      <p:nvGrpSpPr>
        <p:cNvPr id="1" name="Shape 36"/>
        <p:cNvGrpSpPr/>
        <p:nvPr/>
      </p:nvGrpSpPr>
      <p:grpSpPr>
        <a:xfrm>
          <a:off x="0" y="0"/>
          <a:ext cx="0" cy="0"/>
          <a:chOff x="0" y="0"/>
          <a:chExt cx="0" cy="0"/>
        </a:xfrm>
      </p:grpSpPr>
      <p:pic>
        <p:nvPicPr>
          <p:cNvPr id="37" name="Google Shape;37;p4" descr="Objectives Icon"/>
          <p:cNvPicPr preferRelativeResize="0"/>
          <p:nvPr/>
        </p:nvPicPr>
        <p:blipFill rotWithShape="1">
          <a:blip r:embed="rId2">
            <a:alphaModFix/>
          </a:blip>
          <a:srcRect/>
          <a:stretch/>
        </p:blipFill>
        <p:spPr>
          <a:xfrm>
            <a:off x="10883960" y="146159"/>
            <a:ext cx="939679" cy="895132"/>
          </a:xfrm>
          <a:prstGeom prst="rect">
            <a:avLst/>
          </a:prstGeom>
          <a:noFill/>
          <a:ln>
            <a:noFill/>
          </a:ln>
        </p:spPr>
      </p:pic>
      <p:sp>
        <p:nvSpPr>
          <p:cNvPr id="38" name="Google Shape;38;p4"/>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500"/>
              </a:spcBef>
              <a:spcAft>
                <a:spcPts val="0"/>
              </a:spcAft>
              <a:buClr>
                <a:schemeClr val="dk1"/>
              </a:buClr>
              <a:buSzPts val="2800"/>
              <a:buFont typeface="Arial"/>
              <a:buNone/>
              <a:defRPr sz="2800" b="1"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39" name="Google Shape;39;p4"/>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0" name="Google Shape;40;p4"/>
          <p:cNvSpPr txBox="1"/>
          <p:nvPr/>
        </p:nvSpPr>
        <p:spPr>
          <a:xfrm>
            <a:off x="838200" y="422510"/>
            <a:ext cx="1051560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b="0" i="0" u="none" strike="noStrike" dirty="0">
                <a:solidFill>
                  <a:srgbClr val="000000"/>
                </a:solidFill>
                <a:latin typeface="Franklin Gothic Medium" panose="020B0603020102020204" pitchFamily="34" charset="0"/>
                <a:ea typeface="Libre Franklin Medium"/>
                <a:cs typeface="Libre Franklin Medium"/>
                <a:sym typeface="Libre Franklin Medium"/>
              </a:rPr>
              <a:t>Objectifs d'apprentissage</a:t>
            </a:r>
            <a:endParaRPr sz="4400" dirty="0">
              <a:solidFill>
                <a:schemeClr val="dk1"/>
              </a:solidFill>
              <a:latin typeface="Franklin Gothic Medium" panose="020B0603020102020204" pitchFamily="34" charset="0"/>
              <a:ea typeface="Arial"/>
              <a:cs typeface="Arial"/>
              <a:sym typeface="Arial"/>
            </a:endParaRPr>
          </a:p>
        </p:txBody>
      </p:sp>
      <p:sp>
        <p:nvSpPr>
          <p:cNvPr id="41" name="Google Shape;41;p4"/>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42" name="Google Shape;42;p4"/>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43" name="Google Shape;43;p4"/>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2_Custom Layout 1">
  <p:cSld name="2_Custom Layout 1">
    <p:spTree>
      <p:nvGrpSpPr>
        <p:cNvPr id="1" name="Shape 247"/>
        <p:cNvGrpSpPr/>
        <p:nvPr/>
      </p:nvGrpSpPr>
      <p:grpSpPr>
        <a:xfrm>
          <a:off x="0" y="0"/>
          <a:ext cx="0" cy="0"/>
          <a:chOff x="0" y="0"/>
          <a:chExt cx="0" cy="0"/>
        </a:xfrm>
      </p:grpSpPr>
      <p:sp>
        <p:nvSpPr>
          <p:cNvPr id="248" name="Google Shape;248;p31"/>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49" name="Google Shape;249;p31"/>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50" name="Google Shape;250;p31"/>
          <p:cNvSpPr txBox="1">
            <a:spLocks noGrp="1"/>
          </p:cNvSpPr>
          <p:nvPr>
            <p:ph type="body" idx="2"/>
          </p:nvPr>
        </p:nvSpPr>
        <p:spPr>
          <a:xfrm>
            <a:off x="6096000" y="6510232"/>
            <a:ext cx="4772594" cy="211243"/>
          </a:xfrm>
          <a:prstGeom prst="rect">
            <a:avLst/>
          </a:prstGeom>
          <a:noFill/>
          <a:ln>
            <a:noFill/>
          </a:ln>
        </p:spPr>
        <p:txBody>
          <a:bodyPr spcFirstLastPara="1" wrap="square" lIns="91425" tIns="45700" rIns="91425" bIns="45700" anchor="t" anchorCtr="0">
            <a:noAutofit/>
          </a:bodyPr>
          <a:lstStyle>
            <a:lvl1pPr marL="457200" marR="0" lvl="0" indent="-228600" algn="r" rtl="0">
              <a:lnSpc>
                <a:spcPct val="90000"/>
              </a:lnSpc>
              <a:spcBef>
                <a:spcPts val="10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Custom Layout 1 w/ Reference Box">
  <p:cSld name="Custom Layout 1 w/ Reference Box">
    <p:spTree>
      <p:nvGrpSpPr>
        <p:cNvPr id="1" name="Shape 251"/>
        <p:cNvGrpSpPr/>
        <p:nvPr/>
      </p:nvGrpSpPr>
      <p:grpSpPr>
        <a:xfrm>
          <a:off x="0" y="0"/>
          <a:ext cx="0" cy="0"/>
          <a:chOff x="0" y="0"/>
          <a:chExt cx="0" cy="0"/>
        </a:xfrm>
      </p:grpSpPr>
      <p:sp>
        <p:nvSpPr>
          <p:cNvPr id="252" name="Google Shape;252;p32"/>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53" name="Google Shape;253;p32"/>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54" name="Google Shape;254;p32"/>
          <p:cNvSpPr txBox="1">
            <a:spLocks noGrp="1"/>
          </p:cNvSpPr>
          <p:nvPr>
            <p:ph type="body" idx="2"/>
          </p:nvPr>
        </p:nvSpPr>
        <p:spPr>
          <a:xfrm>
            <a:off x="6096000" y="6510232"/>
            <a:ext cx="4772594" cy="211243"/>
          </a:xfrm>
          <a:prstGeom prst="rect">
            <a:avLst/>
          </a:prstGeom>
          <a:noFill/>
          <a:ln>
            <a:noFill/>
          </a:ln>
        </p:spPr>
        <p:txBody>
          <a:bodyPr spcFirstLastPara="1" wrap="square" lIns="91425" tIns="45700" rIns="91425" bIns="45700" anchor="t" anchorCtr="0">
            <a:noAutofit/>
          </a:bodyPr>
          <a:lstStyle>
            <a:lvl1pPr marL="457200" marR="0" lvl="0" indent="-228600" algn="r" rtl="0">
              <a:lnSpc>
                <a:spcPct val="90000"/>
              </a:lnSpc>
              <a:spcBef>
                <a:spcPts val="10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matchingName="Title Only">
  <p:cSld name="Title Only">
    <p:spTree>
      <p:nvGrpSpPr>
        <p:cNvPr id="1" name="Shape 255"/>
        <p:cNvGrpSpPr/>
        <p:nvPr/>
      </p:nvGrpSpPr>
      <p:grpSpPr>
        <a:xfrm>
          <a:off x="0" y="0"/>
          <a:ext cx="0" cy="0"/>
          <a:chOff x="0" y="0"/>
          <a:chExt cx="0" cy="0"/>
        </a:xfrm>
      </p:grpSpPr>
      <p:sp>
        <p:nvSpPr>
          <p:cNvPr id="256" name="Google Shape;256;p33"/>
          <p:cNvSpPr txBox="1"/>
          <p:nvPr/>
        </p:nvSpPr>
        <p:spPr>
          <a:xfrm>
            <a:off x="0" y="6400800"/>
            <a:ext cx="508000" cy="3048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fld id="{00000000-1234-1234-1234-123412341234}" type="slidenum">
              <a:rPr lang="fr-FR" sz="1400">
                <a:solidFill>
                  <a:schemeClr val="dk1"/>
                </a:solidFill>
                <a:latin typeface="Libre Franklin Medium"/>
                <a:ea typeface="Libre Franklin Medium"/>
                <a:cs typeface="Libre Franklin Medium"/>
                <a:sym typeface="Libre Franklin Medium"/>
              </a:rPr>
              <a:t>‹#›</a:t>
            </a:fld>
            <a:endParaRPr sz="1400">
              <a:solidFill>
                <a:schemeClr val="dk1"/>
              </a:solidFill>
              <a:latin typeface="Libre Franklin Medium"/>
              <a:ea typeface="Libre Franklin Medium"/>
              <a:cs typeface="Libre Franklin Medium"/>
              <a:sym typeface="Libre Franklin Medium"/>
            </a:endParaRPr>
          </a:p>
        </p:txBody>
      </p:sp>
      <p:sp>
        <p:nvSpPr>
          <p:cNvPr id="257" name="Google Shape;257;p33"/>
          <p:cNvSpPr txBox="1"/>
          <p:nvPr/>
        </p:nvSpPr>
        <p:spPr>
          <a:xfrm>
            <a:off x="304800" y="6248400"/>
            <a:ext cx="4876800" cy="4572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2400">
                <a:solidFill>
                  <a:schemeClr val="lt1"/>
                </a:solidFill>
                <a:latin typeface="Libre Franklin Medium"/>
                <a:ea typeface="Libre Franklin Medium"/>
                <a:cs typeface="Libre Franklin Medium"/>
                <a:sym typeface="Libre Franklin Medium"/>
              </a:rPr>
              <a:t>Epidemiologic Bias</a:t>
            </a:r>
            <a:endParaRPr/>
          </a:p>
        </p:txBody>
      </p:sp>
      <p:pic>
        <p:nvPicPr>
          <p:cNvPr id="258" name="Google Shape;258;p33"/>
          <p:cNvPicPr preferRelativeResize="0"/>
          <p:nvPr/>
        </p:nvPicPr>
        <p:blipFill rotWithShape="1">
          <a:blip r:embed="rId2">
            <a:alphaModFix/>
          </a:blip>
          <a:srcRect/>
          <a:stretch/>
        </p:blipFill>
        <p:spPr>
          <a:xfrm>
            <a:off x="11226801" y="6108700"/>
            <a:ext cx="895351" cy="723900"/>
          </a:xfrm>
          <a:prstGeom prst="rect">
            <a:avLst/>
          </a:prstGeom>
          <a:noFill/>
          <a:ln>
            <a:noFill/>
          </a:ln>
        </p:spPr>
      </p:pic>
      <p:sp>
        <p:nvSpPr>
          <p:cNvPr id="259" name="Google Shape;259;p33"/>
          <p:cNvSpPr/>
          <p:nvPr/>
        </p:nvSpPr>
        <p:spPr>
          <a:xfrm>
            <a:off x="0" y="6705601"/>
            <a:ext cx="11226800" cy="136525"/>
          </a:xfrm>
          <a:prstGeom prst="rect">
            <a:avLst/>
          </a:prstGeom>
          <a:solidFill>
            <a:srgbClr val="00953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260" name="Google Shape;260;p33"/>
          <p:cNvCxnSpPr/>
          <p:nvPr/>
        </p:nvCxnSpPr>
        <p:spPr>
          <a:xfrm>
            <a:off x="548218" y="1314450"/>
            <a:ext cx="11095567" cy="0"/>
          </a:xfrm>
          <a:prstGeom prst="straightConnector1">
            <a:avLst/>
          </a:prstGeom>
          <a:noFill/>
          <a:ln w="38100" cap="flat" cmpd="sng">
            <a:solidFill>
              <a:srgbClr val="0F9648"/>
            </a:solidFill>
            <a:prstDash val="solid"/>
            <a:miter lim="800000"/>
            <a:headEnd type="none" w="sm" len="sm"/>
            <a:tailEnd type="none" w="sm" len="sm"/>
          </a:ln>
        </p:spPr>
      </p:cxnSp>
      <p:sp>
        <p:nvSpPr>
          <p:cNvPr id="261" name="Google Shape;261;p33"/>
          <p:cNvSpPr txBox="1">
            <a:spLocks noGrp="1"/>
          </p:cNvSpPr>
          <p:nvPr>
            <p:ph type="title"/>
          </p:nvPr>
        </p:nvSpPr>
        <p:spPr>
          <a:xfrm>
            <a:off x="548640" y="213360"/>
            <a:ext cx="11094720" cy="1005840"/>
          </a:xfrm>
          <a:prstGeom prst="rect">
            <a:avLst/>
          </a:prstGeom>
          <a:noFill/>
          <a:ln>
            <a:noFill/>
          </a:ln>
        </p:spPr>
        <p:txBody>
          <a:bodyPr spcFirstLastPara="1" wrap="square" lIns="91425" tIns="45700" rIns="91425" bIns="45700" anchor="b"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1_Surveillance Cycle Spanish">
  <p:cSld name="1_Surveillance Cycle Spanish">
    <p:spTree>
      <p:nvGrpSpPr>
        <p:cNvPr id="1" name="Shape 262"/>
        <p:cNvGrpSpPr/>
        <p:nvPr/>
      </p:nvGrpSpPr>
      <p:grpSpPr>
        <a:xfrm>
          <a:off x="0" y="0"/>
          <a:ext cx="0" cy="0"/>
          <a:chOff x="0" y="0"/>
          <a:chExt cx="0" cy="0"/>
        </a:xfrm>
      </p:grpSpPr>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1_Activity">
  <p:cSld name="1_Activity">
    <p:spTree>
      <p:nvGrpSpPr>
        <p:cNvPr id="1" name="Shape 263"/>
        <p:cNvGrpSpPr/>
        <p:nvPr/>
      </p:nvGrpSpPr>
      <p:grpSpPr>
        <a:xfrm>
          <a:off x="0" y="0"/>
          <a:ext cx="0" cy="0"/>
          <a:chOff x="0" y="0"/>
          <a:chExt cx="0" cy="0"/>
        </a:xfrm>
      </p:grpSpPr>
      <p:sp>
        <p:nvSpPr>
          <p:cNvPr id="264" name="Google Shape;264;p35"/>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265" name="Google Shape;265;p35" descr="Activity Icon"/>
          <p:cNvPicPr preferRelativeResize="0"/>
          <p:nvPr/>
        </p:nvPicPr>
        <p:blipFill rotWithShape="1">
          <a:blip r:embed="rId2">
            <a:alphaModFix/>
          </a:blip>
          <a:srcRect/>
          <a:stretch/>
        </p:blipFill>
        <p:spPr>
          <a:xfrm>
            <a:off x="10871575" y="146157"/>
            <a:ext cx="939679" cy="939679"/>
          </a:xfrm>
          <a:prstGeom prst="rect">
            <a:avLst/>
          </a:prstGeom>
          <a:noFill/>
          <a:ln>
            <a:noFill/>
          </a:ln>
        </p:spPr>
      </p:pic>
      <p:sp>
        <p:nvSpPr>
          <p:cNvPr id="266" name="Google Shape;266;p35"/>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67" name="Google Shape;267;p35"/>
          <p:cNvPicPr preferRelativeResize="0"/>
          <p:nvPr/>
        </p:nvPicPr>
        <p:blipFill rotWithShape="1">
          <a:blip r:embed="rId3">
            <a:alphaModFix/>
          </a:blip>
          <a:srcRect/>
          <a:stretch/>
        </p:blipFill>
        <p:spPr>
          <a:xfrm>
            <a:off x="10958222" y="6330789"/>
            <a:ext cx="1136199" cy="505373"/>
          </a:xfrm>
          <a:prstGeom prst="rect">
            <a:avLst/>
          </a:prstGeom>
          <a:noFill/>
          <a:ln>
            <a:noFill/>
          </a:ln>
        </p:spPr>
      </p:pic>
      <p:sp>
        <p:nvSpPr>
          <p:cNvPr id="268" name="Google Shape;268;p35"/>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matchingName="1_Title only">
  <p:cSld name="1_Title only">
    <p:spTree>
      <p:nvGrpSpPr>
        <p:cNvPr id="1" name="Shape 269"/>
        <p:cNvGrpSpPr/>
        <p:nvPr/>
      </p:nvGrpSpPr>
      <p:grpSpPr>
        <a:xfrm>
          <a:off x="0" y="0"/>
          <a:ext cx="0" cy="0"/>
          <a:chOff x="0" y="0"/>
          <a:chExt cx="0" cy="0"/>
        </a:xfrm>
      </p:grpSpPr>
      <p:sp>
        <p:nvSpPr>
          <p:cNvPr id="270" name="Google Shape;270;p36"/>
          <p:cNvSpPr txBox="1"/>
          <p:nvPr/>
        </p:nvSpPr>
        <p:spPr>
          <a:xfrm>
            <a:off x="0" y="6400800"/>
            <a:ext cx="508000" cy="3048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fld id="{00000000-1234-1234-1234-123412341234}" type="slidenum">
              <a:rPr lang="fr-FR" sz="1400">
                <a:solidFill>
                  <a:schemeClr val="dk1"/>
                </a:solidFill>
                <a:latin typeface="Libre Franklin Medium"/>
                <a:ea typeface="Libre Franklin Medium"/>
                <a:cs typeface="Libre Franklin Medium"/>
                <a:sym typeface="Libre Franklin Medium"/>
              </a:rPr>
              <a:t>‹#›</a:t>
            </a:fld>
            <a:endParaRPr sz="1400">
              <a:solidFill>
                <a:schemeClr val="dk1"/>
              </a:solidFill>
              <a:latin typeface="Libre Franklin Medium"/>
              <a:ea typeface="Libre Franklin Medium"/>
              <a:cs typeface="Libre Franklin Medium"/>
              <a:sym typeface="Libre Franklin Medium"/>
            </a:endParaRPr>
          </a:p>
        </p:txBody>
      </p:sp>
      <p:sp>
        <p:nvSpPr>
          <p:cNvPr id="271" name="Google Shape;271;p36"/>
          <p:cNvSpPr txBox="1"/>
          <p:nvPr/>
        </p:nvSpPr>
        <p:spPr>
          <a:xfrm>
            <a:off x="304800" y="6248400"/>
            <a:ext cx="4876800" cy="4572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2400">
                <a:solidFill>
                  <a:schemeClr val="lt1"/>
                </a:solidFill>
                <a:latin typeface="Libre Franklin Medium"/>
                <a:ea typeface="Libre Franklin Medium"/>
                <a:cs typeface="Libre Franklin Medium"/>
                <a:sym typeface="Libre Franklin Medium"/>
              </a:rPr>
              <a:t>Epidemiologic Bias</a:t>
            </a:r>
            <a:endParaRPr/>
          </a:p>
        </p:txBody>
      </p:sp>
      <p:pic>
        <p:nvPicPr>
          <p:cNvPr id="272" name="Google Shape;272;p36"/>
          <p:cNvPicPr preferRelativeResize="0"/>
          <p:nvPr/>
        </p:nvPicPr>
        <p:blipFill rotWithShape="1">
          <a:blip r:embed="rId2">
            <a:alphaModFix/>
          </a:blip>
          <a:srcRect/>
          <a:stretch/>
        </p:blipFill>
        <p:spPr>
          <a:xfrm>
            <a:off x="11226801" y="6108700"/>
            <a:ext cx="895351" cy="723900"/>
          </a:xfrm>
          <a:prstGeom prst="rect">
            <a:avLst/>
          </a:prstGeom>
          <a:noFill/>
          <a:ln>
            <a:noFill/>
          </a:ln>
        </p:spPr>
      </p:pic>
      <p:sp>
        <p:nvSpPr>
          <p:cNvPr id="273" name="Google Shape;273;p36"/>
          <p:cNvSpPr/>
          <p:nvPr/>
        </p:nvSpPr>
        <p:spPr>
          <a:xfrm>
            <a:off x="0" y="6705601"/>
            <a:ext cx="11226800" cy="136525"/>
          </a:xfrm>
          <a:prstGeom prst="rect">
            <a:avLst/>
          </a:prstGeom>
          <a:solidFill>
            <a:srgbClr val="00953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274" name="Google Shape;274;p36"/>
          <p:cNvCxnSpPr/>
          <p:nvPr/>
        </p:nvCxnSpPr>
        <p:spPr>
          <a:xfrm>
            <a:off x="548218" y="1314450"/>
            <a:ext cx="11095567" cy="0"/>
          </a:xfrm>
          <a:prstGeom prst="straightConnector1">
            <a:avLst/>
          </a:prstGeom>
          <a:noFill/>
          <a:ln w="38100" cap="flat" cmpd="sng">
            <a:solidFill>
              <a:srgbClr val="0F9648"/>
            </a:solidFill>
            <a:prstDash val="solid"/>
            <a:miter lim="800000"/>
            <a:headEnd type="none" w="sm" len="sm"/>
            <a:tailEnd type="none" w="sm" len="sm"/>
          </a:ln>
        </p:spPr>
      </p:cxnSp>
      <p:sp>
        <p:nvSpPr>
          <p:cNvPr id="275" name="Google Shape;275;p36"/>
          <p:cNvSpPr txBox="1">
            <a:spLocks noGrp="1"/>
          </p:cNvSpPr>
          <p:nvPr>
            <p:ph type="title"/>
          </p:nvPr>
        </p:nvSpPr>
        <p:spPr>
          <a:xfrm>
            <a:off x="548640" y="213360"/>
            <a:ext cx="11094720" cy="1005840"/>
          </a:xfrm>
          <a:prstGeom prst="rect">
            <a:avLst/>
          </a:prstGeom>
          <a:noFill/>
          <a:ln>
            <a:noFill/>
          </a:ln>
        </p:spPr>
        <p:txBody>
          <a:bodyPr spcFirstLastPara="1" wrap="square" lIns="91425" tIns="45700" rIns="91425" bIns="45700" anchor="b"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2_Activity">
  <p:cSld name="2_Activity">
    <p:spTree>
      <p:nvGrpSpPr>
        <p:cNvPr id="1" name="Shape 276"/>
        <p:cNvGrpSpPr/>
        <p:nvPr/>
      </p:nvGrpSpPr>
      <p:grpSpPr>
        <a:xfrm>
          <a:off x="0" y="0"/>
          <a:ext cx="0" cy="0"/>
          <a:chOff x="0" y="0"/>
          <a:chExt cx="0" cy="0"/>
        </a:xfrm>
      </p:grpSpPr>
      <p:sp>
        <p:nvSpPr>
          <p:cNvPr id="277" name="Google Shape;277;p37"/>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278" name="Google Shape;278;p37" descr="Activity Icon"/>
          <p:cNvPicPr preferRelativeResize="0"/>
          <p:nvPr/>
        </p:nvPicPr>
        <p:blipFill rotWithShape="1">
          <a:blip r:embed="rId2">
            <a:alphaModFix/>
          </a:blip>
          <a:srcRect/>
          <a:stretch/>
        </p:blipFill>
        <p:spPr>
          <a:xfrm>
            <a:off x="10871575" y="146157"/>
            <a:ext cx="939679" cy="939679"/>
          </a:xfrm>
          <a:prstGeom prst="rect">
            <a:avLst/>
          </a:prstGeom>
          <a:noFill/>
          <a:ln>
            <a:noFill/>
          </a:ln>
        </p:spPr>
      </p:pic>
      <p:sp>
        <p:nvSpPr>
          <p:cNvPr id="279" name="Google Shape;279;p37"/>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80" name="Google Shape;280;p37"/>
          <p:cNvPicPr preferRelativeResize="0"/>
          <p:nvPr/>
        </p:nvPicPr>
        <p:blipFill rotWithShape="1">
          <a:blip r:embed="rId3">
            <a:alphaModFix/>
          </a:blip>
          <a:srcRect/>
          <a:stretch/>
        </p:blipFill>
        <p:spPr>
          <a:xfrm>
            <a:off x="10958222" y="6330789"/>
            <a:ext cx="1136199" cy="505373"/>
          </a:xfrm>
          <a:prstGeom prst="rect">
            <a:avLst/>
          </a:prstGeom>
          <a:noFill/>
          <a:ln>
            <a:noFill/>
          </a:ln>
        </p:spPr>
      </p:pic>
      <p:sp>
        <p:nvSpPr>
          <p:cNvPr id="281" name="Google Shape;281;p37"/>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matchingName="2_Title only">
  <p:cSld name="2_Title only">
    <p:spTree>
      <p:nvGrpSpPr>
        <p:cNvPr id="1" name="Shape 282"/>
        <p:cNvGrpSpPr/>
        <p:nvPr/>
      </p:nvGrpSpPr>
      <p:grpSpPr>
        <a:xfrm>
          <a:off x="0" y="0"/>
          <a:ext cx="0" cy="0"/>
          <a:chOff x="0" y="0"/>
          <a:chExt cx="0" cy="0"/>
        </a:xfrm>
      </p:grpSpPr>
      <p:sp>
        <p:nvSpPr>
          <p:cNvPr id="283" name="Google Shape;283;p38"/>
          <p:cNvSpPr txBox="1"/>
          <p:nvPr/>
        </p:nvSpPr>
        <p:spPr>
          <a:xfrm>
            <a:off x="0" y="6400800"/>
            <a:ext cx="508000" cy="3048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fld id="{00000000-1234-1234-1234-123412341234}" type="slidenum">
              <a:rPr lang="fr-FR" sz="1400">
                <a:solidFill>
                  <a:schemeClr val="dk1"/>
                </a:solidFill>
                <a:latin typeface="Libre Franklin Medium"/>
                <a:ea typeface="Libre Franklin Medium"/>
                <a:cs typeface="Libre Franklin Medium"/>
                <a:sym typeface="Libre Franklin Medium"/>
              </a:rPr>
              <a:t>‹#›</a:t>
            </a:fld>
            <a:endParaRPr sz="1400">
              <a:solidFill>
                <a:schemeClr val="dk1"/>
              </a:solidFill>
              <a:latin typeface="Libre Franklin Medium"/>
              <a:ea typeface="Libre Franklin Medium"/>
              <a:cs typeface="Libre Franklin Medium"/>
              <a:sym typeface="Libre Franklin Medium"/>
            </a:endParaRPr>
          </a:p>
        </p:txBody>
      </p:sp>
      <p:sp>
        <p:nvSpPr>
          <p:cNvPr id="284" name="Google Shape;284;p38"/>
          <p:cNvSpPr txBox="1"/>
          <p:nvPr/>
        </p:nvSpPr>
        <p:spPr>
          <a:xfrm>
            <a:off x="304800" y="6248400"/>
            <a:ext cx="4876800" cy="4572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2400">
                <a:solidFill>
                  <a:schemeClr val="lt1"/>
                </a:solidFill>
                <a:latin typeface="Libre Franklin Medium"/>
                <a:ea typeface="Libre Franklin Medium"/>
                <a:cs typeface="Libre Franklin Medium"/>
                <a:sym typeface="Libre Franklin Medium"/>
              </a:rPr>
              <a:t>Epidemiologic Bias</a:t>
            </a:r>
            <a:endParaRPr/>
          </a:p>
        </p:txBody>
      </p:sp>
      <p:pic>
        <p:nvPicPr>
          <p:cNvPr id="285" name="Google Shape;285;p38"/>
          <p:cNvPicPr preferRelativeResize="0"/>
          <p:nvPr/>
        </p:nvPicPr>
        <p:blipFill rotWithShape="1">
          <a:blip r:embed="rId2">
            <a:alphaModFix/>
          </a:blip>
          <a:srcRect/>
          <a:stretch/>
        </p:blipFill>
        <p:spPr>
          <a:xfrm>
            <a:off x="11226801" y="6108700"/>
            <a:ext cx="895351" cy="723900"/>
          </a:xfrm>
          <a:prstGeom prst="rect">
            <a:avLst/>
          </a:prstGeom>
          <a:noFill/>
          <a:ln>
            <a:noFill/>
          </a:ln>
        </p:spPr>
      </p:pic>
      <p:sp>
        <p:nvSpPr>
          <p:cNvPr id="286" name="Google Shape;286;p38"/>
          <p:cNvSpPr/>
          <p:nvPr/>
        </p:nvSpPr>
        <p:spPr>
          <a:xfrm>
            <a:off x="0" y="6705601"/>
            <a:ext cx="11226800" cy="136525"/>
          </a:xfrm>
          <a:prstGeom prst="rect">
            <a:avLst/>
          </a:prstGeom>
          <a:solidFill>
            <a:srgbClr val="00953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287" name="Google Shape;287;p38"/>
          <p:cNvCxnSpPr/>
          <p:nvPr/>
        </p:nvCxnSpPr>
        <p:spPr>
          <a:xfrm>
            <a:off x="548218" y="1189038"/>
            <a:ext cx="11095567" cy="0"/>
          </a:xfrm>
          <a:prstGeom prst="straightConnector1">
            <a:avLst/>
          </a:prstGeom>
          <a:noFill/>
          <a:ln w="38100" cap="flat" cmpd="sng">
            <a:solidFill>
              <a:srgbClr val="0F9648"/>
            </a:solidFill>
            <a:prstDash val="solid"/>
            <a:miter lim="800000"/>
            <a:headEnd type="none" w="sm" len="sm"/>
            <a:tailEnd type="none" w="sm" len="sm"/>
          </a:ln>
        </p:spPr>
      </p:cxnSp>
      <p:sp>
        <p:nvSpPr>
          <p:cNvPr id="288" name="Google Shape;288;p38"/>
          <p:cNvSpPr txBox="1">
            <a:spLocks noGrp="1"/>
          </p:cNvSpPr>
          <p:nvPr>
            <p:ph type="title"/>
          </p:nvPr>
        </p:nvSpPr>
        <p:spPr>
          <a:xfrm>
            <a:off x="548640" y="213360"/>
            <a:ext cx="11094720" cy="1005840"/>
          </a:xfrm>
          <a:prstGeom prst="rect">
            <a:avLst/>
          </a:prstGeom>
          <a:noFill/>
          <a:ln>
            <a:noFill/>
          </a:ln>
        </p:spPr>
        <p:txBody>
          <a:bodyPr spcFirstLastPara="1" wrap="square" lIns="91425" tIns="45700" rIns="91425" bIns="45700" anchor="b"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3_Custom Layout 1">
  <p:cSld name="3_Custom Layout 1">
    <p:spTree>
      <p:nvGrpSpPr>
        <p:cNvPr id="1" name="Shape 289"/>
        <p:cNvGrpSpPr/>
        <p:nvPr/>
      </p:nvGrpSpPr>
      <p:grpSpPr>
        <a:xfrm>
          <a:off x="0" y="0"/>
          <a:ext cx="0" cy="0"/>
          <a:chOff x="0" y="0"/>
          <a:chExt cx="0" cy="0"/>
        </a:xfrm>
      </p:grpSpPr>
      <p:sp>
        <p:nvSpPr>
          <p:cNvPr id="290" name="Google Shape;290;p39"/>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91" name="Google Shape;291;p39"/>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92" name="Google Shape;292;p39"/>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93" name="Google Shape;293;p39"/>
          <p:cNvPicPr preferRelativeResize="0"/>
          <p:nvPr/>
        </p:nvPicPr>
        <p:blipFill rotWithShape="1">
          <a:blip r:embed="rId2">
            <a:alphaModFix/>
          </a:blip>
          <a:srcRect/>
          <a:stretch/>
        </p:blipFill>
        <p:spPr>
          <a:xfrm>
            <a:off x="10958222" y="6330789"/>
            <a:ext cx="1136199" cy="505373"/>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Discovery_Dialogue">
  <p:cSld name="Discovery_Dialogue">
    <p:spTree>
      <p:nvGrpSpPr>
        <p:cNvPr id="1" name="Shape 44"/>
        <p:cNvGrpSpPr/>
        <p:nvPr/>
      </p:nvGrpSpPr>
      <p:grpSpPr>
        <a:xfrm>
          <a:off x="0" y="0"/>
          <a:ext cx="0" cy="0"/>
          <a:chOff x="0" y="0"/>
          <a:chExt cx="0" cy="0"/>
        </a:xfrm>
      </p:grpSpPr>
      <p:pic>
        <p:nvPicPr>
          <p:cNvPr id="45" name="Google Shape;45;p5" descr="Discovery Dialogue "/>
          <p:cNvPicPr preferRelativeResize="0"/>
          <p:nvPr/>
        </p:nvPicPr>
        <p:blipFill rotWithShape="1">
          <a:blip r:embed="rId2">
            <a:alphaModFix/>
          </a:blip>
          <a:srcRect/>
          <a:stretch/>
        </p:blipFill>
        <p:spPr>
          <a:xfrm>
            <a:off x="10883961" y="146159"/>
            <a:ext cx="939678" cy="939678"/>
          </a:xfrm>
          <a:prstGeom prst="rect">
            <a:avLst/>
          </a:prstGeom>
          <a:noFill/>
          <a:ln>
            <a:noFill/>
          </a:ln>
        </p:spPr>
      </p:pic>
      <p:sp>
        <p:nvSpPr>
          <p:cNvPr id="46" name="Google Shape;46;p5"/>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47" name="Google Shape;47;p5"/>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48" name="Google Shape;48;p5"/>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9" name="Google Shape;49;p5"/>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50" name="Google Shape;50;p5"/>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51" name="Google Shape;51;p5"/>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1_Discovery_Dialogue">
  <p:cSld name="1_Discovery_Dialogue">
    <p:spTree>
      <p:nvGrpSpPr>
        <p:cNvPr id="1" name="Shape 52"/>
        <p:cNvGrpSpPr/>
        <p:nvPr/>
      </p:nvGrpSpPr>
      <p:grpSpPr>
        <a:xfrm>
          <a:off x="0" y="0"/>
          <a:ext cx="0" cy="0"/>
          <a:chOff x="0" y="0"/>
          <a:chExt cx="0" cy="0"/>
        </a:xfrm>
      </p:grpSpPr>
      <p:pic>
        <p:nvPicPr>
          <p:cNvPr id="53" name="Google Shape;53;p6" descr="Discovery Dialogue "/>
          <p:cNvPicPr preferRelativeResize="0"/>
          <p:nvPr/>
        </p:nvPicPr>
        <p:blipFill rotWithShape="1">
          <a:blip r:embed="rId2">
            <a:alphaModFix/>
          </a:blip>
          <a:srcRect/>
          <a:stretch/>
        </p:blipFill>
        <p:spPr>
          <a:xfrm>
            <a:off x="10883961" y="146159"/>
            <a:ext cx="939678" cy="939678"/>
          </a:xfrm>
          <a:prstGeom prst="rect">
            <a:avLst/>
          </a:prstGeom>
          <a:noFill/>
          <a:ln>
            <a:noFill/>
          </a:ln>
        </p:spPr>
      </p:pic>
      <p:sp>
        <p:nvSpPr>
          <p:cNvPr id="54" name="Google Shape;54;p6"/>
          <p:cNvSpPr txBox="1">
            <a:spLocks noGrp="1"/>
          </p:cNvSpPr>
          <p:nvPr>
            <p:ph type="title"/>
          </p:nvPr>
        </p:nvSpPr>
        <p:spPr>
          <a:xfrm>
            <a:off x="838200" y="447675"/>
            <a:ext cx="9752215" cy="800100"/>
          </a:xfrm>
          <a:prstGeom prst="rect">
            <a:avLst/>
          </a:prstGeom>
          <a:solidFill>
            <a:srgbClr val="E7C2F6"/>
          </a:solid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55" name="Google Shape;55;p6"/>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56" name="Google Shape;56;p6"/>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7" name="Google Shape;57;p6"/>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58" name="Google Shape;58;p6"/>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59" name="Google Shape;59;p6"/>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ustom Layout 1">
  <p:cSld name="Custom Layout 1">
    <p:spTree>
      <p:nvGrpSpPr>
        <p:cNvPr id="1" name="Shape 60"/>
        <p:cNvGrpSpPr/>
        <p:nvPr/>
      </p:nvGrpSpPr>
      <p:grpSpPr>
        <a:xfrm>
          <a:off x="0" y="0"/>
          <a:ext cx="0" cy="0"/>
          <a:chOff x="0" y="0"/>
          <a:chExt cx="0" cy="0"/>
        </a:xfrm>
      </p:grpSpPr>
      <p:sp>
        <p:nvSpPr>
          <p:cNvPr id="61" name="Google Shape;61;p7"/>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62" name="Google Shape;62;p7"/>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3" name="Google Shape;63;p7"/>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64" name="Google Shape;64;p7"/>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65" name="Google Shape;65;p7"/>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66" name="Google Shape;66;p7"/>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1_Custom Layout 1">
  <p:cSld name="1_Custom Layout 1">
    <p:spTree>
      <p:nvGrpSpPr>
        <p:cNvPr id="1" name="Shape 67"/>
        <p:cNvGrpSpPr/>
        <p:nvPr/>
      </p:nvGrpSpPr>
      <p:grpSpPr>
        <a:xfrm>
          <a:off x="0" y="0"/>
          <a:ext cx="0" cy="0"/>
          <a:chOff x="0" y="0"/>
          <a:chExt cx="0" cy="0"/>
        </a:xfrm>
      </p:grpSpPr>
      <p:sp>
        <p:nvSpPr>
          <p:cNvPr id="68" name="Google Shape;68;p8"/>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69" name="Google Shape;69;p8"/>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0" name="Google Shape;70;p8"/>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1" name="Google Shape;71;p8"/>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72" name="Google Shape;72;p8"/>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73" name="Google Shape;73;p8"/>
          <p:cNvPicPr preferRelativeResize="0"/>
          <p:nvPr/>
        </p:nvPicPr>
        <p:blipFill rotWithShape="1">
          <a:blip r:embed="rId3">
            <a:alphaModFix/>
          </a:blip>
          <a:srcRect/>
          <a:stretch/>
        </p:blipFill>
        <p:spPr>
          <a:xfrm>
            <a:off x="11057248" y="6241802"/>
            <a:ext cx="938147" cy="594360"/>
          </a:xfrm>
          <a:prstGeom prst="rect">
            <a:avLst/>
          </a:prstGeom>
          <a:noFill/>
          <a:ln>
            <a:noFill/>
          </a:ln>
        </p:spPr>
      </p:pic>
      <p:sp>
        <p:nvSpPr>
          <p:cNvPr id="74" name="Google Shape;74;p8"/>
          <p:cNvSpPr txBox="1">
            <a:spLocks noGrp="1"/>
          </p:cNvSpPr>
          <p:nvPr>
            <p:ph type="body" idx="2"/>
          </p:nvPr>
        </p:nvSpPr>
        <p:spPr>
          <a:xfrm>
            <a:off x="4765953" y="6510232"/>
            <a:ext cx="4772594" cy="211243"/>
          </a:xfrm>
          <a:prstGeom prst="rect">
            <a:avLst/>
          </a:prstGeom>
          <a:noFill/>
          <a:ln>
            <a:noFill/>
          </a:ln>
        </p:spPr>
        <p:txBody>
          <a:bodyPr spcFirstLastPara="1" wrap="square" lIns="91425" tIns="45700" rIns="91425" bIns="45700" anchor="t" anchorCtr="0">
            <a:noAutofit/>
          </a:bodyPr>
          <a:lstStyle>
            <a:lvl1pPr marL="457200" marR="0" lvl="0" indent="-228600" algn="r" rtl="0">
              <a:lnSpc>
                <a:spcPct val="90000"/>
              </a:lnSpc>
              <a:spcBef>
                <a:spcPts val="10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ustom Layout 2">
  <p:cSld name="Custom Layout 2">
    <p:spTree>
      <p:nvGrpSpPr>
        <p:cNvPr id="1" name="Shape 75"/>
        <p:cNvGrpSpPr/>
        <p:nvPr/>
      </p:nvGrpSpPr>
      <p:grpSpPr>
        <a:xfrm>
          <a:off x="0" y="0"/>
          <a:ext cx="0" cy="0"/>
          <a:chOff x="0" y="0"/>
          <a:chExt cx="0" cy="0"/>
        </a:xfrm>
      </p:grpSpPr>
      <p:sp>
        <p:nvSpPr>
          <p:cNvPr id="76" name="Google Shape;76;p9"/>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7" name="Google Shape;77;p9"/>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78" name="Google Shape;78;p9"/>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9" name="Google Shape;79;p9"/>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80" name="Google Shape;80;p9"/>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81" name="Google Shape;81;p9"/>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2_Activity_French">
  <p:cSld name="2_Activity_French">
    <p:spTree>
      <p:nvGrpSpPr>
        <p:cNvPr id="1" name="Shape 82"/>
        <p:cNvGrpSpPr/>
        <p:nvPr/>
      </p:nvGrpSpPr>
      <p:grpSpPr>
        <a:xfrm>
          <a:off x="0" y="0"/>
          <a:ext cx="0" cy="0"/>
          <a:chOff x="0" y="0"/>
          <a:chExt cx="0" cy="0"/>
        </a:xfrm>
      </p:grpSpPr>
      <p:sp>
        <p:nvSpPr>
          <p:cNvPr id="83" name="Google Shape;83;p10"/>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84" name="Google Shape;84;p10" descr="Activity Icon"/>
          <p:cNvPicPr preferRelativeResize="0"/>
          <p:nvPr/>
        </p:nvPicPr>
        <p:blipFill rotWithShape="1">
          <a:blip r:embed="rId2">
            <a:alphaModFix/>
          </a:blip>
          <a:srcRect/>
          <a:stretch/>
        </p:blipFill>
        <p:spPr>
          <a:xfrm>
            <a:off x="10871575" y="146157"/>
            <a:ext cx="939679" cy="939679"/>
          </a:xfrm>
          <a:prstGeom prst="rect">
            <a:avLst/>
          </a:prstGeom>
          <a:noFill/>
          <a:ln>
            <a:noFill/>
          </a:ln>
        </p:spPr>
      </p:pic>
      <p:sp>
        <p:nvSpPr>
          <p:cNvPr id="85" name="Google Shape;85;p10"/>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86" name="Google Shape;86;p10"/>
          <p:cNvSpPr txBox="1"/>
          <p:nvPr/>
        </p:nvSpPr>
        <p:spPr>
          <a:xfrm>
            <a:off x="1007013" y="2951946"/>
            <a:ext cx="10177974" cy="954107"/>
          </a:xfrm>
          <a:prstGeom prst="rect">
            <a:avLst/>
          </a:prstGeom>
          <a:noFill/>
          <a:ln w="38100" cap="flat" cmpd="sng">
            <a:solidFill>
              <a:srgbClr val="001402"/>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800">
                <a:solidFill>
                  <a:schemeClr val="dk1"/>
                </a:solidFill>
                <a:latin typeface="Arial"/>
                <a:ea typeface="Arial"/>
                <a:cs typeface="Arial"/>
                <a:sym typeface="Arial"/>
              </a:rPr>
              <a:t>Pour réaliser l'exercice,</a:t>
            </a:r>
            <a:br>
              <a:rPr lang="fr-FR" sz="2800">
                <a:solidFill>
                  <a:schemeClr val="dk1"/>
                </a:solidFill>
                <a:latin typeface="Arial"/>
                <a:ea typeface="Arial"/>
                <a:cs typeface="Arial"/>
                <a:sym typeface="Arial"/>
              </a:rPr>
            </a:br>
            <a:r>
              <a:rPr lang="fr-FR" sz="2800">
                <a:solidFill>
                  <a:schemeClr val="dk1"/>
                </a:solidFill>
                <a:latin typeface="Arial"/>
                <a:ea typeface="Arial"/>
                <a:cs typeface="Arial"/>
                <a:sym typeface="Arial"/>
              </a:rPr>
              <a:t>veuillez consulter le cahier d'exercices du participant.</a:t>
            </a:r>
            <a:endParaRPr sz="2800" strike="sngStrike">
              <a:solidFill>
                <a:schemeClr val="dk1"/>
              </a:solidFill>
              <a:latin typeface="Arial"/>
              <a:ea typeface="Arial"/>
              <a:cs typeface="Arial"/>
              <a:sym typeface="Arial"/>
            </a:endParaRPr>
          </a:p>
        </p:txBody>
      </p:sp>
      <p:sp>
        <p:nvSpPr>
          <p:cNvPr id="87" name="Google Shape;87;p10"/>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88" name="Google Shape;88;p10"/>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89" name="Google Shape;89;p10"/>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theme" Target="../theme/theme1.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p:nvPr/>
        </p:nvSpPr>
        <p:spPr>
          <a:xfrm>
            <a:off x="0" y="6728728"/>
            <a:ext cx="12192000" cy="203201"/>
          </a:xfrm>
          <a:prstGeom prst="rect">
            <a:avLst/>
          </a:prstGeom>
          <a:solidFill>
            <a:srgbClr val="10964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1" name="Google Shape;11;p1"/>
          <p:cNvSpPr txBox="1"/>
          <p:nvPr/>
        </p:nvSpPr>
        <p:spPr>
          <a:xfrm>
            <a:off x="-93879" y="6326347"/>
            <a:ext cx="496853" cy="365125"/>
          </a:xfrm>
          <a:prstGeom prst="rect">
            <a:avLst/>
          </a:prstGeom>
          <a:noFill/>
          <a:ln>
            <a:noFill/>
          </a:ln>
        </p:spPr>
        <p:txBody>
          <a:bodyPr spcFirstLastPara="1" wrap="square" lIns="0" tIns="0" rIns="0" bIns="0" anchor="ctr" anchorCtr="0">
            <a:noAutofit/>
          </a:bodyPr>
          <a:lstStyle/>
          <a:p>
            <a:pPr marL="0" marR="0" lvl="0" indent="0" algn="r" rtl="0">
              <a:spcBef>
                <a:spcPts val="0"/>
              </a:spcBef>
              <a:spcAft>
                <a:spcPts val="0"/>
              </a:spcAft>
              <a:buNone/>
            </a:pPr>
            <a:fld id="{00000000-1234-1234-1234-123412341234}" type="slidenum">
              <a:rPr lang="fr-FR" sz="1600" b="0" i="0" u="none" strike="noStrike" cap="none">
                <a:solidFill>
                  <a:srgbClr val="000000"/>
                </a:solidFill>
                <a:latin typeface="Arial"/>
                <a:ea typeface="Arial"/>
                <a:cs typeface="Arial"/>
                <a:sym typeface="Arial"/>
              </a:rPr>
              <a:t>‹#›</a:t>
            </a:fld>
            <a:endParaRPr sz="1600" b="0" i="0" u="none" strike="noStrike" cap="none">
              <a:solidFill>
                <a:srgbClr val="000000"/>
              </a:solidFill>
              <a:latin typeface="Arial"/>
              <a:ea typeface="Arial"/>
              <a:cs typeface="Arial"/>
              <a:sym typeface="Arial"/>
            </a:endParaRPr>
          </a:p>
        </p:txBody>
      </p:sp>
      <p:cxnSp>
        <p:nvCxnSpPr>
          <p:cNvPr id="12" name="Google Shape;12;p1"/>
          <p:cNvCxnSpPr/>
          <p:nvPr/>
        </p:nvCxnSpPr>
        <p:spPr>
          <a:xfrm>
            <a:off x="518160" y="1264888"/>
            <a:ext cx="11155680" cy="0"/>
          </a:xfrm>
          <a:prstGeom prst="straightConnector1">
            <a:avLst/>
          </a:prstGeom>
          <a:noFill/>
          <a:ln w="50800" cap="flat" cmpd="sng">
            <a:solidFill>
              <a:srgbClr val="109648"/>
            </a:solidFill>
            <a:prstDash val="solid"/>
            <a:miter lim="800000"/>
            <a:headEnd type="none" w="sm" len="sm"/>
            <a:tailEnd type="none" w="sm" len="sm"/>
          </a:ln>
        </p:spPr>
      </p:cxn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 id="2147483675" r:id="rId28"/>
    <p:sldLayoutId id="2147483676" r:id="rId29"/>
    <p:sldLayoutId id="2147483677" r:id="rId30"/>
    <p:sldLayoutId id="2147483678" r:id="rId31"/>
    <p:sldLayoutId id="2147483679" r:id="rId32"/>
    <p:sldLayoutId id="2147483680" r:id="rId33"/>
    <p:sldLayoutId id="2147483681" r:id="rId34"/>
    <p:sldLayoutId id="2147483682" r:id="rId35"/>
    <p:sldLayoutId id="2147483683" r:id="rId36"/>
    <p:sldLayoutId id="2147483684" r:id="rId37"/>
    <p:sldLayoutId id="2147483685" r:id="rId38"/>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hyperlink" Target="https://www.who.int/emergencies/outbreak-toolkit/disease-outbreak-toolboxes/chikungunya-outbreak-toolbox" TargetMode="External"/><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37.xml"/><Relationship Id="rId1" Type="http://schemas.openxmlformats.org/officeDocument/2006/relationships/slideLayout" Target="../slideLayouts/slideLayout11.xml"/><Relationship Id="rId4" Type="http://schemas.openxmlformats.org/officeDocument/2006/relationships/hyperlink" Target="https://www.cdc.gov/onehealth/images/social-media/what-is-one-health-fb.jpg" TargetMode="Externa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0.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98"/>
        <p:cNvGrpSpPr/>
        <p:nvPr/>
      </p:nvGrpSpPr>
      <p:grpSpPr>
        <a:xfrm>
          <a:off x="0" y="0"/>
          <a:ext cx="0" cy="0"/>
          <a:chOff x="0" y="0"/>
          <a:chExt cx="0" cy="0"/>
        </a:xfrm>
      </p:grpSpPr>
      <p:sp>
        <p:nvSpPr>
          <p:cNvPr id="299" name="Google Shape;299;p40"/>
          <p:cNvSpPr txBox="1">
            <a:spLocks noGrp="1"/>
          </p:cNvSpPr>
          <p:nvPr>
            <p:ph type="body" idx="1"/>
          </p:nvPr>
        </p:nvSpPr>
        <p:spPr>
          <a:xfrm>
            <a:off x="521601" y="2634732"/>
            <a:ext cx="8453824" cy="1588535"/>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5400"/>
              <a:buNone/>
            </a:pPr>
            <a:r>
              <a:rPr lang="fr-FR" dirty="0">
                <a:latin typeface="Franklin Gothic Medium" panose="020B0603020102020204" pitchFamily="34" charset="0"/>
              </a:rPr>
              <a:t>Définitions et liste des cas</a:t>
            </a:r>
            <a:endParaRPr dirty="0">
              <a:latin typeface="Franklin Gothic Medium" panose="020B0603020102020204" pitchFamily="34" charset="0"/>
            </a:endParaRPr>
          </a:p>
        </p:txBody>
      </p:sp>
      <p:sp>
        <p:nvSpPr>
          <p:cNvPr id="300" name="Google Shape;300;p40"/>
          <p:cNvSpPr txBox="1">
            <a:spLocks noGrp="1"/>
          </p:cNvSpPr>
          <p:nvPr>
            <p:ph type="body" idx="2"/>
          </p:nvPr>
        </p:nvSpPr>
        <p:spPr>
          <a:xfrm>
            <a:off x="521601" y="4953232"/>
            <a:ext cx="2974848" cy="521208"/>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Clr>
                <a:schemeClr val="dk1"/>
              </a:buClr>
              <a:buSzPts val="2800"/>
              <a:buNone/>
            </a:pPr>
            <a:r>
              <a:rPr lang="fr-FR" dirty="0"/>
              <a:t>Atelier 1</a:t>
            </a: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73"/>
        <p:cNvGrpSpPr/>
        <p:nvPr/>
      </p:nvGrpSpPr>
      <p:grpSpPr>
        <a:xfrm>
          <a:off x="0" y="0"/>
          <a:ext cx="0" cy="0"/>
          <a:chOff x="0" y="0"/>
          <a:chExt cx="0" cy="0"/>
        </a:xfrm>
      </p:grpSpPr>
      <p:sp>
        <p:nvSpPr>
          <p:cNvPr id="374" name="Google Shape;374;p49"/>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p>
            <a:pPr lvl="0"/>
            <a:r>
              <a:rPr lang="fr-FR" dirty="0">
                <a:latin typeface="Franklin Gothic Medium" panose="020B0603020102020204" pitchFamily="34" charset="0"/>
              </a:rPr>
              <a:t>Caractéristiques des </a:t>
            </a:r>
            <a:br>
              <a:rPr lang="fr-FR" dirty="0">
                <a:latin typeface="Franklin Gothic Medium" panose="020B0603020102020204" pitchFamily="34" charset="0"/>
              </a:rPr>
            </a:br>
            <a:r>
              <a:rPr lang="fr-FR" dirty="0">
                <a:latin typeface="Franklin Gothic Medium" panose="020B0603020102020204" pitchFamily="34" charset="0"/>
              </a:rPr>
              <a:t>définitions de cas de surveillance</a:t>
            </a:r>
            <a:endParaRPr dirty="0">
              <a:latin typeface="Franklin Gothic Medium" panose="020B0603020102020204" pitchFamily="34" charset="0"/>
            </a:endParaRPr>
          </a:p>
        </p:txBody>
      </p:sp>
      <p:sp>
        <p:nvSpPr>
          <p:cNvPr id="375" name="Google Shape;375;p49"/>
          <p:cNvSpPr txBox="1">
            <a:spLocks noGrp="1"/>
          </p:cNvSpPr>
          <p:nvPr>
            <p:ph type="body" idx="1"/>
          </p:nvPr>
        </p:nvSpPr>
        <p:spPr>
          <a:xfrm>
            <a:off x="838200" y="1478857"/>
            <a:ext cx="10515600" cy="5076489"/>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Char char="•"/>
            </a:pPr>
            <a:r>
              <a:rPr lang="fr-FR" dirty="0"/>
              <a:t>Se concentre généralement sur les caractéristiques cliniques</a:t>
            </a:r>
            <a:endParaRPr dirty="0"/>
          </a:p>
          <a:p>
            <a:pPr marL="685800" lvl="1" indent="-228600" algn="l" rtl="0">
              <a:lnSpc>
                <a:spcPct val="100000"/>
              </a:lnSpc>
              <a:spcBef>
                <a:spcPts val="1000"/>
              </a:spcBef>
              <a:spcAft>
                <a:spcPts val="0"/>
              </a:spcAft>
              <a:buSzPts val="2400"/>
              <a:buChar char="▪"/>
            </a:pPr>
            <a:r>
              <a:rPr lang="fr-FR" dirty="0"/>
              <a:t>Symptômes (ce que le patient ressent, ce qu'il vit)</a:t>
            </a:r>
            <a:endParaRPr dirty="0"/>
          </a:p>
          <a:p>
            <a:pPr marL="685800" lvl="1" indent="-228600" algn="l" rtl="0">
              <a:lnSpc>
                <a:spcPct val="100000"/>
              </a:lnSpc>
              <a:spcBef>
                <a:spcPts val="1000"/>
              </a:spcBef>
              <a:spcAft>
                <a:spcPts val="0"/>
              </a:spcAft>
              <a:buSzPts val="2400"/>
              <a:buChar char="▪"/>
            </a:pPr>
            <a:r>
              <a:rPr lang="fr-FR" dirty="0"/>
              <a:t>Signes (constatations objectives)</a:t>
            </a:r>
            <a:endParaRPr dirty="0"/>
          </a:p>
          <a:p>
            <a:pPr marL="685800" lvl="1" indent="-228600" algn="l" rtl="0">
              <a:lnSpc>
                <a:spcPct val="100000"/>
              </a:lnSpc>
              <a:spcBef>
                <a:spcPts val="1000"/>
              </a:spcBef>
              <a:spcAft>
                <a:spcPts val="0"/>
              </a:spcAft>
              <a:buSzPts val="2400"/>
              <a:buChar char="▪"/>
            </a:pPr>
            <a:r>
              <a:rPr lang="fr-FR" dirty="0"/>
              <a:t>Résultats de laboratoire</a:t>
            </a:r>
            <a:endParaRPr dirty="0"/>
          </a:p>
          <a:p>
            <a:pPr marL="228600" lvl="0" indent="-228600" algn="l" rtl="0">
              <a:lnSpc>
                <a:spcPct val="100000"/>
              </a:lnSpc>
              <a:spcBef>
                <a:spcPts val="1000"/>
              </a:spcBef>
              <a:spcAft>
                <a:spcPts val="0"/>
              </a:spcAft>
              <a:buClr>
                <a:schemeClr val="dk1"/>
              </a:buClr>
              <a:buSzPts val="2800"/>
              <a:buChar char="•"/>
            </a:pPr>
            <a:r>
              <a:rPr lang="fr-FR" dirty="0"/>
              <a:t>Certaines incluent des critères démographiques (par exemple, âge &gt; 5 ans, espèce animale)</a:t>
            </a:r>
          </a:p>
          <a:p>
            <a:pPr marL="228600" lvl="0" indent="-228600" algn="l" rtl="0">
              <a:lnSpc>
                <a:spcPct val="100000"/>
              </a:lnSpc>
              <a:spcBef>
                <a:spcPts val="1000"/>
              </a:spcBef>
              <a:spcAft>
                <a:spcPts val="0"/>
              </a:spcAft>
              <a:buClr>
                <a:schemeClr val="dk1"/>
              </a:buClr>
              <a:buSzPts val="2800"/>
              <a:buChar char="•"/>
            </a:pPr>
            <a:r>
              <a:rPr lang="fr-FR" dirty="0"/>
              <a:t>Classification des cas </a:t>
            </a:r>
          </a:p>
          <a:p>
            <a:pPr marL="685800" lvl="1" indent="-228600" algn="l" rtl="0">
              <a:lnSpc>
                <a:spcPct val="100000"/>
              </a:lnSpc>
              <a:spcBef>
                <a:spcPts val="1000"/>
              </a:spcBef>
              <a:spcAft>
                <a:spcPts val="0"/>
              </a:spcAft>
              <a:buSzPts val="2400"/>
              <a:buChar char="▪"/>
            </a:pPr>
            <a:r>
              <a:rPr lang="fr-FR" dirty="0"/>
              <a:t>Suspect</a:t>
            </a:r>
            <a:endParaRPr dirty="0"/>
          </a:p>
          <a:p>
            <a:pPr marL="685800" lvl="1" indent="-228600" algn="l" rtl="0">
              <a:lnSpc>
                <a:spcPct val="100000"/>
              </a:lnSpc>
              <a:spcBef>
                <a:spcPts val="1000"/>
              </a:spcBef>
              <a:spcAft>
                <a:spcPts val="0"/>
              </a:spcAft>
              <a:buSzPts val="2400"/>
              <a:buChar char="▪"/>
            </a:pPr>
            <a:r>
              <a:rPr lang="fr-FR" dirty="0"/>
              <a:t>Probable</a:t>
            </a:r>
            <a:endParaRPr dirty="0"/>
          </a:p>
          <a:p>
            <a:pPr marL="685800" lvl="1" indent="-228600" algn="l" rtl="0">
              <a:lnSpc>
                <a:spcPct val="100000"/>
              </a:lnSpc>
              <a:spcBef>
                <a:spcPts val="1000"/>
              </a:spcBef>
              <a:spcAft>
                <a:spcPts val="0"/>
              </a:spcAft>
              <a:buSzPts val="2400"/>
              <a:buChar char="▪"/>
            </a:pPr>
            <a:r>
              <a:rPr lang="fr-FR" dirty="0"/>
              <a:t>Confirmé</a:t>
            </a:r>
            <a:endParaRP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75">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75">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75">
                                            <p:txEl>
                                              <p:pRg st="6" end="6"/>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75">
                                            <p:txEl>
                                              <p:pRg st="7" end="7"/>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75">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80"/>
        <p:cNvGrpSpPr/>
        <p:nvPr/>
      </p:nvGrpSpPr>
      <p:grpSpPr>
        <a:xfrm>
          <a:off x="0" y="0"/>
          <a:ext cx="0" cy="0"/>
          <a:chOff x="0" y="0"/>
          <a:chExt cx="0" cy="0"/>
        </a:xfrm>
      </p:grpSpPr>
      <p:sp>
        <p:nvSpPr>
          <p:cNvPr id="381" name="Google Shape;381;p50"/>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2800"/>
              <a:buNone/>
            </a:pPr>
            <a:r>
              <a:rPr lang="fr-FR" sz="2800" dirty="0">
                <a:latin typeface="Arial"/>
                <a:ea typeface="Arial"/>
                <a:cs typeface="Arial"/>
                <a:sym typeface="Arial"/>
              </a:rPr>
              <a:t>Élaboré pour définir les cas qui seront inclus com</a:t>
            </a:r>
            <a:r>
              <a:rPr lang="fr-FR" dirty="0"/>
              <a:t>me faisant partie </a:t>
            </a:r>
            <a:r>
              <a:rPr lang="fr-FR" sz="2800" dirty="0">
                <a:latin typeface="Arial"/>
                <a:ea typeface="Arial"/>
                <a:cs typeface="Arial"/>
                <a:sym typeface="Arial"/>
              </a:rPr>
              <a:t>d</a:t>
            </a:r>
            <a:r>
              <a:rPr lang="fr-FR" dirty="0"/>
              <a:t>’une flambée épidémique</a:t>
            </a:r>
            <a:endParaRPr dirty="0">
              <a:solidFill>
                <a:srgbClr val="FF0000"/>
              </a:solidFill>
            </a:endParaRPr>
          </a:p>
          <a:p>
            <a:pPr marL="685800" lvl="1" indent="-228600" algn="l" rtl="0">
              <a:lnSpc>
                <a:spcPct val="100000"/>
              </a:lnSpc>
              <a:spcBef>
                <a:spcPts val="1000"/>
              </a:spcBef>
              <a:spcAft>
                <a:spcPts val="0"/>
              </a:spcAft>
              <a:buSzPts val="2400"/>
              <a:buChar char="▪"/>
            </a:pPr>
            <a:r>
              <a:rPr lang="fr-FR" dirty="0">
                <a:latin typeface="Arial"/>
                <a:ea typeface="Arial"/>
                <a:cs typeface="Arial"/>
                <a:sym typeface="Arial"/>
              </a:rPr>
              <a:t>Comprend des informations sur </a:t>
            </a:r>
            <a:r>
              <a:rPr lang="fr-FR" b="1" dirty="0">
                <a:latin typeface="Arial"/>
                <a:ea typeface="Arial"/>
                <a:cs typeface="Arial"/>
                <a:sym typeface="Arial"/>
              </a:rPr>
              <a:t>le lieu </a:t>
            </a:r>
            <a:r>
              <a:rPr lang="fr-FR" dirty="0">
                <a:latin typeface="Arial"/>
                <a:ea typeface="Arial"/>
                <a:cs typeface="Arial"/>
                <a:sym typeface="Arial"/>
              </a:rPr>
              <a:t>et </a:t>
            </a:r>
            <a:r>
              <a:rPr lang="fr-FR" b="1" dirty="0">
                <a:latin typeface="Arial"/>
                <a:ea typeface="Arial"/>
                <a:cs typeface="Arial"/>
                <a:sym typeface="Arial"/>
              </a:rPr>
              <a:t>l</a:t>
            </a:r>
            <a:r>
              <a:rPr lang="fr-FR" b="1" dirty="0"/>
              <a:t>e temps</a:t>
            </a:r>
            <a:endParaRPr b="1" dirty="0"/>
          </a:p>
          <a:p>
            <a:pPr marL="0" lvl="0" indent="0" algn="l" rtl="0">
              <a:lnSpc>
                <a:spcPct val="100000"/>
              </a:lnSpc>
              <a:spcBef>
                <a:spcPts val="1000"/>
              </a:spcBef>
              <a:spcAft>
                <a:spcPts val="0"/>
              </a:spcAft>
              <a:buClr>
                <a:schemeClr val="dk1"/>
              </a:buClr>
              <a:buSzPts val="2800"/>
              <a:buNone/>
            </a:pPr>
            <a:endParaRPr dirty="0"/>
          </a:p>
        </p:txBody>
      </p:sp>
      <p:sp>
        <p:nvSpPr>
          <p:cNvPr id="382" name="Google Shape;382;p50"/>
          <p:cNvSpPr txBox="1">
            <a:spLocks noGrp="1"/>
          </p:cNvSpPr>
          <p:nvPr>
            <p:ph type="title"/>
          </p:nvPr>
        </p:nvSpPr>
        <p:spPr>
          <a:xfrm>
            <a:off x="838200" y="457200"/>
            <a:ext cx="109812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sz="4000" dirty="0">
                <a:latin typeface="Franklin Gothic Medium" panose="020B0603020102020204" pitchFamily="34" charset="0"/>
              </a:rPr>
              <a:t>Définition de cas d'une flambée épidémique</a:t>
            </a:r>
            <a:endParaRPr sz="4000" dirty="0">
              <a:latin typeface="Franklin Gothic Medium" panose="020B0603020102020204" pitchFamily="34" charset="0"/>
            </a:endParaRPr>
          </a:p>
        </p:txBody>
      </p:sp>
      <p:sp>
        <p:nvSpPr>
          <p:cNvPr id="383" name="Google Shape;383;p50"/>
          <p:cNvSpPr txBox="1"/>
          <p:nvPr/>
        </p:nvSpPr>
        <p:spPr>
          <a:xfrm>
            <a:off x="1296119" y="2913849"/>
            <a:ext cx="9599762" cy="892552"/>
          </a:xfrm>
          <a:prstGeom prst="rect">
            <a:avLst/>
          </a:prstGeom>
          <a:solidFill>
            <a:srgbClr val="E1EFD8"/>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2800" b="1">
                <a:solidFill>
                  <a:schemeClr val="dk1"/>
                </a:solidFill>
                <a:latin typeface="Arial"/>
                <a:ea typeface="Arial"/>
                <a:cs typeface="Arial"/>
                <a:sym typeface="Arial"/>
              </a:rPr>
              <a:t>Cas des suspects </a:t>
            </a:r>
            <a:endParaRPr/>
          </a:p>
          <a:p>
            <a:pPr marL="0" marR="0" lvl="0" indent="0" algn="l" rtl="0">
              <a:spcBef>
                <a:spcPts val="0"/>
              </a:spcBef>
              <a:spcAft>
                <a:spcPts val="0"/>
              </a:spcAft>
              <a:buNone/>
            </a:pPr>
            <a:r>
              <a:rPr lang="fr-FR" sz="2400">
                <a:solidFill>
                  <a:schemeClr val="dk1"/>
                </a:solidFill>
                <a:latin typeface="Arial"/>
                <a:ea typeface="Arial"/>
                <a:cs typeface="Arial"/>
                <a:sym typeface="Arial"/>
              </a:rPr>
              <a:t>Cas répondant à des critères cliniques prédéfinis</a:t>
            </a:r>
            <a:endParaRPr/>
          </a:p>
        </p:txBody>
      </p:sp>
      <p:sp>
        <p:nvSpPr>
          <p:cNvPr id="384" name="Google Shape;384;p50"/>
          <p:cNvSpPr txBox="1"/>
          <p:nvPr/>
        </p:nvSpPr>
        <p:spPr>
          <a:xfrm>
            <a:off x="1296119" y="3964859"/>
            <a:ext cx="9599700" cy="1262100"/>
          </a:xfrm>
          <a:prstGeom prst="rect">
            <a:avLst/>
          </a:prstGeom>
          <a:solidFill>
            <a:srgbClr val="C4E0B2"/>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2800" b="1">
                <a:solidFill>
                  <a:schemeClr val="dk1"/>
                </a:solidFill>
                <a:latin typeface="Arial"/>
                <a:ea typeface="Arial"/>
                <a:cs typeface="Arial"/>
                <a:sym typeface="Arial"/>
              </a:rPr>
              <a:t>Cas probable </a:t>
            </a:r>
            <a:endParaRPr/>
          </a:p>
          <a:p>
            <a:pPr marL="0" marR="0" lvl="0" indent="0" algn="l" rtl="0">
              <a:spcBef>
                <a:spcPts val="0"/>
              </a:spcBef>
              <a:spcAft>
                <a:spcPts val="0"/>
              </a:spcAft>
              <a:buNone/>
            </a:pPr>
            <a:r>
              <a:rPr lang="fr-FR" sz="2400">
                <a:solidFill>
                  <a:schemeClr val="dk1"/>
                </a:solidFill>
                <a:latin typeface="Arial"/>
                <a:ea typeface="Arial"/>
                <a:cs typeface="Arial"/>
                <a:sym typeface="Arial"/>
              </a:rPr>
              <a:t>Cas répondant aux critères cliniques ET aux critères de li</a:t>
            </a:r>
            <a:r>
              <a:rPr lang="fr-FR" sz="2400">
                <a:solidFill>
                  <a:schemeClr val="dk1"/>
                </a:solidFill>
              </a:rPr>
              <a:t>en</a:t>
            </a:r>
            <a:r>
              <a:rPr lang="fr-FR" sz="2400">
                <a:solidFill>
                  <a:schemeClr val="dk1"/>
                </a:solidFill>
                <a:latin typeface="Arial"/>
                <a:ea typeface="Arial"/>
                <a:cs typeface="Arial"/>
                <a:sym typeface="Arial"/>
              </a:rPr>
              <a:t> épidémiologique OU aux preuves présumées de laboratoire</a:t>
            </a:r>
            <a:endParaRPr/>
          </a:p>
        </p:txBody>
      </p:sp>
      <p:sp>
        <p:nvSpPr>
          <p:cNvPr id="385" name="Google Shape;385;p50"/>
          <p:cNvSpPr txBox="1"/>
          <p:nvPr/>
        </p:nvSpPr>
        <p:spPr>
          <a:xfrm>
            <a:off x="1296119" y="5385201"/>
            <a:ext cx="9599762" cy="892552"/>
          </a:xfrm>
          <a:prstGeom prst="rect">
            <a:avLst/>
          </a:prstGeom>
          <a:solidFill>
            <a:srgbClr val="A2D086"/>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2800" b="1">
                <a:solidFill>
                  <a:schemeClr val="dk1"/>
                </a:solidFill>
                <a:latin typeface="Arial"/>
                <a:ea typeface="Arial"/>
                <a:cs typeface="Arial"/>
                <a:sym typeface="Arial"/>
              </a:rPr>
              <a:t>Cas confirmé</a:t>
            </a:r>
            <a:endParaRPr/>
          </a:p>
          <a:p>
            <a:pPr marL="0" marR="0" lvl="0" indent="0" algn="l" rtl="0">
              <a:spcBef>
                <a:spcPts val="0"/>
              </a:spcBef>
              <a:spcAft>
                <a:spcPts val="0"/>
              </a:spcAft>
              <a:buNone/>
            </a:pPr>
            <a:r>
              <a:rPr lang="fr-FR" sz="2400">
                <a:solidFill>
                  <a:schemeClr val="dk1"/>
                </a:solidFill>
                <a:latin typeface="Arial"/>
                <a:ea typeface="Arial"/>
                <a:cs typeface="Arial"/>
                <a:sym typeface="Arial"/>
              </a:rPr>
              <a:t>Cas confirmé par le laboratoire</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8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8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8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90"/>
        <p:cNvGrpSpPr/>
        <p:nvPr/>
      </p:nvGrpSpPr>
      <p:grpSpPr>
        <a:xfrm>
          <a:off x="0" y="0"/>
          <a:ext cx="0" cy="0"/>
          <a:chOff x="0" y="0"/>
          <a:chExt cx="0" cy="0"/>
        </a:xfrm>
      </p:grpSpPr>
      <p:sp>
        <p:nvSpPr>
          <p:cNvPr id="391" name="Google Shape;391;p51"/>
          <p:cNvSpPr/>
          <p:nvPr/>
        </p:nvSpPr>
        <p:spPr>
          <a:xfrm>
            <a:off x="3155950" y="4724400"/>
            <a:ext cx="5905500" cy="838200"/>
          </a:xfrm>
          <a:prstGeom prst="rect">
            <a:avLst/>
          </a:prstGeom>
          <a:solidFill>
            <a:srgbClr val="E1EFD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3600">
                <a:solidFill>
                  <a:schemeClr val="dk1"/>
                </a:solidFill>
                <a:latin typeface="Arial"/>
                <a:ea typeface="Arial"/>
                <a:cs typeface="Arial"/>
                <a:sym typeface="Arial"/>
              </a:rPr>
              <a:t>Suspect</a:t>
            </a:r>
            <a:endParaRPr sz="1800">
              <a:solidFill>
                <a:schemeClr val="dk1"/>
              </a:solidFill>
              <a:latin typeface="Arial"/>
              <a:ea typeface="Arial"/>
              <a:cs typeface="Arial"/>
              <a:sym typeface="Arial"/>
            </a:endParaRPr>
          </a:p>
        </p:txBody>
      </p:sp>
      <p:sp>
        <p:nvSpPr>
          <p:cNvPr id="392" name="Google Shape;392;p51"/>
          <p:cNvSpPr/>
          <p:nvPr/>
        </p:nvSpPr>
        <p:spPr>
          <a:xfrm>
            <a:off x="4131151" y="3306987"/>
            <a:ext cx="3860800" cy="935037"/>
          </a:xfrm>
          <a:prstGeom prst="rect">
            <a:avLst/>
          </a:prstGeom>
          <a:solidFill>
            <a:srgbClr val="C4E0B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3600">
                <a:solidFill>
                  <a:schemeClr val="dk1"/>
                </a:solidFill>
                <a:latin typeface="Arial"/>
                <a:ea typeface="Arial"/>
                <a:cs typeface="Arial"/>
                <a:sym typeface="Arial"/>
              </a:rPr>
              <a:t>Probable</a:t>
            </a:r>
            <a:endParaRPr sz="1800">
              <a:solidFill>
                <a:schemeClr val="dk1"/>
              </a:solidFill>
              <a:latin typeface="Arial"/>
              <a:ea typeface="Arial"/>
              <a:cs typeface="Arial"/>
              <a:sym typeface="Arial"/>
            </a:endParaRPr>
          </a:p>
        </p:txBody>
      </p:sp>
      <p:sp>
        <p:nvSpPr>
          <p:cNvPr id="393" name="Google Shape;393;p51"/>
          <p:cNvSpPr/>
          <p:nvPr/>
        </p:nvSpPr>
        <p:spPr>
          <a:xfrm>
            <a:off x="4953000" y="1905000"/>
            <a:ext cx="2362200" cy="920750"/>
          </a:xfrm>
          <a:prstGeom prst="rect">
            <a:avLst/>
          </a:prstGeom>
          <a:solidFill>
            <a:srgbClr val="A2D08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3600">
                <a:solidFill>
                  <a:schemeClr val="dk1"/>
                </a:solidFill>
                <a:latin typeface="Arial"/>
                <a:ea typeface="Arial"/>
                <a:cs typeface="Arial"/>
                <a:sym typeface="Arial"/>
              </a:rPr>
              <a:t>Confirmé</a:t>
            </a:r>
            <a:endParaRPr sz="1800">
              <a:solidFill>
                <a:schemeClr val="dk1"/>
              </a:solidFill>
              <a:latin typeface="Arial"/>
              <a:ea typeface="Arial"/>
              <a:cs typeface="Arial"/>
              <a:sym typeface="Arial"/>
            </a:endParaRPr>
          </a:p>
        </p:txBody>
      </p:sp>
      <p:cxnSp>
        <p:nvCxnSpPr>
          <p:cNvPr id="394" name="Google Shape;394;p51"/>
          <p:cNvCxnSpPr/>
          <p:nvPr/>
        </p:nvCxnSpPr>
        <p:spPr>
          <a:xfrm rot="10800000" flipH="1">
            <a:off x="2286001" y="2362201"/>
            <a:ext cx="2074863" cy="2919413"/>
          </a:xfrm>
          <a:prstGeom prst="straightConnector1">
            <a:avLst/>
          </a:prstGeom>
          <a:noFill/>
          <a:ln w="63500" cap="flat" cmpd="sng">
            <a:solidFill>
              <a:srgbClr val="0066A5"/>
            </a:solidFill>
            <a:prstDash val="solid"/>
            <a:round/>
            <a:headEnd type="none" w="sm" len="sm"/>
            <a:tailEnd type="triangle" w="lg" len="lg"/>
          </a:ln>
        </p:spPr>
      </p:cxnSp>
      <p:cxnSp>
        <p:nvCxnSpPr>
          <p:cNvPr id="395" name="Google Shape;395;p51"/>
          <p:cNvCxnSpPr/>
          <p:nvPr/>
        </p:nvCxnSpPr>
        <p:spPr>
          <a:xfrm>
            <a:off x="7907338" y="2362200"/>
            <a:ext cx="1998662" cy="3054350"/>
          </a:xfrm>
          <a:prstGeom prst="straightConnector1">
            <a:avLst/>
          </a:prstGeom>
          <a:noFill/>
          <a:ln w="63500" cap="flat" cmpd="sng">
            <a:solidFill>
              <a:srgbClr val="F8951D"/>
            </a:solidFill>
            <a:prstDash val="solid"/>
            <a:round/>
            <a:headEnd type="none" w="sm" len="sm"/>
            <a:tailEnd type="triangle" w="lg" len="lg"/>
          </a:ln>
        </p:spPr>
      </p:cxnSp>
      <p:sp>
        <p:nvSpPr>
          <p:cNvPr id="396" name="Google Shape;396;p51"/>
          <p:cNvSpPr/>
          <p:nvPr/>
        </p:nvSpPr>
        <p:spPr>
          <a:xfrm rot="-3240000">
            <a:off x="1425576" y="3408363"/>
            <a:ext cx="2879725" cy="4318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2800">
                <a:solidFill>
                  <a:schemeClr val="dk1"/>
                </a:solidFill>
                <a:latin typeface="Arial"/>
                <a:ea typeface="Arial"/>
                <a:cs typeface="Arial"/>
                <a:sym typeface="Arial"/>
              </a:rPr>
              <a:t>Plus certain</a:t>
            </a:r>
            <a:endParaRPr sz="1800">
              <a:solidFill>
                <a:schemeClr val="dk1"/>
              </a:solidFill>
              <a:latin typeface="Arial"/>
              <a:ea typeface="Arial"/>
              <a:cs typeface="Arial"/>
              <a:sym typeface="Arial"/>
            </a:endParaRPr>
          </a:p>
        </p:txBody>
      </p:sp>
      <p:sp>
        <p:nvSpPr>
          <p:cNvPr id="397" name="Google Shape;397;p51"/>
          <p:cNvSpPr/>
          <p:nvPr/>
        </p:nvSpPr>
        <p:spPr>
          <a:xfrm rot="3420000">
            <a:off x="7673976" y="3155951"/>
            <a:ext cx="3095625" cy="720725"/>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2800">
                <a:solidFill>
                  <a:schemeClr val="dk1"/>
                </a:solidFill>
                <a:latin typeface="Arial"/>
                <a:ea typeface="Arial"/>
                <a:cs typeface="Arial"/>
                <a:sym typeface="Arial"/>
              </a:rPr>
              <a:t>Plus inclusif</a:t>
            </a:r>
            <a:endParaRPr sz="1800">
              <a:solidFill>
                <a:schemeClr val="dk1"/>
              </a:solidFill>
              <a:latin typeface="Arial"/>
              <a:ea typeface="Arial"/>
              <a:cs typeface="Arial"/>
              <a:sym typeface="Arial"/>
            </a:endParaRPr>
          </a:p>
        </p:txBody>
      </p:sp>
      <p:sp>
        <p:nvSpPr>
          <p:cNvPr id="398" name="Google Shape;398;p51"/>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Définitions des cas à trois niveaux</a:t>
            </a:r>
            <a:endParaRPr dirty="0">
              <a:latin typeface="Franklin Gothic Medium" panose="020B0603020102020204"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403"/>
        <p:cNvGrpSpPr/>
        <p:nvPr/>
      </p:nvGrpSpPr>
      <p:grpSpPr>
        <a:xfrm>
          <a:off x="0" y="0"/>
          <a:ext cx="0" cy="0"/>
          <a:chOff x="0" y="0"/>
          <a:chExt cx="0" cy="0"/>
        </a:xfrm>
      </p:grpSpPr>
      <p:sp>
        <p:nvSpPr>
          <p:cNvPr id="404" name="Google Shape;404;p52"/>
          <p:cNvSpPr txBox="1">
            <a:spLocks noGrp="1"/>
          </p:cNvSpPr>
          <p:nvPr>
            <p:ph type="body" idx="1"/>
          </p:nvPr>
        </p:nvSpPr>
        <p:spPr>
          <a:xfrm>
            <a:off x="838200" y="1478858"/>
            <a:ext cx="10515600" cy="1807268"/>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2800"/>
              <a:buNone/>
            </a:pPr>
            <a:r>
              <a:rPr lang="fr-FR" dirty="0"/>
              <a:t>Définition des cas de surveillance pour le chikungunya</a:t>
            </a:r>
            <a:endParaRPr dirty="0"/>
          </a:p>
          <a:p>
            <a:pPr marL="685800" lvl="1" indent="-228600" algn="l" rtl="0">
              <a:lnSpc>
                <a:spcPct val="100000"/>
              </a:lnSpc>
              <a:spcBef>
                <a:spcPts val="1000"/>
              </a:spcBef>
              <a:spcAft>
                <a:spcPts val="0"/>
              </a:spcAft>
              <a:buSzPts val="2000"/>
              <a:buChar char="▪"/>
            </a:pPr>
            <a:r>
              <a:rPr lang="fr-FR" sz="2000" b="1" dirty="0">
                <a:latin typeface="Arial"/>
                <a:ea typeface="Arial"/>
                <a:cs typeface="Arial"/>
                <a:sym typeface="Arial"/>
              </a:rPr>
              <a:t>Cas suspect : </a:t>
            </a:r>
            <a:r>
              <a:rPr lang="fr-FR" sz="2000" dirty="0">
                <a:latin typeface="Arial"/>
                <a:ea typeface="Arial"/>
                <a:cs typeface="Arial"/>
                <a:sym typeface="Arial"/>
              </a:rPr>
              <a:t>Toute personne présentant une fièvre aiguë &gt;38,5</a:t>
            </a:r>
            <a:r>
              <a:rPr lang="fr-FR" sz="2000" b="1" u="none" strike="noStrike" cap="none" baseline="30000" dirty="0">
                <a:latin typeface="Arial"/>
                <a:ea typeface="Arial"/>
                <a:cs typeface="Arial"/>
                <a:sym typeface="Arial"/>
              </a:rPr>
              <a:t>o</a:t>
            </a:r>
            <a:r>
              <a:rPr lang="fr-FR" sz="2000" dirty="0">
                <a:latin typeface="Arial"/>
                <a:ea typeface="Arial"/>
                <a:cs typeface="Arial"/>
                <a:sym typeface="Arial"/>
              </a:rPr>
              <a:t> C et une arthralgie ou une arthrite sévère non expliquée par d'autres conditions médicales</a:t>
            </a:r>
            <a:endParaRPr dirty="0"/>
          </a:p>
          <a:p>
            <a:pPr marL="685800" lvl="1" indent="-228600" algn="l" rtl="0">
              <a:lnSpc>
                <a:spcPct val="100000"/>
              </a:lnSpc>
              <a:spcBef>
                <a:spcPts val="1000"/>
              </a:spcBef>
              <a:spcAft>
                <a:spcPts val="0"/>
              </a:spcAft>
              <a:buSzPts val="2000"/>
              <a:buChar char="▪"/>
            </a:pPr>
            <a:r>
              <a:rPr lang="fr-FR" sz="2000" b="1" dirty="0">
                <a:latin typeface="Arial"/>
                <a:ea typeface="Arial"/>
                <a:cs typeface="Arial"/>
                <a:sym typeface="Arial"/>
              </a:rPr>
              <a:t>Cas confirmé : </a:t>
            </a:r>
            <a:r>
              <a:rPr lang="fr-FR" sz="2000" dirty="0">
                <a:latin typeface="Arial"/>
                <a:ea typeface="Arial"/>
                <a:cs typeface="Arial"/>
                <a:sym typeface="Arial"/>
              </a:rPr>
              <a:t>Un cas suspect avec confirmation de laboratoire</a:t>
            </a:r>
            <a:endParaRPr dirty="0"/>
          </a:p>
          <a:p>
            <a:pPr marL="685800" lvl="1" indent="-101600" algn="l" rtl="0">
              <a:lnSpc>
                <a:spcPct val="100000"/>
              </a:lnSpc>
              <a:spcBef>
                <a:spcPts val="1000"/>
              </a:spcBef>
              <a:spcAft>
                <a:spcPts val="0"/>
              </a:spcAft>
              <a:buSzPts val="2000"/>
              <a:buNone/>
            </a:pPr>
            <a:endParaRPr sz="2000" dirty="0">
              <a:latin typeface="Arial"/>
              <a:ea typeface="Arial"/>
              <a:cs typeface="Arial"/>
              <a:sym typeface="Arial"/>
            </a:endParaRPr>
          </a:p>
          <a:p>
            <a:pPr marL="0" lvl="0" indent="0" algn="l" rtl="0">
              <a:lnSpc>
                <a:spcPct val="100000"/>
              </a:lnSpc>
              <a:spcBef>
                <a:spcPts val="1000"/>
              </a:spcBef>
              <a:spcAft>
                <a:spcPts val="0"/>
              </a:spcAft>
              <a:buClr>
                <a:schemeClr val="dk1"/>
              </a:buClr>
              <a:buSzPts val="2800"/>
              <a:buNone/>
            </a:pPr>
            <a:endParaRPr dirty="0"/>
          </a:p>
        </p:txBody>
      </p:sp>
      <p:sp>
        <p:nvSpPr>
          <p:cNvPr id="405" name="Google Shape;405;p52"/>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200"/>
              <a:buFont typeface="Libre Franklin Medium"/>
              <a:buNone/>
            </a:pPr>
            <a:r>
              <a:rPr lang="fr-FR" sz="4200" dirty="0">
                <a:latin typeface="Franklin Gothic Medium" panose="020B0603020102020204" pitchFamily="34" charset="0"/>
              </a:rPr>
              <a:t>Définition du cas de chikungunya : Pratique</a:t>
            </a:r>
            <a:endParaRPr dirty="0">
              <a:latin typeface="Franklin Gothic Medium" panose="020B0603020102020204" pitchFamily="34" charset="0"/>
            </a:endParaRPr>
          </a:p>
        </p:txBody>
      </p:sp>
      <p:sp>
        <p:nvSpPr>
          <p:cNvPr id="406" name="Google Shape;406;p52"/>
          <p:cNvSpPr txBox="1">
            <a:spLocks noGrp="1"/>
          </p:cNvSpPr>
          <p:nvPr>
            <p:ph type="body" idx="2"/>
          </p:nvPr>
        </p:nvSpPr>
        <p:spPr>
          <a:xfrm>
            <a:off x="4765953" y="6510232"/>
            <a:ext cx="4772594" cy="211243"/>
          </a:xfrm>
          <a:prstGeom prst="rect">
            <a:avLst/>
          </a:prstGeom>
          <a:noFill/>
          <a:ln>
            <a:noFill/>
          </a:ln>
        </p:spPr>
        <p:txBody>
          <a:bodyPr spcFirstLastPara="1" wrap="square" lIns="91425" tIns="45700" rIns="91425" bIns="45700" anchor="t" anchorCtr="0">
            <a:noAutofit/>
          </a:bodyPr>
          <a:lstStyle/>
          <a:p>
            <a:pPr marL="0" lvl="0" indent="0" algn="r" rtl="0">
              <a:lnSpc>
                <a:spcPct val="90000"/>
              </a:lnSpc>
              <a:spcBef>
                <a:spcPts val="0"/>
              </a:spcBef>
              <a:spcAft>
                <a:spcPts val="0"/>
              </a:spcAft>
              <a:buClr>
                <a:schemeClr val="dk1"/>
              </a:buClr>
              <a:buSzPts val="1200"/>
              <a:buNone/>
            </a:pPr>
            <a:r>
              <a:rPr lang="fr-FR" sz="1200" u="sng">
                <a:solidFill>
                  <a:schemeClr val="hlink"/>
                </a:solidFill>
                <a:hlinkClick r:id="rId3"/>
              </a:rPr>
              <a:t>Boîte à outils pour l'épidémie de chikungunya (who.int)</a:t>
            </a:r>
            <a:endParaRPr sz="1200"/>
          </a:p>
          <a:p>
            <a:pPr marL="0" lvl="0" indent="0" algn="r" rtl="0">
              <a:lnSpc>
                <a:spcPct val="90000"/>
              </a:lnSpc>
              <a:spcBef>
                <a:spcPts val="1000"/>
              </a:spcBef>
              <a:spcAft>
                <a:spcPts val="0"/>
              </a:spcAft>
              <a:buClr>
                <a:schemeClr val="dk1"/>
              </a:buClr>
              <a:buSzPts val="1200"/>
              <a:buNone/>
            </a:pPr>
            <a:endParaRPr/>
          </a:p>
        </p:txBody>
      </p:sp>
      <p:sp>
        <p:nvSpPr>
          <p:cNvPr id="407" name="Google Shape;407;p52"/>
          <p:cNvSpPr txBox="1"/>
          <p:nvPr/>
        </p:nvSpPr>
        <p:spPr>
          <a:xfrm>
            <a:off x="746760" y="3314697"/>
            <a:ext cx="10607040" cy="914400"/>
          </a:xfrm>
          <a:prstGeom prst="rect">
            <a:avLst/>
          </a:prstGeom>
          <a:solidFill>
            <a:srgbClr val="E1EFD8"/>
          </a:solid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chemeClr val="dk1"/>
              </a:buClr>
              <a:buSzPts val="2800"/>
              <a:buFont typeface="Arial"/>
              <a:buNone/>
            </a:pPr>
            <a:r>
              <a:rPr lang="fr-FR" sz="2600" dirty="0">
                <a:solidFill>
                  <a:schemeClr val="dk1"/>
                </a:solidFill>
                <a:sym typeface="Arial"/>
              </a:rPr>
              <a:t>Ces patients répondraient-ils à la définition de cas suspect ou </a:t>
            </a:r>
            <a:br>
              <a:rPr lang="fr-FR" sz="2600" dirty="0">
                <a:solidFill>
                  <a:schemeClr val="dk1"/>
                </a:solidFill>
                <a:sym typeface="Arial"/>
              </a:rPr>
            </a:br>
            <a:r>
              <a:rPr lang="fr-FR" sz="2600" dirty="0">
                <a:solidFill>
                  <a:schemeClr val="dk1"/>
                </a:solidFill>
                <a:sym typeface="Arial"/>
              </a:rPr>
              <a:t>confirmé de chikungunya ? </a:t>
            </a:r>
            <a:endParaRPr sz="2600" dirty="0"/>
          </a:p>
        </p:txBody>
      </p:sp>
      <p:graphicFrame>
        <p:nvGraphicFramePr>
          <p:cNvPr id="408" name="Google Shape;408;p52"/>
          <p:cNvGraphicFramePr/>
          <p:nvPr>
            <p:extLst>
              <p:ext uri="{D42A27DB-BD31-4B8C-83A1-F6EECF244321}">
                <p14:modId xmlns:p14="http://schemas.microsoft.com/office/powerpoint/2010/main" val="4046326095"/>
              </p:ext>
            </p:extLst>
          </p:nvPr>
        </p:nvGraphicFramePr>
        <p:xfrm>
          <a:off x="1657751" y="4316303"/>
          <a:ext cx="8785058" cy="1929730"/>
        </p:xfrm>
        <a:graphic>
          <a:graphicData uri="http://schemas.openxmlformats.org/drawingml/2006/table">
            <a:tbl>
              <a:tblPr>
                <a:noFill/>
                <a:tableStyleId>{4BFE662B-DFE1-4BE1-BD09-C583DD393B6A}</a:tableStyleId>
              </a:tblPr>
              <a:tblGrid>
                <a:gridCol w="1277353">
                  <a:extLst>
                    <a:ext uri="{9D8B030D-6E8A-4147-A177-3AD203B41FA5}">
                      <a16:colId xmlns:a16="http://schemas.microsoft.com/office/drawing/2014/main" val="20000"/>
                    </a:ext>
                  </a:extLst>
                </a:gridCol>
                <a:gridCol w="1191522">
                  <a:extLst>
                    <a:ext uri="{9D8B030D-6E8A-4147-A177-3AD203B41FA5}">
                      <a16:colId xmlns:a16="http://schemas.microsoft.com/office/drawing/2014/main" val="20001"/>
                    </a:ext>
                  </a:extLst>
                </a:gridCol>
                <a:gridCol w="2177320">
                  <a:extLst>
                    <a:ext uri="{9D8B030D-6E8A-4147-A177-3AD203B41FA5}">
                      <a16:colId xmlns:a16="http://schemas.microsoft.com/office/drawing/2014/main" val="20002"/>
                    </a:ext>
                  </a:extLst>
                </a:gridCol>
                <a:gridCol w="1754605">
                  <a:extLst>
                    <a:ext uri="{9D8B030D-6E8A-4147-A177-3AD203B41FA5}">
                      <a16:colId xmlns:a16="http://schemas.microsoft.com/office/drawing/2014/main" val="20003"/>
                    </a:ext>
                  </a:extLst>
                </a:gridCol>
                <a:gridCol w="2384258">
                  <a:extLst>
                    <a:ext uri="{9D8B030D-6E8A-4147-A177-3AD203B41FA5}">
                      <a16:colId xmlns:a16="http://schemas.microsoft.com/office/drawing/2014/main" val="20004"/>
                    </a:ext>
                  </a:extLst>
                </a:gridCol>
              </a:tblGrid>
              <a:tr h="640000">
                <a:tc>
                  <a:txBody>
                    <a:bodyPr/>
                    <a:lstStyle/>
                    <a:p>
                      <a:pPr marL="0" marR="0" lvl="0" indent="0" algn="ctr" rtl="0">
                        <a:spcBef>
                          <a:spcPts val="0"/>
                        </a:spcBef>
                        <a:spcAft>
                          <a:spcPts val="0"/>
                        </a:spcAft>
                        <a:buClr>
                          <a:schemeClr val="dk1"/>
                        </a:buClr>
                        <a:buSzPts val="2000"/>
                        <a:buFont typeface="Arial"/>
                        <a:buNone/>
                      </a:pPr>
                      <a:r>
                        <a:rPr lang="fr-FR" sz="1800" b="1" u="none" strike="noStrike" cap="none" dirty="0">
                          <a:latin typeface="Arial"/>
                          <a:ea typeface="Arial"/>
                          <a:cs typeface="Arial"/>
                          <a:sym typeface="Arial"/>
                        </a:rPr>
                        <a:t>Numéro du patient </a:t>
                      </a:r>
                      <a:endParaRPr sz="1800" b="1" u="none" strike="noStrike" cap="none" dirty="0">
                        <a:solidFill>
                          <a:schemeClr val="dk1"/>
                        </a:solidFill>
                        <a:latin typeface="Arial"/>
                        <a:ea typeface="Arial"/>
                        <a:cs typeface="Arial"/>
                        <a:sym typeface="Arial"/>
                      </a:endParaRPr>
                    </a:p>
                  </a:txBody>
                  <a:tcPr marL="91425" marR="91425" marT="45675" marB="45675">
                    <a:solidFill>
                      <a:schemeClr val="lt2"/>
                    </a:solidFill>
                  </a:tcPr>
                </a:tc>
                <a:tc>
                  <a:txBody>
                    <a:bodyPr/>
                    <a:lstStyle/>
                    <a:p>
                      <a:pPr marL="0" marR="0" lvl="0" indent="0" algn="ctr" rtl="0">
                        <a:spcBef>
                          <a:spcPts val="0"/>
                        </a:spcBef>
                        <a:spcAft>
                          <a:spcPts val="0"/>
                        </a:spcAft>
                        <a:buClr>
                          <a:schemeClr val="dk1"/>
                        </a:buClr>
                        <a:buSzPts val="2000"/>
                        <a:buFont typeface="Arial"/>
                        <a:buNone/>
                      </a:pPr>
                      <a:r>
                        <a:rPr lang="fr-FR" sz="1800" b="1" u="none" strike="noStrike" cap="none">
                          <a:latin typeface="Arial"/>
                          <a:ea typeface="Arial"/>
                          <a:cs typeface="Arial"/>
                          <a:sym typeface="Arial"/>
                        </a:rPr>
                        <a:t>Fièvre &gt;38,5 C</a:t>
                      </a:r>
                      <a:r>
                        <a:rPr lang="fr-FR" sz="1800" b="1" u="none" strike="noStrike" cap="none" baseline="30000">
                          <a:latin typeface="Arial"/>
                          <a:ea typeface="Arial"/>
                          <a:cs typeface="Arial"/>
                          <a:sym typeface="Arial"/>
                        </a:rPr>
                        <a:t>o</a:t>
                      </a:r>
                      <a:endParaRPr sz="1800" b="1" u="none" strike="noStrike" cap="none">
                        <a:solidFill>
                          <a:schemeClr val="dk1"/>
                        </a:solidFill>
                        <a:latin typeface="Arial"/>
                        <a:ea typeface="Arial"/>
                        <a:cs typeface="Arial"/>
                        <a:sym typeface="Arial"/>
                      </a:endParaRPr>
                    </a:p>
                  </a:txBody>
                  <a:tcPr marL="91425" marR="91425" marT="45675" marB="45675">
                    <a:solidFill>
                      <a:schemeClr val="lt2"/>
                    </a:solidFill>
                  </a:tcPr>
                </a:tc>
                <a:tc>
                  <a:txBody>
                    <a:bodyPr/>
                    <a:lstStyle/>
                    <a:p>
                      <a:pPr marL="0" marR="0" lvl="0" indent="0" algn="ctr" rtl="0">
                        <a:spcBef>
                          <a:spcPts val="0"/>
                        </a:spcBef>
                        <a:spcAft>
                          <a:spcPts val="0"/>
                        </a:spcAft>
                        <a:buClr>
                          <a:schemeClr val="dk1"/>
                        </a:buClr>
                        <a:buSzPts val="2000"/>
                        <a:buFont typeface="Arial"/>
                        <a:buNone/>
                      </a:pPr>
                      <a:r>
                        <a:rPr lang="fr-FR" sz="1800" b="1" u="none" strike="noStrike" cap="none">
                          <a:latin typeface="Arial"/>
                          <a:ea typeface="Arial"/>
                          <a:cs typeface="Arial"/>
                          <a:sym typeface="Arial"/>
                        </a:rPr>
                        <a:t>Arthralgie ou arthrite sévère ? (O/N)</a:t>
                      </a:r>
                      <a:endParaRPr sz="1800" b="1" u="none" strike="noStrike" cap="none">
                        <a:solidFill>
                          <a:schemeClr val="dk1"/>
                        </a:solidFill>
                        <a:latin typeface="Arial"/>
                        <a:ea typeface="Arial"/>
                        <a:cs typeface="Arial"/>
                        <a:sym typeface="Arial"/>
                      </a:endParaRPr>
                    </a:p>
                  </a:txBody>
                  <a:tcPr marL="91425" marR="91425" marT="45675" marB="45675">
                    <a:solidFill>
                      <a:schemeClr val="lt2"/>
                    </a:solidFill>
                  </a:tcPr>
                </a:tc>
                <a:tc>
                  <a:txBody>
                    <a:bodyPr/>
                    <a:lstStyle/>
                    <a:p>
                      <a:pPr marL="0" marR="0" lvl="0" indent="0" algn="ctr" rtl="0">
                        <a:spcBef>
                          <a:spcPts val="0"/>
                        </a:spcBef>
                        <a:spcAft>
                          <a:spcPts val="0"/>
                        </a:spcAft>
                        <a:buClr>
                          <a:schemeClr val="dk1"/>
                        </a:buClr>
                        <a:buSzPts val="2000"/>
                        <a:buFont typeface="Arial"/>
                        <a:buNone/>
                      </a:pPr>
                      <a:r>
                        <a:rPr lang="fr-FR" sz="1800" b="1" u="none" strike="noStrike" cap="none" dirty="0">
                          <a:latin typeface="Arial"/>
                          <a:ea typeface="Arial"/>
                          <a:cs typeface="Arial"/>
                          <a:sym typeface="Arial"/>
                        </a:rPr>
                        <a:t>Autre problème de santé ? </a:t>
                      </a:r>
                      <a:br>
                        <a:rPr lang="fr-FR" sz="1800" b="1" u="none" strike="noStrike" cap="none" dirty="0">
                          <a:latin typeface="Arial"/>
                          <a:ea typeface="Arial"/>
                          <a:cs typeface="Arial"/>
                          <a:sym typeface="Arial"/>
                        </a:rPr>
                      </a:br>
                      <a:r>
                        <a:rPr lang="fr-FR" sz="1800" b="1" u="none" strike="noStrike" cap="none" dirty="0">
                          <a:latin typeface="Arial"/>
                          <a:ea typeface="Arial"/>
                          <a:cs typeface="Arial"/>
                          <a:sym typeface="Arial"/>
                        </a:rPr>
                        <a:t>(O/N)</a:t>
                      </a:r>
                      <a:endParaRPr sz="1800" b="1" u="none" strike="noStrike" cap="none" dirty="0">
                        <a:solidFill>
                          <a:schemeClr val="dk1"/>
                        </a:solidFill>
                        <a:latin typeface="Arial"/>
                        <a:ea typeface="Arial"/>
                        <a:cs typeface="Arial"/>
                        <a:sym typeface="Arial"/>
                      </a:endParaRPr>
                    </a:p>
                  </a:txBody>
                  <a:tcPr marL="91425" marR="91425" marT="45675" marB="45675">
                    <a:solidFill>
                      <a:schemeClr val="lt2"/>
                    </a:solidFill>
                  </a:tcPr>
                </a:tc>
                <a:tc>
                  <a:txBody>
                    <a:bodyPr/>
                    <a:lstStyle/>
                    <a:p>
                      <a:pPr marL="0" marR="0" lvl="0" indent="0" algn="ctr" rtl="0">
                        <a:spcBef>
                          <a:spcPts val="0"/>
                        </a:spcBef>
                        <a:spcAft>
                          <a:spcPts val="0"/>
                        </a:spcAft>
                        <a:buClr>
                          <a:schemeClr val="dk1"/>
                        </a:buClr>
                        <a:buSzPts val="2000"/>
                        <a:buFont typeface="Arial"/>
                        <a:buNone/>
                      </a:pPr>
                      <a:r>
                        <a:rPr lang="fr-FR" sz="1800" b="1" u="none" strike="noStrike" cap="none" dirty="0">
                          <a:solidFill>
                            <a:schemeClr val="dk1"/>
                          </a:solidFill>
                          <a:latin typeface="Arial"/>
                          <a:ea typeface="Arial"/>
                          <a:cs typeface="Arial"/>
                          <a:sym typeface="Arial"/>
                        </a:rPr>
                        <a:t>Répond-il à la définition du cas ?</a:t>
                      </a:r>
                      <a:endParaRPr sz="1800" dirty="0"/>
                    </a:p>
                  </a:txBody>
                  <a:tcPr marL="91425" marR="91425" marT="45675" marB="45675">
                    <a:solidFill>
                      <a:schemeClr val="lt2"/>
                    </a:solidFill>
                  </a:tcPr>
                </a:tc>
                <a:extLst>
                  <a:ext uri="{0D108BD9-81ED-4DB2-BD59-A6C34878D82A}">
                    <a16:rowId xmlns:a16="http://schemas.microsoft.com/office/drawing/2014/main" val="10000"/>
                  </a:ext>
                </a:extLst>
              </a:tr>
              <a:tr h="370550">
                <a:tc>
                  <a:txBody>
                    <a:bodyPr/>
                    <a:lstStyle/>
                    <a:p>
                      <a:pPr marL="0" marR="0" lvl="0" indent="0" algn="ctr" rtl="0">
                        <a:spcBef>
                          <a:spcPts val="0"/>
                        </a:spcBef>
                        <a:spcAft>
                          <a:spcPts val="0"/>
                        </a:spcAft>
                        <a:buClr>
                          <a:schemeClr val="dk1"/>
                        </a:buClr>
                        <a:buSzPts val="2000"/>
                        <a:buFont typeface="Arial"/>
                        <a:buNone/>
                      </a:pPr>
                      <a:r>
                        <a:rPr lang="fr-FR" sz="1800" u="none" strike="noStrike" cap="none" dirty="0">
                          <a:latin typeface="Arial"/>
                          <a:ea typeface="Arial"/>
                          <a:cs typeface="Arial"/>
                          <a:sym typeface="Arial"/>
                        </a:rPr>
                        <a:t>1</a:t>
                      </a:r>
                      <a:endParaRPr sz="1800" u="none" strike="noStrike" cap="none" dirty="0">
                        <a:latin typeface="Arial"/>
                        <a:ea typeface="Arial"/>
                        <a:cs typeface="Arial"/>
                        <a:sym typeface="Arial"/>
                      </a:endParaRPr>
                    </a:p>
                  </a:txBody>
                  <a:tcPr marL="91425" marR="91425" marT="45675" marB="45675"/>
                </a:tc>
                <a:tc>
                  <a:txBody>
                    <a:bodyPr/>
                    <a:lstStyle/>
                    <a:p>
                      <a:pPr marL="0" marR="0" lvl="0" indent="0" algn="ctr" rtl="0">
                        <a:spcBef>
                          <a:spcPts val="0"/>
                        </a:spcBef>
                        <a:spcAft>
                          <a:spcPts val="0"/>
                        </a:spcAft>
                        <a:buClr>
                          <a:schemeClr val="dk1"/>
                        </a:buClr>
                        <a:buSzPts val="2000"/>
                        <a:buFont typeface="Arial"/>
                        <a:buNone/>
                      </a:pPr>
                      <a:r>
                        <a:rPr lang="fr-FR" sz="1800" u="none" strike="noStrike" cap="none">
                          <a:latin typeface="Arial"/>
                          <a:ea typeface="Arial"/>
                          <a:cs typeface="Arial"/>
                          <a:sym typeface="Arial"/>
                        </a:rPr>
                        <a:t>Oui</a:t>
                      </a:r>
                      <a:endParaRPr sz="1800" u="none" strike="noStrike" cap="none">
                        <a:latin typeface="Arial"/>
                        <a:ea typeface="Arial"/>
                        <a:cs typeface="Arial"/>
                        <a:sym typeface="Arial"/>
                      </a:endParaRPr>
                    </a:p>
                  </a:txBody>
                  <a:tcPr marL="91425" marR="91425" marT="45675" marB="45675"/>
                </a:tc>
                <a:tc>
                  <a:txBody>
                    <a:bodyPr/>
                    <a:lstStyle/>
                    <a:p>
                      <a:pPr marL="0" marR="0" lvl="0" indent="0" algn="ctr" rtl="0">
                        <a:spcBef>
                          <a:spcPts val="0"/>
                        </a:spcBef>
                        <a:spcAft>
                          <a:spcPts val="0"/>
                        </a:spcAft>
                        <a:buClr>
                          <a:schemeClr val="dk1"/>
                        </a:buClr>
                        <a:buSzPts val="2000"/>
                        <a:buFont typeface="Arial"/>
                        <a:buNone/>
                      </a:pPr>
                      <a:r>
                        <a:rPr lang="fr-FR" sz="1800" u="none" strike="noStrike" cap="none" dirty="0">
                          <a:latin typeface="Arial"/>
                          <a:ea typeface="Arial"/>
                          <a:cs typeface="Arial"/>
                          <a:sym typeface="Arial"/>
                        </a:rPr>
                        <a:t>Oui</a:t>
                      </a:r>
                      <a:endParaRPr sz="1800" u="none" strike="noStrike" cap="none" dirty="0">
                        <a:latin typeface="Arial"/>
                        <a:ea typeface="Arial"/>
                        <a:cs typeface="Arial"/>
                        <a:sym typeface="Arial"/>
                      </a:endParaRPr>
                    </a:p>
                  </a:txBody>
                  <a:tcPr marL="91425" marR="91425" marT="45675" marB="45675"/>
                </a:tc>
                <a:tc>
                  <a:txBody>
                    <a:bodyPr/>
                    <a:lstStyle/>
                    <a:p>
                      <a:pPr marL="0" marR="0" lvl="0" indent="0" algn="ctr" rtl="0">
                        <a:spcBef>
                          <a:spcPts val="0"/>
                        </a:spcBef>
                        <a:spcAft>
                          <a:spcPts val="0"/>
                        </a:spcAft>
                        <a:buClr>
                          <a:schemeClr val="dk1"/>
                        </a:buClr>
                        <a:buSzPts val="2000"/>
                        <a:buFont typeface="Arial"/>
                        <a:buNone/>
                      </a:pPr>
                      <a:r>
                        <a:rPr lang="fr-FR" sz="1800" u="none" strike="noStrike" cap="none">
                          <a:latin typeface="Arial"/>
                          <a:ea typeface="Arial"/>
                          <a:cs typeface="Arial"/>
                          <a:sym typeface="Arial"/>
                        </a:rPr>
                        <a:t>Non</a:t>
                      </a:r>
                      <a:endParaRPr sz="1800" u="none" strike="noStrike" cap="none">
                        <a:latin typeface="Arial"/>
                        <a:ea typeface="Arial"/>
                        <a:cs typeface="Arial"/>
                        <a:sym typeface="Arial"/>
                      </a:endParaRPr>
                    </a:p>
                  </a:txBody>
                  <a:tcPr marL="91425" marR="91425" marT="45675" marB="45675"/>
                </a:tc>
                <a:tc>
                  <a:txBody>
                    <a:bodyPr/>
                    <a:lstStyle/>
                    <a:p>
                      <a:pPr marL="0" marR="0" lvl="0" indent="0" algn="ctr" rtl="0">
                        <a:spcBef>
                          <a:spcPts val="0"/>
                        </a:spcBef>
                        <a:spcAft>
                          <a:spcPts val="0"/>
                        </a:spcAft>
                        <a:buClr>
                          <a:schemeClr val="dk1"/>
                        </a:buClr>
                        <a:buSzPts val="2000"/>
                        <a:buFont typeface="Arial"/>
                        <a:buNone/>
                      </a:pPr>
                      <a:endParaRPr sz="1800" u="none" strike="noStrike" cap="none">
                        <a:latin typeface="Arial"/>
                        <a:ea typeface="Arial"/>
                        <a:cs typeface="Arial"/>
                        <a:sym typeface="Arial"/>
                      </a:endParaRPr>
                    </a:p>
                  </a:txBody>
                  <a:tcPr marL="91425" marR="91425" marT="45675" marB="45675"/>
                </a:tc>
                <a:extLst>
                  <a:ext uri="{0D108BD9-81ED-4DB2-BD59-A6C34878D82A}">
                    <a16:rowId xmlns:a16="http://schemas.microsoft.com/office/drawing/2014/main" val="10001"/>
                  </a:ext>
                </a:extLst>
              </a:tr>
              <a:tr h="370550">
                <a:tc>
                  <a:txBody>
                    <a:bodyPr/>
                    <a:lstStyle/>
                    <a:p>
                      <a:pPr marL="0" marR="0" lvl="0" indent="0" algn="ctr" rtl="0">
                        <a:spcBef>
                          <a:spcPts val="0"/>
                        </a:spcBef>
                        <a:spcAft>
                          <a:spcPts val="0"/>
                        </a:spcAft>
                        <a:buClr>
                          <a:schemeClr val="dk1"/>
                        </a:buClr>
                        <a:buSzPts val="2000"/>
                        <a:buFont typeface="Arial"/>
                        <a:buNone/>
                      </a:pPr>
                      <a:r>
                        <a:rPr lang="fr-FR" sz="1800" u="none" strike="noStrike" cap="none">
                          <a:latin typeface="Arial"/>
                          <a:ea typeface="Arial"/>
                          <a:cs typeface="Arial"/>
                          <a:sym typeface="Arial"/>
                        </a:rPr>
                        <a:t>2</a:t>
                      </a:r>
                      <a:endParaRPr sz="1800" u="none" strike="noStrike" cap="none">
                        <a:latin typeface="Arial"/>
                        <a:ea typeface="Arial"/>
                        <a:cs typeface="Arial"/>
                        <a:sym typeface="Arial"/>
                      </a:endParaRPr>
                    </a:p>
                  </a:txBody>
                  <a:tcPr marL="91425" marR="91425" marT="45675" marB="45675"/>
                </a:tc>
                <a:tc>
                  <a:txBody>
                    <a:bodyPr/>
                    <a:lstStyle/>
                    <a:p>
                      <a:pPr marL="0" marR="0" lvl="0" indent="0" algn="ctr" rtl="0">
                        <a:spcBef>
                          <a:spcPts val="0"/>
                        </a:spcBef>
                        <a:spcAft>
                          <a:spcPts val="0"/>
                        </a:spcAft>
                        <a:buClr>
                          <a:schemeClr val="dk1"/>
                        </a:buClr>
                        <a:buSzPts val="2000"/>
                        <a:buFont typeface="Arial"/>
                        <a:buNone/>
                      </a:pPr>
                      <a:r>
                        <a:rPr lang="fr-FR" sz="1800" u="none" strike="noStrike" cap="none" dirty="0">
                          <a:latin typeface="Arial"/>
                          <a:ea typeface="Arial"/>
                          <a:cs typeface="Arial"/>
                          <a:sym typeface="Arial"/>
                        </a:rPr>
                        <a:t>« chaud »</a:t>
                      </a:r>
                      <a:endParaRPr sz="1800" u="none" strike="noStrike" cap="none" dirty="0">
                        <a:latin typeface="Arial"/>
                        <a:ea typeface="Arial"/>
                        <a:cs typeface="Arial"/>
                        <a:sym typeface="Arial"/>
                      </a:endParaRPr>
                    </a:p>
                  </a:txBody>
                  <a:tcPr marL="91425" marR="91425" marT="45675" marB="45675"/>
                </a:tc>
                <a:tc>
                  <a:txBody>
                    <a:bodyPr/>
                    <a:lstStyle/>
                    <a:p>
                      <a:pPr marL="0" marR="0" lvl="0" indent="0" algn="ctr" rtl="0">
                        <a:spcBef>
                          <a:spcPts val="0"/>
                        </a:spcBef>
                        <a:spcAft>
                          <a:spcPts val="0"/>
                        </a:spcAft>
                        <a:buClr>
                          <a:schemeClr val="dk1"/>
                        </a:buClr>
                        <a:buSzPts val="2000"/>
                        <a:buFont typeface="Arial"/>
                        <a:buNone/>
                      </a:pPr>
                      <a:r>
                        <a:rPr lang="fr-FR" sz="1800" u="none" strike="noStrike" cap="none">
                          <a:latin typeface="Arial"/>
                          <a:ea typeface="Arial"/>
                          <a:cs typeface="Arial"/>
                          <a:sym typeface="Arial"/>
                        </a:rPr>
                        <a:t>Oui</a:t>
                      </a:r>
                      <a:endParaRPr sz="1800" u="none" strike="noStrike" cap="none">
                        <a:latin typeface="Arial"/>
                        <a:ea typeface="Arial"/>
                        <a:cs typeface="Arial"/>
                        <a:sym typeface="Arial"/>
                      </a:endParaRPr>
                    </a:p>
                  </a:txBody>
                  <a:tcPr marL="91425" marR="91425" marT="45675" marB="45675"/>
                </a:tc>
                <a:tc>
                  <a:txBody>
                    <a:bodyPr/>
                    <a:lstStyle/>
                    <a:p>
                      <a:pPr marL="0" marR="0" lvl="0" indent="0" algn="ctr" rtl="0">
                        <a:spcBef>
                          <a:spcPts val="0"/>
                        </a:spcBef>
                        <a:spcAft>
                          <a:spcPts val="0"/>
                        </a:spcAft>
                        <a:buClr>
                          <a:schemeClr val="dk1"/>
                        </a:buClr>
                        <a:buSzPts val="2000"/>
                        <a:buFont typeface="Arial"/>
                        <a:buNone/>
                      </a:pPr>
                      <a:r>
                        <a:rPr lang="fr-FR" sz="1800" u="none" strike="noStrike" cap="none">
                          <a:latin typeface="Arial"/>
                          <a:ea typeface="Arial"/>
                          <a:cs typeface="Arial"/>
                          <a:sym typeface="Arial"/>
                        </a:rPr>
                        <a:t>Non</a:t>
                      </a:r>
                      <a:endParaRPr sz="1800" u="none" strike="noStrike" cap="none">
                        <a:latin typeface="Arial"/>
                        <a:ea typeface="Arial"/>
                        <a:cs typeface="Arial"/>
                        <a:sym typeface="Arial"/>
                      </a:endParaRPr>
                    </a:p>
                  </a:txBody>
                  <a:tcPr marL="91425" marR="91425" marT="45675" marB="45675"/>
                </a:tc>
                <a:tc>
                  <a:txBody>
                    <a:bodyPr/>
                    <a:lstStyle/>
                    <a:p>
                      <a:pPr marL="0" marR="0" lvl="0" indent="0" algn="ctr" rtl="0">
                        <a:spcBef>
                          <a:spcPts val="0"/>
                        </a:spcBef>
                        <a:spcAft>
                          <a:spcPts val="0"/>
                        </a:spcAft>
                        <a:buClr>
                          <a:schemeClr val="dk1"/>
                        </a:buClr>
                        <a:buSzPts val="2000"/>
                        <a:buFont typeface="Arial"/>
                        <a:buNone/>
                      </a:pPr>
                      <a:endParaRPr sz="1800" u="none" strike="noStrike" cap="none" dirty="0">
                        <a:latin typeface="Arial"/>
                        <a:ea typeface="Arial"/>
                        <a:cs typeface="Arial"/>
                        <a:sym typeface="Arial"/>
                      </a:endParaRPr>
                    </a:p>
                  </a:txBody>
                  <a:tcPr marL="91425" marR="91425" marT="45675" marB="45675"/>
                </a:tc>
                <a:extLst>
                  <a:ext uri="{0D108BD9-81ED-4DB2-BD59-A6C34878D82A}">
                    <a16:rowId xmlns:a16="http://schemas.microsoft.com/office/drawing/2014/main" val="10002"/>
                  </a:ext>
                </a:extLst>
              </a:tr>
            </a:tbl>
          </a:graphicData>
        </a:graphic>
      </p:graphicFrame>
      <p:sp>
        <p:nvSpPr>
          <p:cNvPr id="409" name="Google Shape;409;p52"/>
          <p:cNvSpPr txBox="1"/>
          <p:nvPr/>
        </p:nvSpPr>
        <p:spPr>
          <a:xfrm>
            <a:off x="8213612" y="5491725"/>
            <a:ext cx="2117558" cy="36929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800" b="1" dirty="0">
                <a:solidFill>
                  <a:srgbClr val="109648"/>
                </a:solidFill>
                <a:sym typeface="Arial"/>
              </a:rPr>
              <a:t>Suspect</a:t>
            </a:r>
            <a:endParaRPr sz="1800" dirty="0"/>
          </a:p>
        </p:txBody>
      </p:sp>
      <p:sp>
        <p:nvSpPr>
          <p:cNvPr id="410" name="Google Shape;410;p52"/>
          <p:cNvSpPr txBox="1"/>
          <p:nvPr/>
        </p:nvSpPr>
        <p:spPr>
          <a:xfrm>
            <a:off x="8213612" y="5851611"/>
            <a:ext cx="2117558" cy="36929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800" b="1" dirty="0">
                <a:solidFill>
                  <a:srgbClr val="109648"/>
                </a:solidFill>
                <a:sym typeface="Arial"/>
              </a:rPr>
              <a:t>Non</a:t>
            </a:r>
            <a:endParaRPr sz="1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0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0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0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415"/>
        <p:cNvGrpSpPr/>
        <p:nvPr/>
      </p:nvGrpSpPr>
      <p:grpSpPr>
        <a:xfrm>
          <a:off x="0" y="0"/>
          <a:ext cx="0" cy="0"/>
          <a:chOff x="0" y="0"/>
          <a:chExt cx="0" cy="0"/>
        </a:xfrm>
      </p:grpSpPr>
      <p:sp>
        <p:nvSpPr>
          <p:cNvPr id="416" name="Google Shape;416;p53"/>
          <p:cNvSpPr txBox="1">
            <a:spLocks noGrp="1"/>
          </p:cNvSpPr>
          <p:nvPr>
            <p:ph type="body" idx="1"/>
          </p:nvPr>
        </p:nvSpPr>
        <p:spPr>
          <a:xfrm>
            <a:off x="838200" y="1478857"/>
            <a:ext cx="10515600" cy="955241"/>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2400"/>
              <a:buNone/>
            </a:pPr>
            <a:r>
              <a:rPr lang="fr-FR" sz="2400" b="1" dirty="0"/>
              <a:t>Définition du cas de surveillance : </a:t>
            </a:r>
            <a:r>
              <a:rPr lang="fr-FR" sz="2400" dirty="0"/>
              <a:t>Toute personne présentant une fièvre aiguë &gt;38,5</a:t>
            </a:r>
            <a:r>
              <a:rPr lang="fr-FR" sz="2400" b="1" baseline="30000" dirty="0">
                <a:solidFill>
                  <a:schemeClr val="dk1"/>
                </a:solidFill>
              </a:rPr>
              <a:t>o</a:t>
            </a:r>
            <a:r>
              <a:rPr lang="fr-FR" sz="2400" dirty="0"/>
              <a:t> C et des arthralgies ou arthrites sévères</a:t>
            </a:r>
            <a:endParaRPr dirty="0"/>
          </a:p>
          <a:p>
            <a:pPr marL="228600" lvl="0" indent="-76200" algn="l" rtl="0">
              <a:lnSpc>
                <a:spcPct val="100000"/>
              </a:lnSpc>
              <a:spcBef>
                <a:spcPts val="0"/>
              </a:spcBef>
              <a:spcAft>
                <a:spcPts val="0"/>
              </a:spcAft>
              <a:buClr>
                <a:schemeClr val="dk1"/>
              </a:buClr>
              <a:buSzPts val="2400"/>
              <a:buNone/>
            </a:pPr>
            <a:endParaRPr sz="2400" dirty="0"/>
          </a:p>
          <a:p>
            <a:pPr marL="0" lvl="0" indent="0" algn="l" rtl="0">
              <a:lnSpc>
                <a:spcPct val="100000"/>
              </a:lnSpc>
              <a:spcBef>
                <a:spcPts val="0"/>
              </a:spcBef>
              <a:spcAft>
                <a:spcPts val="0"/>
              </a:spcAft>
              <a:buClr>
                <a:schemeClr val="dk1"/>
              </a:buClr>
              <a:buSzPts val="2400"/>
              <a:buNone/>
            </a:pPr>
            <a:endParaRPr sz="2400" dirty="0"/>
          </a:p>
        </p:txBody>
      </p:sp>
      <p:sp>
        <p:nvSpPr>
          <p:cNvPr id="417" name="Google Shape;417;p53"/>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Une définition de cas permet-elle toujours d'identifier les cas véritables ? (1/11)</a:t>
            </a:r>
            <a:endParaRPr dirty="0">
              <a:latin typeface="Franklin Gothic Medium" panose="020B0603020102020204" pitchFamily="34" charset="0"/>
            </a:endParaRPr>
          </a:p>
        </p:txBody>
      </p:sp>
      <p:sp>
        <p:nvSpPr>
          <p:cNvPr id="418" name="Google Shape;418;p53"/>
          <p:cNvSpPr/>
          <p:nvPr/>
        </p:nvSpPr>
        <p:spPr>
          <a:xfrm>
            <a:off x="1972457" y="2471731"/>
            <a:ext cx="8247085" cy="3420887"/>
          </a:xfrm>
          <a:prstGeom prst="rect">
            <a:avLst/>
          </a:prstGeom>
          <a:noFill/>
          <a:ln w="762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19" name="Google Shape;419;p53"/>
          <p:cNvSpPr/>
          <p:nvPr/>
        </p:nvSpPr>
        <p:spPr>
          <a:xfrm rot="-5400000">
            <a:off x="5956302" y="1937273"/>
            <a:ext cx="270262" cy="8256217"/>
          </a:xfrm>
          <a:prstGeom prst="leftBrace">
            <a:avLst>
              <a:gd name="adj1" fmla="val 8333"/>
              <a:gd name="adj2" fmla="val 50000"/>
            </a:avLst>
          </a:prstGeom>
          <a:no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sp>
        <p:nvSpPr>
          <p:cNvPr id="420" name="Google Shape;420;p53"/>
          <p:cNvSpPr txBox="1"/>
          <p:nvPr/>
        </p:nvSpPr>
        <p:spPr>
          <a:xfrm>
            <a:off x="4624583" y="6200513"/>
            <a:ext cx="2933700"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800" b="1">
                <a:solidFill>
                  <a:schemeClr val="dk1"/>
                </a:solidFill>
                <a:latin typeface="Arial"/>
                <a:ea typeface="Arial"/>
                <a:cs typeface="Arial"/>
                <a:sym typeface="Arial"/>
              </a:rPr>
              <a:t>Exposé</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1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2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425"/>
        <p:cNvGrpSpPr/>
        <p:nvPr/>
      </p:nvGrpSpPr>
      <p:grpSpPr>
        <a:xfrm>
          <a:off x="0" y="0"/>
          <a:ext cx="0" cy="0"/>
          <a:chOff x="0" y="0"/>
          <a:chExt cx="0" cy="0"/>
        </a:xfrm>
      </p:grpSpPr>
      <p:sp>
        <p:nvSpPr>
          <p:cNvPr id="426" name="Google Shape;426;p54"/>
          <p:cNvSpPr txBox="1">
            <a:spLocks noGrp="1"/>
          </p:cNvSpPr>
          <p:nvPr>
            <p:ph type="body" idx="1"/>
          </p:nvPr>
        </p:nvSpPr>
        <p:spPr>
          <a:xfrm>
            <a:off x="838200" y="1478857"/>
            <a:ext cx="10515600" cy="955241"/>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2400"/>
              <a:buNone/>
            </a:pPr>
            <a:r>
              <a:rPr lang="fr-FR" sz="2400" b="1" dirty="0"/>
              <a:t>Définition du cas : </a:t>
            </a:r>
            <a:r>
              <a:rPr lang="fr-FR" sz="2400" dirty="0"/>
              <a:t>Toute personne présentant une fièvre aiguë &gt;38,5</a:t>
            </a:r>
            <a:r>
              <a:rPr lang="fr-FR" sz="2400" b="1" baseline="30000" dirty="0">
                <a:solidFill>
                  <a:schemeClr val="dk1"/>
                </a:solidFill>
              </a:rPr>
              <a:t>o</a:t>
            </a:r>
            <a:r>
              <a:rPr lang="fr-FR" sz="2400" dirty="0"/>
              <a:t> C et une arthralgie ou une arthrite sévère</a:t>
            </a:r>
            <a:endParaRPr dirty="0"/>
          </a:p>
          <a:p>
            <a:pPr marL="228600" lvl="0" indent="-76200" algn="l" rtl="0">
              <a:lnSpc>
                <a:spcPct val="100000"/>
              </a:lnSpc>
              <a:spcBef>
                <a:spcPts val="0"/>
              </a:spcBef>
              <a:spcAft>
                <a:spcPts val="0"/>
              </a:spcAft>
              <a:buClr>
                <a:schemeClr val="dk1"/>
              </a:buClr>
              <a:buSzPts val="2400"/>
              <a:buNone/>
            </a:pPr>
            <a:endParaRPr sz="2400" dirty="0"/>
          </a:p>
          <a:p>
            <a:pPr marL="0" lvl="0" indent="0" algn="l" rtl="0">
              <a:lnSpc>
                <a:spcPct val="100000"/>
              </a:lnSpc>
              <a:spcBef>
                <a:spcPts val="0"/>
              </a:spcBef>
              <a:spcAft>
                <a:spcPts val="0"/>
              </a:spcAft>
              <a:buClr>
                <a:schemeClr val="dk1"/>
              </a:buClr>
              <a:buSzPts val="2400"/>
              <a:buNone/>
            </a:pPr>
            <a:endParaRPr sz="2400" dirty="0"/>
          </a:p>
        </p:txBody>
      </p:sp>
      <p:sp>
        <p:nvSpPr>
          <p:cNvPr id="427" name="Google Shape;427;p54"/>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Une définition de cas permet-elle toujours d'identifier les cas véritables ? (2/11)</a:t>
            </a:r>
            <a:endParaRPr dirty="0">
              <a:latin typeface="Franklin Gothic Medium" panose="020B0603020102020204" pitchFamily="34" charset="0"/>
            </a:endParaRPr>
          </a:p>
        </p:txBody>
      </p:sp>
      <p:sp>
        <p:nvSpPr>
          <p:cNvPr id="428" name="Google Shape;428;p54"/>
          <p:cNvSpPr/>
          <p:nvPr/>
        </p:nvSpPr>
        <p:spPr>
          <a:xfrm>
            <a:off x="1972457" y="2471731"/>
            <a:ext cx="6213600" cy="3420887"/>
          </a:xfrm>
          <a:prstGeom prst="rect">
            <a:avLst/>
          </a:prstGeom>
          <a:solidFill>
            <a:srgbClr val="F9BFC5"/>
          </a:solidFill>
          <a:ln w="5715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29" name="Google Shape;429;p54"/>
          <p:cNvSpPr txBox="1"/>
          <p:nvPr/>
        </p:nvSpPr>
        <p:spPr>
          <a:xfrm>
            <a:off x="4153086" y="3626315"/>
            <a:ext cx="1938338" cy="40006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Clr>
                <a:schemeClr val="dk1"/>
              </a:buClr>
              <a:buSzPts val="2000"/>
              <a:buFont typeface="Arial"/>
              <a:buNone/>
            </a:pPr>
            <a:r>
              <a:rPr lang="fr-FR" sz="2000" b="1" i="0" u="none" strike="noStrike" cap="none" dirty="0">
                <a:solidFill>
                  <a:schemeClr val="dk1"/>
                </a:solidFill>
                <a:latin typeface="Arial"/>
                <a:ea typeface="Arial"/>
                <a:cs typeface="Arial"/>
                <a:sym typeface="Arial"/>
              </a:rPr>
              <a:t>Infectés</a:t>
            </a:r>
            <a:endParaRPr sz="2000" b="1" dirty="0">
              <a:solidFill>
                <a:schemeClr val="dk1"/>
              </a:solidFill>
              <a:latin typeface="Arial"/>
              <a:ea typeface="Arial"/>
              <a:cs typeface="Arial"/>
              <a:sym typeface="Arial"/>
            </a:endParaRPr>
          </a:p>
        </p:txBody>
      </p:sp>
      <p:sp>
        <p:nvSpPr>
          <p:cNvPr id="430" name="Google Shape;430;p54"/>
          <p:cNvSpPr txBox="1"/>
          <p:nvPr/>
        </p:nvSpPr>
        <p:spPr>
          <a:xfrm>
            <a:off x="8566623" y="3626315"/>
            <a:ext cx="1333500" cy="70784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Clr>
                <a:schemeClr val="dk1"/>
              </a:buClr>
              <a:buSzPts val="2000"/>
              <a:buFont typeface="Arial"/>
              <a:buNone/>
            </a:pPr>
            <a:r>
              <a:rPr lang="fr-FR" sz="2000" b="1" i="0" u="none" strike="noStrike" cap="none" dirty="0">
                <a:solidFill>
                  <a:schemeClr val="dk1"/>
                </a:solidFill>
                <a:latin typeface="Arial"/>
                <a:ea typeface="Arial"/>
                <a:cs typeface="Arial"/>
                <a:sym typeface="Arial"/>
              </a:rPr>
              <a:t>Non infectés</a:t>
            </a:r>
            <a:endParaRPr sz="2000" b="1" dirty="0">
              <a:solidFill>
                <a:schemeClr val="dk1"/>
              </a:solidFill>
              <a:latin typeface="Arial"/>
              <a:ea typeface="Arial"/>
              <a:cs typeface="Arial"/>
              <a:sym typeface="Arial"/>
            </a:endParaRPr>
          </a:p>
        </p:txBody>
      </p:sp>
      <p:sp>
        <p:nvSpPr>
          <p:cNvPr id="431" name="Google Shape;431;p54"/>
          <p:cNvSpPr/>
          <p:nvPr/>
        </p:nvSpPr>
        <p:spPr>
          <a:xfrm>
            <a:off x="1972457" y="2471731"/>
            <a:ext cx="8247085" cy="3420887"/>
          </a:xfrm>
          <a:prstGeom prst="rect">
            <a:avLst/>
          </a:prstGeom>
          <a:noFill/>
          <a:ln w="762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32" name="Google Shape;432;p54"/>
          <p:cNvSpPr/>
          <p:nvPr/>
        </p:nvSpPr>
        <p:spPr>
          <a:xfrm rot="-5400000">
            <a:off x="5956302" y="1937273"/>
            <a:ext cx="270262" cy="8256217"/>
          </a:xfrm>
          <a:prstGeom prst="leftBrace">
            <a:avLst>
              <a:gd name="adj1" fmla="val 8333"/>
              <a:gd name="adj2" fmla="val 50000"/>
            </a:avLst>
          </a:prstGeom>
          <a:no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sp>
        <p:nvSpPr>
          <p:cNvPr id="433" name="Google Shape;433;p54"/>
          <p:cNvSpPr txBox="1"/>
          <p:nvPr/>
        </p:nvSpPr>
        <p:spPr>
          <a:xfrm>
            <a:off x="4624583" y="6200513"/>
            <a:ext cx="2933700"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800" b="1" dirty="0">
                <a:solidFill>
                  <a:schemeClr val="dk1"/>
                </a:solidFill>
                <a:latin typeface="Arial"/>
                <a:ea typeface="Arial"/>
                <a:cs typeface="Arial"/>
                <a:sym typeface="Arial"/>
              </a:rPr>
              <a:t>Exposés</a:t>
            </a:r>
            <a:endParaRPr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438"/>
        <p:cNvGrpSpPr/>
        <p:nvPr/>
      </p:nvGrpSpPr>
      <p:grpSpPr>
        <a:xfrm>
          <a:off x="0" y="0"/>
          <a:ext cx="0" cy="0"/>
          <a:chOff x="0" y="0"/>
          <a:chExt cx="0" cy="0"/>
        </a:xfrm>
      </p:grpSpPr>
      <p:sp>
        <p:nvSpPr>
          <p:cNvPr id="439" name="Google Shape;439;p55"/>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Une définition de cas permet-elle toujours d'identifier les cas véritables ? (3/11)</a:t>
            </a:r>
            <a:endParaRPr dirty="0">
              <a:latin typeface="Franklin Gothic Medium" panose="020B0603020102020204" pitchFamily="34" charset="0"/>
            </a:endParaRPr>
          </a:p>
        </p:txBody>
      </p:sp>
      <p:sp>
        <p:nvSpPr>
          <p:cNvPr id="440" name="Google Shape;440;p55"/>
          <p:cNvSpPr/>
          <p:nvPr/>
        </p:nvSpPr>
        <p:spPr>
          <a:xfrm>
            <a:off x="1972457" y="2471731"/>
            <a:ext cx="6213602" cy="3420887"/>
          </a:xfrm>
          <a:prstGeom prst="rect">
            <a:avLst/>
          </a:prstGeom>
          <a:solidFill>
            <a:srgbClr val="F9BFC5"/>
          </a:solidFill>
          <a:ln w="5715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41" name="Google Shape;441;p55"/>
          <p:cNvSpPr/>
          <p:nvPr/>
        </p:nvSpPr>
        <p:spPr>
          <a:xfrm>
            <a:off x="1984488" y="2478398"/>
            <a:ext cx="3890095" cy="3414220"/>
          </a:xfrm>
          <a:prstGeom prst="rect">
            <a:avLst/>
          </a:prstGeom>
          <a:solidFill>
            <a:srgbClr val="F37D88"/>
          </a:solidFill>
          <a:ln w="28575"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42" name="Google Shape;442;p55"/>
          <p:cNvSpPr txBox="1"/>
          <p:nvPr/>
        </p:nvSpPr>
        <p:spPr>
          <a:xfrm>
            <a:off x="2834004" y="3768763"/>
            <a:ext cx="2266029" cy="40006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2000"/>
              <a:buFont typeface="Arial"/>
              <a:buNone/>
            </a:pPr>
            <a:r>
              <a:rPr lang="fr-FR" sz="2000" b="1" i="0" u="none" strike="noStrike" cap="none" dirty="0">
                <a:solidFill>
                  <a:schemeClr val="dk1"/>
                </a:solidFill>
                <a:latin typeface="Arial"/>
                <a:ea typeface="Arial"/>
                <a:cs typeface="Arial"/>
                <a:sym typeface="Arial"/>
              </a:rPr>
              <a:t>Symptomatiques</a:t>
            </a:r>
            <a:endParaRPr sz="2000" b="1" dirty="0">
              <a:solidFill>
                <a:schemeClr val="dk1"/>
              </a:solidFill>
              <a:latin typeface="Arial"/>
              <a:ea typeface="Arial"/>
              <a:cs typeface="Arial"/>
              <a:sym typeface="Arial"/>
            </a:endParaRPr>
          </a:p>
        </p:txBody>
      </p:sp>
      <p:sp>
        <p:nvSpPr>
          <p:cNvPr id="443" name="Google Shape;443;p55"/>
          <p:cNvSpPr txBox="1"/>
          <p:nvPr/>
        </p:nvSpPr>
        <p:spPr>
          <a:xfrm>
            <a:off x="5869191" y="3768763"/>
            <a:ext cx="2475472" cy="40006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2000"/>
              <a:buFont typeface="Arial"/>
              <a:buNone/>
            </a:pPr>
            <a:r>
              <a:rPr lang="fr-FR" sz="2000" b="1" i="0" u="none" strike="noStrike" cap="none" dirty="0">
                <a:solidFill>
                  <a:schemeClr val="dk1"/>
                </a:solidFill>
                <a:latin typeface="Arial"/>
                <a:ea typeface="Arial"/>
                <a:cs typeface="Arial"/>
                <a:sym typeface="Arial"/>
              </a:rPr>
              <a:t>Asymptomatiques</a:t>
            </a:r>
            <a:endParaRPr sz="2000" b="1" dirty="0">
              <a:solidFill>
                <a:schemeClr val="dk1"/>
              </a:solidFill>
              <a:latin typeface="Arial"/>
              <a:ea typeface="Arial"/>
              <a:cs typeface="Arial"/>
              <a:sym typeface="Arial"/>
            </a:endParaRPr>
          </a:p>
        </p:txBody>
      </p:sp>
      <p:sp>
        <p:nvSpPr>
          <p:cNvPr id="444" name="Google Shape;444;p55"/>
          <p:cNvSpPr txBox="1"/>
          <p:nvPr/>
        </p:nvSpPr>
        <p:spPr>
          <a:xfrm>
            <a:off x="8566623" y="3626315"/>
            <a:ext cx="1333500" cy="70784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Clr>
                <a:schemeClr val="dk1"/>
              </a:buClr>
              <a:buSzPts val="2000"/>
              <a:buFont typeface="Arial"/>
              <a:buNone/>
            </a:pPr>
            <a:r>
              <a:rPr lang="fr-FR" sz="2000" b="1" i="0" u="none" strike="noStrike" cap="none" dirty="0">
                <a:solidFill>
                  <a:schemeClr val="dk1"/>
                </a:solidFill>
                <a:latin typeface="Arial"/>
                <a:ea typeface="Arial"/>
                <a:cs typeface="Arial"/>
                <a:sym typeface="Arial"/>
              </a:rPr>
              <a:t>Non infectés</a:t>
            </a:r>
            <a:endParaRPr sz="2000" b="1" dirty="0">
              <a:solidFill>
                <a:schemeClr val="dk1"/>
              </a:solidFill>
              <a:latin typeface="Arial"/>
              <a:ea typeface="Arial"/>
              <a:cs typeface="Arial"/>
              <a:sym typeface="Arial"/>
            </a:endParaRPr>
          </a:p>
        </p:txBody>
      </p:sp>
      <p:sp>
        <p:nvSpPr>
          <p:cNvPr id="445" name="Google Shape;445;p55"/>
          <p:cNvSpPr/>
          <p:nvPr/>
        </p:nvSpPr>
        <p:spPr>
          <a:xfrm>
            <a:off x="1984489" y="2471731"/>
            <a:ext cx="8247085" cy="3420887"/>
          </a:xfrm>
          <a:prstGeom prst="rect">
            <a:avLst/>
          </a:prstGeom>
          <a:noFill/>
          <a:ln w="762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46" name="Google Shape;446;p55"/>
          <p:cNvSpPr/>
          <p:nvPr/>
        </p:nvSpPr>
        <p:spPr>
          <a:xfrm rot="-5400000">
            <a:off x="4930100" y="2963476"/>
            <a:ext cx="280052" cy="6213602"/>
          </a:xfrm>
          <a:prstGeom prst="leftBrace">
            <a:avLst>
              <a:gd name="adj1" fmla="val 8333"/>
              <a:gd name="adj2" fmla="val 50000"/>
            </a:avLst>
          </a:prstGeom>
          <a:no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sp>
        <p:nvSpPr>
          <p:cNvPr id="447" name="Google Shape;447;p55"/>
          <p:cNvSpPr txBox="1"/>
          <p:nvPr/>
        </p:nvSpPr>
        <p:spPr>
          <a:xfrm>
            <a:off x="4629150" y="6200513"/>
            <a:ext cx="2933700"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b="1" dirty="0">
                <a:solidFill>
                  <a:schemeClr val="dk1"/>
                </a:solidFill>
                <a:latin typeface="Arial"/>
                <a:ea typeface="Arial"/>
                <a:cs typeface="Arial"/>
                <a:sym typeface="Arial"/>
              </a:rPr>
              <a:t>Infectés</a:t>
            </a:r>
            <a:endParaRPr dirty="0"/>
          </a:p>
        </p:txBody>
      </p:sp>
      <p:sp>
        <p:nvSpPr>
          <p:cNvPr id="448" name="Google Shape;448;p55"/>
          <p:cNvSpPr txBox="1"/>
          <p:nvPr/>
        </p:nvSpPr>
        <p:spPr>
          <a:xfrm>
            <a:off x="838200" y="1478857"/>
            <a:ext cx="10515600" cy="955241"/>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2400"/>
              <a:buFont typeface="Arial"/>
              <a:buNone/>
            </a:pPr>
            <a:r>
              <a:rPr lang="fr-FR" sz="2400" b="1" dirty="0">
                <a:solidFill>
                  <a:schemeClr val="dk1"/>
                </a:solidFill>
                <a:latin typeface="Arial"/>
                <a:ea typeface="Arial"/>
                <a:cs typeface="Arial"/>
                <a:sym typeface="Arial"/>
              </a:rPr>
              <a:t>Définition du cas : </a:t>
            </a:r>
            <a:r>
              <a:rPr lang="fr-FR" sz="2400" dirty="0">
                <a:solidFill>
                  <a:schemeClr val="dk1"/>
                </a:solidFill>
                <a:latin typeface="Arial"/>
                <a:ea typeface="Arial"/>
                <a:cs typeface="Arial"/>
                <a:sym typeface="Arial"/>
              </a:rPr>
              <a:t>Toute personne présentant une fièvre aiguë &gt;38,5</a:t>
            </a:r>
            <a:r>
              <a:rPr lang="fr-FR" sz="2400" b="1" baseline="30000" dirty="0">
                <a:solidFill>
                  <a:schemeClr val="dk1"/>
                </a:solidFill>
                <a:latin typeface="Arial"/>
                <a:ea typeface="Arial"/>
                <a:cs typeface="Arial"/>
                <a:sym typeface="Arial"/>
              </a:rPr>
              <a:t>o</a:t>
            </a:r>
            <a:r>
              <a:rPr lang="fr-FR" sz="2400" dirty="0">
                <a:solidFill>
                  <a:schemeClr val="dk1"/>
                </a:solidFill>
                <a:latin typeface="Arial"/>
                <a:ea typeface="Arial"/>
                <a:cs typeface="Arial"/>
                <a:sym typeface="Arial"/>
              </a:rPr>
              <a:t> C et une arthralgie ou une arthrite sévère</a:t>
            </a:r>
            <a:endParaRPr dirty="0"/>
          </a:p>
          <a:p>
            <a:pPr marL="228600" marR="0" lvl="0" indent="-76200" algn="l" rtl="0">
              <a:lnSpc>
                <a:spcPct val="100000"/>
              </a:lnSpc>
              <a:spcBef>
                <a:spcPts val="0"/>
              </a:spcBef>
              <a:spcAft>
                <a:spcPts val="0"/>
              </a:spcAft>
              <a:buClr>
                <a:schemeClr val="dk1"/>
              </a:buClr>
              <a:buSzPts val="2400"/>
              <a:buFont typeface="Arial"/>
              <a:buNone/>
            </a:pPr>
            <a:endParaRPr sz="2400"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2400"/>
              <a:buFont typeface="Arial"/>
              <a:buNone/>
            </a:pPr>
            <a:endParaRPr sz="2400" dirty="0">
              <a:solidFill>
                <a:schemeClr val="dk1"/>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453"/>
        <p:cNvGrpSpPr/>
        <p:nvPr/>
      </p:nvGrpSpPr>
      <p:grpSpPr>
        <a:xfrm>
          <a:off x="0" y="0"/>
          <a:ext cx="0" cy="0"/>
          <a:chOff x="0" y="0"/>
          <a:chExt cx="0" cy="0"/>
        </a:xfrm>
      </p:grpSpPr>
      <p:sp>
        <p:nvSpPr>
          <p:cNvPr id="454" name="Google Shape;454;p56"/>
          <p:cNvSpPr txBox="1">
            <a:spLocks noGrp="1"/>
          </p:cNvSpPr>
          <p:nvPr>
            <p:ph type="body" idx="1"/>
          </p:nvPr>
        </p:nvSpPr>
        <p:spPr>
          <a:xfrm>
            <a:off x="838200" y="1478857"/>
            <a:ext cx="10515600" cy="955241"/>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2400"/>
              <a:buNone/>
            </a:pPr>
            <a:r>
              <a:rPr lang="fr-FR" sz="2400" b="1" dirty="0"/>
              <a:t>Définition du cas : </a:t>
            </a:r>
            <a:r>
              <a:rPr lang="fr-FR" sz="2400" dirty="0"/>
              <a:t>Toute personne présentant une fièvre aiguë &gt;38,5</a:t>
            </a:r>
            <a:r>
              <a:rPr lang="fr-FR" sz="2400" b="1" baseline="30000" dirty="0">
                <a:solidFill>
                  <a:schemeClr val="dk1"/>
                </a:solidFill>
              </a:rPr>
              <a:t>o</a:t>
            </a:r>
            <a:r>
              <a:rPr lang="fr-FR" sz="2400" dirty="0"/>
              <a:t> C et une arthralgie ou une arthrite sévère</a:t>
            </a:r>
            <a:endParaRPr dirty="0"/>
          </a:p>
          <a:p>
            <a:pPr marL="228600" lvl="0" indent="-76200" algn="l" rtl="0">
              <a:lnSpc>
                <a:spcPct val="100000"/>
              </a:lnSpc>
              <a:spcBef>
                <a:spcPts val="0"/>
              </a:spcBef>
              <a:spcAft>
                <a:spcPts val="0"/>
              </a:spcAft>
              <a:buClr>
                <a:schemeClr val="dk1"/>
              </a:buClr>
              <a:buSzPts val="2400"/>
              <a:buNone/>
            </a:pPr>
            <a:endParaRPr sz="2400" dirty="0"/>
          </a:p>
          <a:p>
            <a:pPr marL="0" lvl="0" indent="0" algn="l" rtl="0">
              <a:lnSpc>
                <a:spcPct val="100000"/>
              </a:lnSpc>
              <a:spcBef>
                <a:spcPts val="0"/>
              </a:spcBef>
              <a:spcAft>
                <a:spcPts val="0"/>
              </a:spcAft>
              <a:buClr>
                <a:schemeClr val="dk1"/>
              </a:buClr>
              <a:buSzPts val="2400"/>
              <a:buNone/>
            </a:pPr>
            <a:endParaRPr sz="2400" dirty="0"/>
          </a:p>
        </p:txBody>
      </p:sp>
      <p:sp>
        <p:nvSpPr>
          <p:cNvPr id="455" name="Google Shape;455;p56"/>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Une définition de cas permet-elle toujours d'identifier les vrais cas ? (4/11)</a:t>
            </a:r>
            <a:endParaRPr dirty="0">
              <a:latin typeface="Franklin Gothic Medium" panose="020B0603020102020204" pitchFamily="34" charset="0"/>
            </a:endParaRPr>
          </a:p>
        </p:txBody>
      </p:sp>
      <p:sp>
        <p:nvSpPr>
          <p:cNvPr id="456" name="Google Shape;456;p56"/>
          <p:cNvSpPr/>
          <p:nvPr/>
        </p:nvSpPr>
        <p:spPr>
          <a:xfrm>
            <a:off x="5898648" y="2471731"/>
            <a:ext cx="2287410" cy="3420887"/>
          </a:xfrm>
          <a:prstGeom prst="rect">
            <a:avLst/>
          </a:prstGeom>
          <a:solidFill>
            <a:srgbClr val="F9BFC5"/>
          </a:solidFill>
          <a:ln w="5715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57" name="Google Shape;457;p56"/>
          <p:cNvSpPr/>
          <p:nvPr/>
        </p:nvSpPr>
        <p:spPr>
          <a:xfrm>
            <a:off x="1972458" y="2478398"/>
            <a:ext cx="3902126" cy="3414219"/>
          </a:xfrm>
          <a:prstGeom prst="rect">
            <a:avLst/>
          </a:prstGeom>
          <a:solidFill>
            <a:srgbClr val="F37D88"/>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58" name="Google Shape;458;p56"/>
          <p:cNvSpPr txBox="1"/>
          <p:nvPr/>
        </p:nvSpPr>
        <p:spPr>
          <a:xfrm>
            <a:off x="2787585" y="3576258"/>
            <a:ext cx="1868638" cy="40006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2000"/>
              <a:buFont typeface="Arial"/>
              <a:buNone/>
            </a:pPr>
            <a:r>
              <a:rPr lang="fr-FR" sz="2000" b="1" i="0" u="none" strike="noStrike" cap="none">
                <a:solidFill>
                  <a:schemeClr val="dk1"/>
                </a:solidFill>
                <a:latin typeface="Arial"/>
                <a:ea typeface="Arial"/>
                <a:cs typeface="Arial"/>
                <a:sym typeface="Arial"/>
              </a:rPr>
              <a:t>Symptomatique</a:t>
            </a:r>
            <a:endParaRPr sz="2000" b="1">
              <a:solidFill>
                <a:schemeClr val="dk1"/>
              </a:solidFill>
              <a:latin typeface="Arial"/>
              <a:ea typeface="Arial"/>
              <a:cs typeface="Arial"/>
              <a:sym typeface="Arial"/>
            </a:endParaRPr>
          </a:p>
        </p:txBody>
      </p:sp>
      <p:sp>
        <p:nvSpPr>
          <p:cNvPr id="459" name="Google Shape;459;p56"/>
          <p:cNvSpPr/>
          <p:nvPr/>
        </p:nvSpPr>
        <p:spPr>
          <a:xfrm rot="10800000">
            <a:off x="1972454" y="2475061"/>
            <a:ext cx="3926194" cy="3414219"/>
          </a:xfrm>
          <a:prstGeom prst="corner">
            <a:avLst>
              <a:gd name="adj1" fmla="val 55638"/>
              <a:gd name="adj2" fmla="val 64801"/>
            </a:avLst>
          </a:prstGeom>
          <a:solidFill>
            <a:srgbClr val="EF5362"/>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60" name="Google Shape;460;p56"/>
          <p:cNvSpPr txBox="1"/>
          <p:nvPr/>
        </p:nvSpPr>
        <p:spPr>
          <a:xfrm>
            <a:off x="4084592" y="2868412"/>
            <a:ext cx="1267131" cy="70784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000" b="1" i="0" u="none" strike="noStrike" cap="none">
                <a:solidFill>
                  <a:schemeClr val="dk1"/>
                </a:solidFill>
                <a:latin typeface="Arial"/>
                <a:ea typeface="Arial"/>
                <a:cs typeface="Arial"/>
                <a:sym typeface="Arial"/>
              </a:rPr>
              <a:t>Fièvre &gt;38,5 C</a:t>
            </a:r>
            <a:r>
              <a:rPr lang="fr-FR" sz="2000" b="1" i="0" u="none" strike="noStrike" cap="none" baseline="30000">
                <a:solidFill>
                  <a:schemeClr val="dk1"/>
                </a:solidFill>
                <a:latin typeface="Arial"/>
                <a:ea typeface="Arial"/>
                <a:cs typeface="Arial"/>
                <a:sym typeface="Arial"/>
              </a:rPr>
              <a:t>o</a:t>
            </a:r>
            <a:endParaRPr sz="2000" b="1">
              <a:solidFill>
                <a:schemeClr val="dk1"/>
              </a:solidFill>
              <a:latin typeface="Arial"/>
              <a:ea typeface="Arial"/>
              <a:cs typeface="Arial"/>
              <a:sym typeface="Arial"/>
            </a:endParaRPr>
          </a:p>
        </p:txBody>
      </p:sp>
      <p:sp>
        <p:nvSpPr>
          <p:cNvPr id="461" name="Google Shape;461;p56"/>
          <p:cNvSpPr txBox="1"/>
          <p:nvPr/>
        </p:nvSpPr>
        <p:spPr>
          <a:xfrm>
            <a:off x="8566623" y="3626315"/>
            <a:ext cx="1333500" cy="70784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Clr>
                <a:schemeClr val="dk1"/>
              </a:buClr>
              <a:buSzPts val="2000"/>
              <a:buFont typeface="Arial"/>
              <a:buNone/>
            </a:pPr>
            <a:r>
              <a:rPr lang="fr-FR" sz="2000" b="1" i="0" u="none" strike="noStrike" cap="none" dirty="0">
                <a:solidFill>
                  <a:schemeClr val="dk1"/>
                </a:solidFill>
                <a:latin typeface="Arial"/>
                <a:ea typeface="Arial"/>
                <a:cs typeface="Arial"/>
                <a:sym typeface="Arial"/>
              </a:rPr>
              <a:t>Non infectés</a:t>
            </a:r>
            <a:endParaRPr sz="2000" b="1" dirty="0">
              <a:solidFill>
                <a:schemeClr val="dk1"/>
              </a:solidFill>
              <a:latin typeface="Arial"/>
              <a:ea typeface="Arial"/>
              <a:cs typeface="Arial"/>
              <a:sym typeface="Arial"/>
            </a:endParaRPr>
          </a:p>
        </p:txBody>
      </p:sp>
      <p:sp>
        <p:nvSpPr>
          <p:cNvPr id="462" name="Google Shape;462;p56"/>
          <p:cNvSpPr/>
          <p:nvPr/>
        </p:nvSpPr>
        <p:spPr>
          <a:xfrm>
            <a:off x="1948393" y="2471731"/>
            <a:ext cx="8247085" cy="3420887"/>
          </a:xfrm>
          <a:prstGeom prst="rect">
            <a:avLst/>
          </a:prstGeom>
          <a:noFill/>
          <a:ln w="762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63" name="Google Shape;463;p56"/>
          <p:cNvSpPr/>
          <p:nvPr/>
        </p:nvSpPr>
        <p:spPr>
          <a:xfrm rot="-5400000">
            <a:off x="3790961" y="4102615"/>
            <a:ext cx="280052" cy="3935323"/>
          </a:xfrm>
          <a:prstGeom prst="leftBrace">
            <a:avLst>
              <a:gd name="adj1" fmla="val 8333"/>
              <a:gd name="adj2" fmla="val 50000"/>
            </a:avLst>
          </a:prstGeom>
          <a:no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sp>
        <p:nvSpPr>
          <p:cNvPr id="464" name="Google Shape;464;p56"/>
          <p:cNvSpPr txBox="1"/>
          <p:nvPr/>
        </p:nvSpPr>
        <p:spPr>
          <a:xfrm>
            <a:off x="2464137" y="6210303"/>
            <a:ext cx="2933700"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800" b="1" dirty="0">
                <a:solidFill>
                  <a:schemeClr val="dk1"/>
                </a:solidFill>
                <a:latin typeface="Arial"/>
                <a:ea typeface="Arial"/>
                <a:cs typeface="Arial"/>
                <a:sym typeface="Arial"/>
              </a:rPr>
              <a:t>Symptomatiques</a:t>
            </a:r>
            <a:endParaRPr dirty="0"/>
          </a:p>
        </p:txBody>
      </p:sp>
      <p:sp>
        <p:nvSpPr>
          <p:cNvPr id="465" name="Google Shape;465;p56"/>
          <p:cNvSpPr txBox="1"/>
          <p:nvPr/>
        </p:nvSpPr>
        <p:spPr>
          <a:xfrm>
            <a:off x="5848467" y="3776292"/>
            <a:ext cx="2461438" cy="40006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2000"/>
              <a:buFont typeface="Arial"/>
              <a:buNone/>
            </a:pPr>
            <a:r>
              <a:rPr lang="fr-FR" sz="2000" b="1" i="0" u="none" strike="noStrike" cap="none" dirty="0">
                <a:solidFill>
                  <a:schemeClr val="dk1"/>
                </a:solidFill>
                <a:latin typeface="Arial"/>
                <a:ea typeface="Arial"/>
                <a:cs typeface="Arial"/>
                <a:sym typeface="Arial"/>
              </a:rPr>
              <a:t>Asymptomatiques</a:t>
            </a:r>
            <a:endParaRPr sz="2000" b="1" dirty="0">
              <a:solidFill>
                <a:schemeClr val="dk1"/>
              </a:solidFill>
              <a:latin typeface="Arial"/>
              <a:ea typeface="Arial"/>
              <a:cs typeface="Arial"/>
              <a:sym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470"/>
        <p:cNvGrpSpPr/>
        <p:nvPr/>
      </p:nvGrpSpPr>
      <p:grpSpPr>
        <a:xfrm>
          <a:off x="0" y="0"/>
          <a:ext cx="0" cy="0"/>
          <a:chOff x="0" y="0"/>
          <a:chExt cx="0" cy="0"/>
        </a:xfrm>
      </p:grpSpPr>
      <p:sp>
        <p:nvSpPr>
          <p:cNvPr id="471" name="Google Shape;471;p57"/>
          <p:cNvSpPr txBox="1">
            <a:spLocks noGrp="1"/>
          </p:cNvSpPr>
          <p:nvPr>
            <p:ph type="body" idx="1"/>
          </p:nvPr>
        </p:nvSpPr>
        <p:spPr>
          <a:xfrm>
            <a:off x="838200" y="1478857"/>
            <a:ext cx="10515600" cy="955241"/>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2400"/>
              <a:buNone/>
            </a:pPr>
            <a:r>
              <a:rPr lang="fr-FR" sz="2400" b="1" dirty="0"/>
              <a:t>Définition du cas : </a:t>
            </a:r>
            <a:r>
              <a:rPr lang="fr-FR" sz="2400" dirty="0"/>
              <a:t>Toute personne présentant une fièvre aiguë &gt;38,5</a:t>
            </a:r>
            <a:r>
              <a:rPr lang="fr-FR" sz="2400" b="1" baseline="30000" dirty="0">
                <a:solidFill>
                  <a:schemeClr val="dk1"/>
                </a:solidFill>
              </a:rPr>
              <a:t>o</a:t>
            </a:r>
            <a:r>
              <a:rPr lang="fr-FR" sz="2400" dirty="0"/>
              <a:t> C et une arthralgie ou une arthrite sévère</a:t>
            </a:r>
            <a:endParaRPr dirty="0"/>
          </a:p>
          <a:p>
            <a:pPr marL="228600" lvl="0" indent="-76200" algn="l" rtl="0">
              <a:lnSpc>
                <a:spcPct val="100000"/>
              </a:lnSpc>
              <a:spcBef>
                <a:spcPts val="0"/>
              </a:spcBef>
              <a:spcAft>
                <a:spcPts val="0"/>
              </a:spcAft>
              <a:buClr>
                <a:schemeClr val="dk1"/>
              </a:buClr>
              <a:buSzPts val="2400"/>
              <a:buNone/>
            </a:pPr>
            <a:endParaRPr sz="2400" dirty="0"/>
          </a:p>
          <a:p>
            <a:pPr marL="0" lvl="0" indent="0" algn="l" rtl="0">
              <a:lnSpc>
                <a:spcPct val="100000"/>
              </a:lnSpc>
              <a:spcBef>
                <a:spcPts val="0"/>
              </a:spcBef>
              <a:spcAft>
                <a:spcPts val="0"/>
              </a:spcAft>
              <a:buClr>
                <a:schemeClr val="dk1"/>
              </a:buClr>
              <a:buSzPts val="2400"/>
              <a:buNone/>
            </a:pPr>
            <a:endParaRPr sz="2400" dirty="0"/>
          </a:p>
        </p:txBody>
      </p:sp>
      <p:sp>
        <p:nvSpPr>
          <p:cNvPr id="472" name="Google Shape;472;p57"/>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Une définition de cas permet-elle toujours d'identifier les cas véritables ? (5/11)</a:t>
            </a:r>
            <a:endParaRPr dirty="0">
              <a:latin typeface="Franklin Gothic Medium" panose="020B0603020102020204" pitchFamily="34" charset="0"/>
            </a:endParaRPr>
          </a:p>
        </p:txBody>
      </p:sp>
      <p:sp>
        <p:nvSpPr>
          <p:cNvPr id="473" name="Google Shape;473;p57"/>
          <p:cNvSpPr/>
          <p:nvPr/>
        </p:nvSpPr>
        <p:spPr>
          <a:xfrm>
            <a:off x="1972457" y="2471731"/>
            <a:ext cx="6213600" cy="3420887"/>
          </a:xfrm>
          <a:prstGeom prst="rect">
            <a:avLst/>
          </a:prstGeom>
          <a:solidFill>
            <a:srgbClr val="F9BFC5"/>
          </a:solidFill>
          <a:ln w="5715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74" name="Google Shape;474;p57"/>
          <p:cNvSpPr/>
          <p:nvPr/>
        </p:nvSpPr>
        <p:spPr>
          <a:xfrm>
            <a:off x="1972458" y="2478398"/>
            <a:ext cx="3902126" cy="3414219"/>
          </a:xfrm>
          <a:prstGeom prst="rect">
            <a:avLst/>
          </a:prstGeom>
          <a:solidFill>
            <a:srgbClr val="F37D88"/>
          </a:solidFill>
          <a:ln w="28575"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75" name="Google Shape;475;p57"/>
          <p:cNvSpPr/>
          <p:nvPr/>
        </p:nvSpPr>
        <p:spPr>
          <a:xfrm>
            <a:off x="1963307" y="2475063"/>
            <a:ext cx="1707735" cy="3414219"/>
          </a:xfrm>
          <a:prstGeom prst="rect">
            <a:avLst/>
          </a:prstGeom>
          <a:solidFill>
            <a:srgbClr val="9CC2E5"/>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76" name="Google Shape;476;p57"/>
          <p:cNvSpPr txBox="1"/>
          <p:nvPr/>
        </p:nvSpPr>
        <p:spPr>
          <a:xfrm>
            <a:off x="1996522" y="4926359"/>
            <a:ext cx="1722649" cy="70784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Clr>
                <a:schemeClr val="dk1"/>
              </a:buClr>
              <a:buSzPts val="2000"/>
              <a:buFont typeface="Arial"/>
              <a:buNone/>
            </a:pPr>
            <a:r>
              <a:rPr lang="fr-FR" sz="2000" b="1" i="0" u="none" strike="noStrike" cap="none" dirty="0">
                <a:solidFill>
                  <a:schemeClr val="dk1"/>
                </a:solidFill>
                <a:latin typeface="Arial"/>
                <a:ea typeface="Arial"/>
                <a:cs typeface="Arial"/>
                <a:sym typeface="Arial"/>
              </a:rPr>
              <a:t>Arthralgie/ Arthrite</a:t>
            </a:r>
            <a:endParaRPr sz="2000" b="1" dirty="0">
              <a:solidFill>
                <a:schemeClr val="dk1"/>
              </a:solidFill>
              <a:latin typeface="Arial"/>
              <a:ea typeface="Arial"/>
              <a:cs typeface="Arial"/>
              <a:sym typeface="Arial"/>
            </a:endParaRPr>
          </a:p>
        </p:txBody>
      </p:sp>
      <p:sp>
        <p:nvSpPr>
          <p:cNvPr id="477" name="Google Shape;477;p57"/>
          <p:cNvSpPr txBox="1"/>
          <p:nvPr/>
        </p:nvSpPr>
        <p:spPr>
          <a:xfrm>
            <a:off x="8566623" y="3626315"/>
            <a:ext cx="1333500" cy="70784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Clr>
                <a:schemeClr val="dk1"/>
              </a:buClr>
              <a:buSzPts val="2000"/>
              <a:buFont typeface="Arial"/>
              <a:buNone/>
            </a:pPr>
            <a:r>
              <a:rPr lang="fr-FR" sz="2000" b="1" i="0" u="none" strike="noStrike" cap="none" dirty="0">
                <a:solidFill>
                  <a:schemeClr val="dk1"/>
                </a:solidFill>
                <a:latin typeface="Arial"/>
                <a:ea typeface="Arial"/>
                <a:cs typeface="Arial"/>
                <a:sym typeface="Arial"/>
              </a:rPr>
              <a:t>Non infectés</a:t>
            </a:r>
            <a:endParaRPr sz="2000" b="1" dirty="0">
              <a:solidFill>
                <a:schemeClr val="dk1"/>
              </a:solidFill>
              <a:latin typeface="Arial"/>
              <a:ea typeface="Arial"/>
              <a:cs typeface="Arial"/>
              <a:sym typeface="Arial"/>
            </a:endParaRPr>
          </a:p>
        </p:txBody>
      </p:sp>
      <p:sp>
        <p:nvSpPr>
          <p:cNvPr id="478" name="Google Shape;478;p57"/>
          <p:cNvSpPr/>
          <p:nvPr/>
        </p:nvSpPr>
        <p:spPr>
          <a:xfrm>
            <a:off x="1948393" y="2471731"/>
            <a:ext cx="8247085" cy="3420887"/>
          </a:xfrm>
          <a:prstGeom prst="rect">
            <a:avLst/>
          </a:prstGeom>
          <a:noFill/>
          <a:ln w="762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79" name="Google Shape;479;p57"/>
          <p:cNvSpPr/>
          <p:nvPr/>
        </p:nvSpPr>
        <p:spPr>
          <a:xfrm rot="-5400000">
            <a:off x="3790961" y="4102615"/>
            <a:ext cx="280052" cy="3935323"/>
          </a:xfrm>
          <a:prstGeom prst="leftBrace">
            <a:avLst>
              <a:gd name="adj1" fmla="val 8333"/>
              <a:gd name="adj2" fmla="val 50000"/>
            </a:avLst>
          </a:prstGeom>
          <a:no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sp>
        <p:nvSpPr>
          <p:cNvPr id="480" name="Google Shape;480;p57"/>
          <p:cNvSpPr txBox="1"/>
          <p:nvPr/>
        </p:nvSpPr>
        <p:spPr>
          <a:xfrm>
            <a:off x="2464137" y="6210303"/>
            <a:ext cx="2933700"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800" b="1" dirty="0">
                <a:solidFill>
                  <a:schemeClr val="dk1"/>
                </a:solidFill>
                <a:latin typeface="Arial"/>
                <a:ea typeface="Arial"/>
                <a:cs typeface="Arial"/>
                <a:sym typeface="Arial"/>
              </a:rPr>
              <a:t>Symptomatiques</a:t>
            </a:r>
            <a:endParaRPr dirty="0"/>
          </a:p>
        </p:txBody>
      </p:sp>
      <p:sp>
        <p:nvSpPr>
          <p:cNvPr id="481" name="Google Shape;481;p57"/>
          <p:cNvSpPr txBox="1"/>
          <p:nvPr/>
        </p:nvSpPr>
        <p:spPr>
          <a:xfrm>
            <a:off x="5843433" y="3768763"/>
            <a:ext cx="2402077" cy="40006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2000"/>
              <a:buFont typeface="Arial"/>
              <a:buNone/>
            </a:pPr>
            <a:r>
              <a:rPr lang="fr-FR" sz="2000" b="1" i="0" u="none" strike="noStrike" cap="none" dirty="0">
                <a:solidFill>
                  <a:schemeClr val="dk1"/>
                </a:solidFill>
                <a:latin typeface="Arial"/>
                <a:ea typeface="Arial"/>
                <a:cs typeface="Arial"/>
                <a:sym typeface="Arial"/>
              </a:rPr>
              <a:t>Asymptomatiques</a:t>
            </a:r>
            <a:endParaRPr sz="2000" b="1" dirty="0">
              <a:solidFill>
                <a:schemeClr val="dk1"/>
              </a:solidFill>
              <a:latin typeface="Arial"/>
              <a:ea typeface="Arial"/>
              <a:cs typeface="Arial"/>
              <a:sym typeface="Aria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486"/>
        <p:cNvGrpSpPr/>
        <p:nvPr/>
      </p:nvGrpSpPr>
      <p:grpSpPr>
        <a:xfrm>
          <a:off x="0" y="0"/>
          <a:ext cx="0" cy="0"/>
          <a:chOff x="0" y="0"/>
          <a:chExt cx="0" cy="0"/>
        </a:xfrm>
      </p:grpSpPr>
      <p:sp>
        <p:nvSpPr>
          <p:cNvPr id="487" name="Google Shape;487;p58"/>
          <p:cNvSpPr txBox="1">
            <a:spLocks noGrp="1"/>
          </p:cNvSpPr>
          <p:nvPr>
            <p:ph type="body" idx="1"/>
          </p:nvPr>
        </p:nvSpPr>
        <p:spPr>
          <a:xfrm>
            <a:off x="838200" y="1478857"/>
            <a:ext cx="10515600" cy="955241"/>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2400"/>
              <a:buNone/>
            </a:pPr>
            <a:r>
              <a:rPr lang="fr-FR" sz="2400" b="1" dirty="0"/>
              <a:t>Définition du cas : </a:t>
            </a:r>
            <a:r>
              <a:rPr lang="fr-FR" sz="2400" dirty="0"/>
              <a:t>Toute personne présentant une fièvre aiguë &gt;38,5</a:t>
            </a:r>
            <a:r>
              <a:rPr lang="fr-FR" sz="2400" b="1" baseline="30000" dirty="0">
                <a:solidFill>
                  <a:schemeClr val="dk1"/>
                </a:solidFill>
              </a:rPr>
              <a:t>o</a:t>
            </a:r>
            <a:r>
              <a:rPr lang="fr-FR" sz="2400" dirty="0"/>
              <a:t> C et une arthralgie ou une arthrite sévère</a:t>
            </a:r>
            <a:endParaRPr dirty="0"/>
          </a:p>
          <a:p>
            <a:pPr marL="228600" lvl="0" indent="-76200" algn="l" rtl="0">
              <a:lnSpc>
                <a:spcPct val="100000"/>
              </a:lnSpc>
              <a:spcBef>
                <a:spcPts val="0"/>
              </a:spcBef>
              <a:spcAft>
                <a:spcPts val="0"/>
              </a:spcAft>
              <a:buClr>
                <a:schemeClr val="dk1"/>
              </a:buClr>
              <a:buSzPts val="2400"/>
              <a:buNone/>
            </a:pPr>
            <a:endParaRPr sz="2400" dirty="0"/>
          </a:p>
          <a:p>
            <a:pPr marL="0" lvl="0" indent="0" algn="l" rtl="0">
              <a:lnSpc>
                <a:spcPct val="100000"/>
              </a:lnSpc>
              <a:spcBef>
                <a:spcPts val="0"/>
              </a:spcBef>
              <a:spcAft>
                <a:spcPts val="0"/>
              </a:spcAft>
              <a:buClr>
                <a:schemeClr val="dk1"/>
              </a:buClr>
              <a:buSzPts val="2400"/>
              <a:buNone/>
            </a:pPr>
            <a:endParaRPr sz="2400" dirty="0"/>
          </a:p>
        </p:txBody>
      </p:sp>
      <p:sp>
        <p:nvSpPr>
          <p:cNvPr id="488" name="Google Shape;488;p58"/>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Une définition de cas permet-elle toujours d'identifier les cas véritables ? (6/11)</a:t>
            </a:r>
            <a:endParaRPr dirty="0">
              <a:latin typeface="Franklin Gothic Medium" panose="020B0603020102020204" pitchFamily="34" charset="0"/>
            </a:endParaRPr>
          </a:p>
        </p:txBody>
      </p:sp>
      <p:sp>
        <p:nvSpPr>
          <p:cNvPr id="489" name="Google Shape;489;p58"/>
          <p:cNvSpPr/>
          <p:nvPr/>
        </p:nvSpPr>
        <p:spPr>
          <a:xfrm>
            <a:off x="5764319" y="2471731"/>
            <a:ext cx="2421737" cy="3420887"/>
          </a:xfrm>
          <a:prstGeom prst="rect">
            <a:avLst/>
          </a:prstGeom>
          <a:solidFill>
            <a:srgbClr val="F9BFC5"/>
          </a:solidFill>
          <a:ln w="5715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90" name="Google Shape;490;p58"/>
          <p:cNvSpPr/>
          <p:nvPr/>
        </p:nvSpPr>
        <p:spPr>
          <a:xfrm>
            <a:off x="1972458" y="2478398"/>
            <a:ext cx="3902126" cy="3414219"/>
          </a:xfrm>
          <a:prstGeom prst="rect">
            <a:avLst/>
          </a:prstGeom>
          <a:solidFill>
            <a:srgbClr val="F37D88"/>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91" name="Google Shape;491;p58"/>
          <p:cNvSpPr txBox="1"/>
          <p:nvPr/>
        </p:nvSpPr>
        <p:spPr>
          <a:xfrm>
            <a:off x="4393802" y="2865079"/>
            <a:ext cx="1267131" cy="70784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000" b="1" i="0" u="none" strike="noStrike" cap="none">
                <a:solidFill>
                  <a:schemeClr val="dk1"/>
                </a:solidFill>
                <a:latin typeface="Arial"/>
                <a:ea typeface="Arial"/>
                <a:cs typeface="Arial"/>
                <a:sym typeface="Arial"/>
              </a:rPr>
              <a:t>Fièvre &gt;38,5 C</a:t>
            </a:r>
            <a:r>
              <a:rPr lang="fr-FR" sz="2000" b="1" i="0" u="none" strike="noStrike" cap="none" baseline="30000">
                <a:solidFill>
                  <a:schemeClr val="dk1"/>
                </a:solidFill>
                <a:latin typeface="Arial"/>
                <a:ea typeface="Arial"/>
                <a:cs typeface="Arial"/>
                <a:sym typeface="Arial"/>
              </a:rPr>
              <a:t>o</a:t>
            </a:r>
            <a:endParaRPr sz="2000" b="1">
              <a:solidFill>
                <a:schemeClr val="dk1"/>
              </a:solidFill>
              <a:latin typeface="Arial"/>
              <a:ea typeface="Arial"/>
              <a:cs typeface="Arial"/>
              <a:sym typeface="Arial"/>
            </a:endParaRPr>
          </a:p>
        </p:txBody>
      </p:sp>
      <p:sp>
        <p:nvSpPr>
          <p:cNvPr id="492" name="Google Shape;492;p58"/>
          <p:cNvSpPr txBox="1"/>
          <p:nvPr/>
        </p:nvSpPr>
        <p:spPr>
          <a:xfrm>
            <a:off x="2303022" y="2921189"/>
            <a:ext cx="1568801" cy="101562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Clr>
                <a:schemeClr val="dk1"/>
              </a:buClr>
              <a:buSzPts val="2000"/>
              <a:buFont typeface="Arial"/>
              <a:buNone/>
            </a:pPr>
            <a:r>
              <a:rPr lang="fr-FR" sz="2000" b="1" i="0" u="none" strike="noStrike" cap="none">
                <a:solidFill>
                  <a:schemeClr val="dk1"/>
                </a:solidFill>
                <a:latin typeface="Arial"/>
                <a:ea typeface="Arial"/>
                <a:cs typeface="Arial"/>
                <a:sym typeface="Arial"/>
              </a:rPr>
              <a:t>Fièvre &gt;38,5</a:t>
            </a:r>
            <a:r>
              <a:rPr lang="fr-FR" sz="2000" b="1" i="0" u="none" strike="noStrike" cap="none" baseline="30000">
                <a:solidFill>
                  <a:schemeClr val="dk1"/>
                </a:solidFill>
                <a:latin typeface="Arial"/>
                <a:ea typeface="Arial"/>
                <a:cs typeface="Arial"/>
                <a:sym typeface="Arial"/>
              </a:rPr>
              <a:t>o</a:t>
            </a:r>
            <a:r>
              <a:rPr lang="fr-FR" sz="2000" b="1" i="0" u="none" strike="noStrike" cap="none">
                <a:solidFill>
                  <a:schemeClr val="dk1"/>
                </a:solidFill>
                <a:latin typeface="Arial"/>
                <a:ea typeface="Arial"/>
                <a:cs typeface="Arial"/>
                <a:sym typeface="Arial"/>
              </a:rPr>
              <a:t> C et arthrite</a:t>
            </a:r>
            <a:endParaRPr sz="2000" b="1">
              <a:solidFill>
                <a:schemeClr val="dk1"/>
              </a:solidFill>
              <a:latin typeface="Arial"/>
              <a:ea typeface="Arial"/>
              <a:cs typeface="Arial"/>
              <a:sym typeface="Arial"/>
            </a:endParaRPr>
          </a:p>
        </p:txBody>
      </p:sp>
      <p:sp>
        <p:nvSpPr>
          <p:cNvPr id="493" name="Google Shape;493;p58"/>
          <p:cNvSpPr/>
          <p:nvPr/>
        </p:nvSpPr>
        <p:spPr>
          <a:xfrm rot="10800000">
            <a:off x="1972454" y="2475061"/>
            <a:ext cx="3902125" cy="3414219"/>
          </a:xfrm>
          <a:prstGeom prst="corner">
            <a:avLst>
              <a:gd name="adj1" fmla="val 55638"/>
              <a:gd name="adj2" fmla="val 64801"/>
            </a:avLst>
          </a:prstGeom>
          <a:solidFill>
            <a:srgbClr val="EF5362"/>
          </a:solidFill>
          <a:ln w="2857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94" name="Google Shape;494;p58"/>
          <p:cNvSpPr/>
          <p:nvPr/>
        </p:nvSpPr>
        <p:spPr>
          <a:xfrm>
            <a:off x="1967062" y="4361444"/>
            <a:ext cx="1704933" cy="1527840"/>
          </a:xfrm>
          <a:prstGeom prst="rect">
            <a:avLst/>
          </a:prstGeom>
          <a:solidFill>
            <a:srgbClr val="9CC2E5"/>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95" name="Google Shape;495;p58"/>
          <p:cNvSpPr/>
          <p:nvPr/>
        </p:nvSpPr>
        <p:spPr>
          <a:xfrm>
            <a:off x="1965726" y="2471727"/>
            <a:ext cx="1706269" cy="1910830"/>
          </a:xfrm>
          <a:prstGeom prst="rect">
            <a:avLst/>
          </a:prstGeom>
          <a:solidFill>
            <a:srgbClr val="C198E0"/>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96" name="Google Shape;496;p58"/>
          <p:cNvSpPr txBox="1"/>
          <p:nvPr/>
        </p:nvSpPr>
        <p:spPr>
          <a:xfrm>
            <a:off x="4084592" y="2868412"/>
            <a:ext cx="1267131" cy="70784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000" b="1" i="0" u="none" strike="noStrike" cap="none">
                <a:solidFill>
                  <a:schemeClr val="dk1"/>
                </a:solidFill>
                <a:latin typeface="Arial"/>
                <a:ea typeface="Arial"/>
                <a:cs typeface="Arial"/>
                <a:sym typeface="Arial"/>
              </a:rPr>
              <a:t>Fièvre &gt;38,5 C</a:t>
            </a:r>
            <a:r>
              <a:rPr lang="fr-FR" sz="2000" b="1" i="0" u="none" strike="noStrike" cap="none" baseline="30000">
                <a:solidFill>
                  <a:schemeClr val="dk1"/>
                </a:solidFill>
                <a:latin typeface="Arial"/>
                <a:ea typeface="Arial"/>
                <a:cs typeface="Arial"/>
                <a:sym typeface="Arial"/>
              </a:rPr>
              <a:t>o</a:t>
            </a:r>
            <a:endParaRPr sz="2000" b="1">
              <a:solidFill>
                <a:schemeClr val="dk1"/>
              </a:solidFill>
              <a:latin typeface="Arial"/>
              <a:ea typeface="Arial"/>
              <a:cs typeface="Arial"/>
              <a:sym typeface="Arial"/>
            </a:endParaRPr>
          </a:p>
        </p:txBody>
      </p:sp>
      <p:sp>
        <p:nvSpPr>
          <p:cNvPr id="497" name="Google Shape;497;p58"/>
          <p:cNvSpPr txBox="1"/>
          <p:nvPr/>
        </p:nvSpPr>
        <p:spPr>
          <a:xfrm>
            <a:off x="2138127" y="2835991"/>
            <a:ext cx="1295400" cy="132339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Clr>
                <a:schemeClr val="dk1"/>
              </a:buClr>
              <a:buSzPts val="2000"/>
              <a:buFont typeface="Arial"/>
              <a:buNone/>
            </a:pPr>
            <a:r>
              <a:rPr lang="fr-FR" sz="2000" b="1" i="0" u="none" strike="noStrike" cap="none">
                <a:solidFill>
                  <a:schemeClr val="dk1"/>
                </a:solidFill>
                <a:latin typeface="Arial"/>
                <a:ea typeface="Arial"/>
                <a:cs typeface="Arial"/>
                <a:sym typeface="Arial"/>
              </a:rPr>
              <a:t>Fièvre &gt;38,5</a:t>
            </a:r>
            <a:r>
              <a:rPr lang="fr-FR" sz="2000" b="1" i="0" u="none" strike="noStrike" cap="none" baseline="30000">
                <a:solidFill>
                  <a:schemeClr val="dk1"/>
                </a:solidFill>
                <a:latin typeface="Arial"/>
                <a:ea typeface="Arial"/>
                <a:cs typeface="Arial"/>
                <a:sym typeface="Arial"/>
              </a:rPr>
              <a:t>o</a:t>
            </a:r>
            <a:r>
              <a:rPr lang="fr-FR" sz="2000" b="1" i="0" u="none" strike="noStrike" cap="none">
                <a:solidFill>
                  <a:schemeClr val="dk1"/>
                </a:solidFill>
                <a:latin typeface="Arial"/>
                <a:ea typeface="Arial"/>
                <a:cs typeface="Arial"/>
                <a:sym typeface="Arial"/>
              </a:rPr>
              <a:t> C et arthrite</a:t>
            </a:r>
            <a:endParaRPr sz="2000" b="1">
              <a:solidFill>
                <a:schemeClr val="dk1"/>
              </a:solidFill>
              <a:latin typeface="Arial"/>
              <a:ea typeface="Arial"/>
              <a:cs typeface="Arial"/>
              <a:sym typeface="Arial"/>
            </a:endParaRPr>
          </a:p>
        </p:txBody>
      </p:sp>
      <p:sp>
        <p:nvSpPr>
          <p:cNvPr id="498" name="Google Shape;498;p58"/>
          <p:cNvSpPr/>
          <p:nvPr/>
        </p:nvSpPr>
        <p:spPr>
          <a:xfrm>
            <a:off x="1948393" y="2471731"/>
            <a:ext cx="8247085" cy="3420887"/>
          </a:xfrm>
          <a:prstGeom prst="rect">
            <a:avLst/>
          </a:prstGeom>
          <a:noFill/>
          <a:ln w="762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99" name="Google Shape;499;p58"/>
          <p:cNvSpPr txBox="1"/>
          <p:nvPr/>
        </p:nvSpPr>
        <p:spPr>
          <a:xfrm>
            <a:off x="1996522" y="4781702"/>
            <a:ext cx="1722649" cy="70784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Clr>
                <a:schemeClr val="dk1"/>
              </a:buClr>
              <a:buSzPts val="2000"/>
              <a:buFont typeface="Arial"/>
              <a:buNone/>
            </a:pPr>
            <a:r>
              <a:rPr lang="fr-FR" sz="2000" b="1" i="0" u="none" strike="noStrike" cap="none" dirty="0">
                <a:solidFill>
                  <a:schemeClr val="dk1"/>
                </a:solidFill>
                <a:latin typeface="Arial"/>
                <a:ea typeface="Arial"/>
                <a:cs typeface="Arial"/>
                <a:sym typeface="Arial"/>
              </a:rPr>
              <a:t>Arthralgie/ Arthrite</a:t>
            </a:r>
            <a:endParaRPr sz="2000" b="1" dirty="0">
              <a:solidFill>
                <a:schemeClr val="dk1"/>
              </a:solidFill>
              <a:latin typeface="Arial"/>
              <a:ea typeface="Arial"/>
              <a:cs typeface="Arial"/>
              <a:sym typeface="Arial"/>
            </a:endParaRPr>
          </a:p>
        </p:txBody>
      </p:sp>
      <p:sp>
        <p:nvSpPr>
          <p:cNvPr id="500" name="Google Shape;500;p58"/>
          <p:cNvSpPr/>
          <p:nvPr/>
        </p:nvSpPr>
        <p:spPr>
          <a:xfrm rot="-5400000">
            <a:off x="3790961" y="4102615"/>
            <a:ext cx="280052" cy="3935323"/>
          </a:xfrm>
          <a:prstGeom prst="leftBrace">
            <a:avLst>
              <a:gd name="adj1" fmla="val 8333"/>
              <a:gd name="adj2" fmla="val 50000"/>
            </a:avLst>
          </a:prstGeom>
          <a:no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sp>
        <p:nvSpPr>
          <p:cNvPr id="501" name="Google Shape;501;p58"/>
          <p:cNvSpPr txBox="1"/>
          <p:nvPr/>
        </p:nvSpPr>
        <p:spPr>
          <a:xfrm>
            <a:off x="2464137" y="6210303"/>
            <a:ext cx="2933700"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800" b="1" dirty="0">
                <a:solidFill>
                  <a:schemeClr val="dk1"/>
                </a:solidFill>
                <a:latin typeface="Arial"/>
                <a:ea typeface="Arial"/>
                <a:cs typeface="Arial"/>
                <a:sym typeface="Arial"/>
              </a:rPr>
              <a:t>Symptomatiques</a:t>
            </a:r>
            <a:endParaRPr dirty="0"/>
          </a:p>
        </p:txBody>
      </p:sp>
      <p:sp>
        <p:nvSpPr>
          <p:cNvPr id="502" name="Google Shape;502;p58"/>
          <p:cNvSpPr txBox="1"/>
          <p:nvPr/>
        </p:nvSpPr>
        <p:spPr>
          <a:xfrm>
            <a:off x="8566623" y="3626315"/>
            <a:ext cx="1333500" cy="70784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Clr>
                <a:schemeClr val="dk1"/>
              </a:buClr>
              <a:buSzPts val="2000"/>
              <a:buFont typeface="Arial"/>
              <a:buNone/>
            </a:pPr>
            <a:r>
              <a:rPr lang="fr-FR" sz="2000" b="1" i="0" u="none" strike="noStrike" cap="none" dirty="0">
                <a:solidFill>
                  <a:schemeClr val="dk1"/>
                </a:solidFill>
                <a:latin typeface="Arial"/>
                <a:ea typeface="Arial"/>
                <a:cs typeface="Arial"/>
                <a:sym typeface="Arial"/>
              </a:rPr>
              <a:t>Non infectés</a:t>
            </a:r>
            <a:endParaRPr sz="2000" b="1" dirty="0">
              <a:solidFill>
                <a:schemeClr val="dk1"/>
              </a:solidFill>
              <a:latin typeface="Arial"/>
              <a:ea typeface="Arial"/>
              <a:cs typeface="Arial"/>
              <a:sym typeface="Arial"/>
            </a:endParaRPr>
          </a:p>
        </p:txBody>
      </p:sp>
      <p:sp>
        <p:nvSpPr>
          <p:cNvPr id="503" name="Google Shape;503;p58"/>
          <p:cNvSpPr txBox="1"/>
          <p:nvPr/>
        </p:nvSpPr>
        <p:spPr>
          <a:xfrm>
            <a:off x="5843433" y="3768763"/>
            <a:ext cx="2402077" cy="40006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2000"/>
              <a:buFont typeface="Arial"/>
              <a:buNone/>
            </a:pPr>
            <a:r>
              <a:rPr lang="fr-FR" sz="2000" b="1" i="0" u="none" strike="noStrike" cap="none" dirty="0">
                <a:solidFill>
                  <a:schemeClr val="dk1"/>
                </a:solidFill>
                <a:latin typeface="Arial"/>
                <a:ea typeface="Arial"/>
                <a:cs typeface="Arial"/>
                <a:sym typeface="Arial"/>
              </a:rPr>
              <a:t>Asymptomatiques</a:t>
            </a:r>
            <a:endParaRPr sz="2000" b="1" dirty="0">
              <a:solidFill>
                <a:schemeClr val="dk1"/>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05"/>
        <p:cNvGrpSpPr/>
        <p:nvPr/>
      </p:nvGrpSpPr>
      <p:grpSpPr>
        <a:xfrm>
          <a:off x="0" y="0"/>
          <a:ext cx="0" cy="0"/>
          <a:chOff x="0" y="0"/>
          <a:chExt cx="0" cy="0"/>
        </a:xfrm>
      </p:grpSpPr>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508"/>
        <p:cNvGrpSpPr/>
        <p:nvPr/>
      </p:nvGrpSpPr>
      <p:grpSpPr>
        <a:xfrm>
          <a:off x="0" y="0"/>
          <a:ext cx="0" cy="0"/>
          <a:chOff x="0" y="0"/>
          <a:chExt cx="0" cy="0"/>
        </a:xfrm>
      </p:grpSpPr>
      <p:sp>
        <p:nvSpPr>
          <p:cNvPr id="509" name="Google Shape;509;p59"/>
          <p:cNvSpPr txBox="1">
            <a:spLocks noGrp="1"/>
          </p:cNvSpPr>
          <p:nvPr>
            <p:ph type="body" idx="1"/>
          </p:nvPr>
        </p:nvSpPr>
        <p:spPr>
          <a:xfrm>
            <a:off x="838200" y="1478857"/>
            <a:ext cx="10515600" cy="955241"/>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2400"/>
              <a:buNone/>
            </a:pPr>
            <a:r>
              <a:rPr lang="fr-FR" sz="2400" b="1" dirty="0"/>
              <a:t>Définition du cas : </a:t>
            </a:r>
            <a:r>
              <a:rPr lang="fr-FR" sz="2400" dirty="0"/>
              <a:t>Toute personne présentant une fièvre aiguë &gt;38,5</a:t>
            </a:r>
            <a:r>
              <a:rPr lang="fr-FR" sz="2400" b="1" baseline="30000" dirty="0">
                <a:solidFill>
                  <a:schemeClr val="dk1"/>
                </a:solidFill>
              </a:rPr>
              <a:t>o</a:t>
            </a:r>
            <a:r>
              <a:rPr lang="fr-FR" sz="2400" dirty="0"/>
              <a:t> C et une arthralgie ou une arthrite sévère</a:t>
            </a:r>
            <a:endParaRPr dirty="0"/>
          </a:p>
          <a:p>
            <a:pPr marL="228600" lvl="0" indent="-76200" algn="l" rtl="0">
              <a:lnSpc>
                <a:spcPct val="100000"/>
              </a:lnSpc>
              <a:spcBef>
                <a:spcPts val="0"/>
              </a:spcBef>
              <a:spcAft>
                <a:spcPts val="0"/>
              </a:spcAft>
              <a:buClr>
                <a:schemeClr val="dk1"/>
              </a:buClr>
              <a:buSzPts val="2400"/>
              <a:buNone/>
            </a:pPr>
            <a:endParaRPr sz="2400" dirty="0"/>
          </a:p>
          <a:p>
            <a:pPr marL="0" lvl="0" indent="0" algn="l" rtl="0">
              <a:lnSpc>
                <a:spcPct val="100000"/>
              </a:lnSpc>
              <a:spcBef>
                <a:spcPts val="0"/>
              </a:spcBef>
              <a:spcAft>
                <a:spcPts val="0"/>
              </a:spcAft>
              <a:buClr>
                <a:schemeClr val="dk1"/>
              </a:buClr>
              <a:buSzPts val="2400"/>
              <a:buNone/>
            </a:pPr>
            <a:endParaRPr sz="2400" dirty="0"/>
          </a:p>
        </p:txBody>
      </p:sp>
      <p:sp>
        <p:nvSpPr>
          <p:cNvPr id="510" name="Google Shape;510;p59"/>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Une définition de cas permet-elle toujours d'identifier les cas véritables ? (7/11)</a:t>
            </a:r>
            <a:endParaRPr dirty="0">
              <a:latin typeface="Franklin Gothic Medium" panose="020B0603020102020204" pitchFamily="34" charset="0"/>
            </a:endParaRPr>
          </a:p>
        </p:txBody>
      </p:sp>
      <p:sp>
        <p:nvSpPr>
          <p:cNvPr id="511" name="Google Shape;511;p59"/>
          <p:cNvSpPr/>
          <p:nvPr/>
        </p:nvSpPr>
        <p:spPr>
          <a:xfrm>
            <a:off x="1972457" y="2471731"/>
            <a:ext cx="6213600" cy="3420887"/>
          </a:xfrm>
          <a:prstGeom prst="rect">
            <a:avLst/>
          </a:prstGeom>
          <a:solidFill>
            <a:srgbClr val="F9BFC5"/>
          </a:solidFill>
          <a:ln w="5715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12" name="Google Shape;512;p59"/>
          <p:cNvSpPr/>
          <p:nvPr/>
        </p:nvSpPr>
        <p:spPr>
          <a:xfrm>
            <a:off x="1972458" y="2478398"/>
            <a:ext cx="3902126" cy="3414219"/>
          </a:xfrm>
          <a:prstGeom prst="rect">
            <a:avLst/>
          </a:prstGeom>
          <a:solidFill>
            <a:srgbClr val="F37D88"/>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13" name="Google Shape;513;p59"/>
          <p:cNvSpPr/>
          <p:nvPr/>
        </p:nvSpPr>
        <p:spPr>
          <a:xfrm rot="10800000">
            <a:off x="1972454" y="2475061"/>
            <a:ext cx="3902125" cy="3414219"/>
          </a:xfrm>
          <a:prstGeom prst="corner">
            <a:avLst>
              <a:gd name="adj1" fmla="val 55638"/>
              <a:gd name="adj2" fmla="val 64801"/>
            </a:avLst>
          </a:prstGeom>
          <a:solidFill>
            <a:srgbClr val="EF5362"/>
          </a:solidFill>
          <a:ln w="2857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14" name="Google Shape;514;p59"/>
          <p:cNvSpPr/>
          <p:nvPr/>
        </p:nvSpPr>
        <p:spPr>
          <a:xfrm>
            <a:off x="1967062" y="4361444"/>
            <a:ext cx="1704933" cy="1527840"/>
          </a:xfrm>
          <a:prstGeom prst="rect">
            <a:avLst/>
          </a:prstGeom>
          <a:solidFill>
            <a:srgbClr val="9CC2E5"/>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15" name="Google Shape;515;p59"/>
          <p:cNvSpPr/>
          <p:nvPr/>
        </p:nvSpPr>
        <p:spPr>
          <a:xfrm>
            <a:off x="1965726" y="2471727"/>
            <a:ext cx="1706269" cy="1910830"/>
          </a:xfrm>
          <a:prstGeom prst="rect">
            <a:avLst/>
          </a:prstGeom>
          <a:solidFill>
            <a:srgbClr val="C198E0"/>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16" name="Google Shape;516;p59"/>
          <p:cNvSpPr txBox="1"/>
          <p:nvPr/>
        </p:nvSpPr>
        <p:spPr>
          <a:xfrm>
            <a:off x="4084592" y="2868412"/>
            <a:ext cx="1267131" cy="70784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000" b="1" i="0" u="none" strike="noStrike" cap="none">
                <a:solidFill>
                  <a:schemeClr val="dk1"/>
                </a:solidFill>
                <a:latin typeface="Arial"/>
                <a:ea typeface="Arial"/>
                <a:cs typeface="Arial"/>
                <a:sym typeface="Arial"/>
              </a:rPr>
              <a:t>Fièvre &gt;38,5 C</a:t>
            </a:r>
            <a:r>
              <a:rPr lang="fr-FR" sz="2000" b="1" i="0" u="none" strike="noStrike" cap="none" baseline="30000">
                <a:solidFill>
                  <a:schemeClr val="dk1"/>
                </a:solidFill>
                <a:latin typeface="Arial"/>
                <a:ea typeface="Arial"/>
                <a:cs typeface="Arial"/>
                <a:sym typeface="Arial"/>
              </a:rPr>
              <a:t>o</a:t>
            </a:r>
            <a:endParaRPr sz="2000" b="1">
              <a:solidFill>
                <a:schemeClr val="dk1"/>
              </a:solidFill>
              <a:latin typeface="Arial"/>
              <a:ea typeface="Arial"/>
              <a:cs typeface="Arial"/>
              <a:sym typeface="Arial"/>
            </a:endParaRPr>
          </a:p>
        </p:txBody>
      </p:sp>
      <p:sp>
        <p:nvSpPr>
          <p:cNvPr id="517" name="Google Shape;517;p59"/>
          <p:cNvSpPr txBox="1"/>
          <p:nvPr/>
        </p:nvSpPr>
        <p:spPr>
          <a:xfrm>
            <a:off x="2138127" y="2835991"/>
            <a:ext cx="1295400" cy="132339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Clr>
                <a:schemeClr val="dk1"/>
              </a:buClr>
              <a:buSzPts val="2000"/>
              <a:buFont typeface="Arial"/>
              <a:buNone/>
            </a:pPr>
            <a:r>
              <a:rPr lang="fr-FR" sz="2000" b="1" i="0" u="none" strike="noStrike" cap="none">
                <a:solidFill>
                  <a:schemeClr val="dk1"/>
                </a:solidFill>
                <a:latin typeface="Arial"/>
                <a:ea typeface="Arial"/>
                <a:cs typeface="Arial"/>
                <a:sym typeface="Arial"/>
              </a:rPr>
              <a:t>Fièvre &gt;38,5</a:t>
            </a:r>
            <a:r>
              <a:rPr lang="fr-FR" sz="2000" b="1" i="0" u="none" strike="noStrike" cap="none" baseline="30000">
                <a:solidFill>
                  <a:schemeClr val="dk1"/>
                </a:solidFill>
                <a:latin typeface="Arial"/>
                <a:ea typeface="Arial"/>
                <a:cs typeface="Arial"/>
                <a:sym typeface="Arial"/>
              </a:rPr>
              <a:t>o</a:t>
            </a:r>
            <a:r>
              <a:rPr lang="fr-FR" sz="2000" b="1" i="0" u="none" strike="noStrike" cap="none">
                <a:solidFill>
                  <a:schemeClr val="dk1"/>
                </a:solidFill>
                <a:latin typeface="Arial"/>
                <a:ea typeface="Arial"/>
                <a:cs typeface="Arial"/>
                <a:sym typeface="Arial"/>
              </a:rPr>
              <a:t> C et arthrite</a:t>
            </a:r>
            <a:endParaRPr sz="2000" b="1">
              <a:solidFill>
                <a:schemeClr val="dk1"/>
              </a:solidFill>
              <a:latin typeface="Arial"/>
              <a:ea typeface="Arial"/>
              <a:cs typeface="Arial"/>
              <a:sym typeface="Arial"/>
            </a:endParaRPr>
          </a:p>
        </p:txBody>
      </p:sp>
      <p:sp>
        <p:nvSpPr>
          <p:cNvPr id="518" name="Google Shape;518;p59"/>
          <p:cNvSpPr txBox="1"/>
          <p:nvPr/>
        </p:nvSpPr>
        <p:spPr>
          <a:xfrm>
            <a:off x="1996522" y="4781702"/>
            <a:ext cx="1722649" cy="70784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Clr>
                <a:schemeClr val="dk1"/>
              </a:buClr>
              <a:buSzPts val="2000"/>
              <a:buFont typeface="Arial"/>
              <a:buNone/>
            </a:pPr>
            <a:r>
              <a:rPr lang="fr-FR" sz="2000" b="1" i="0" u="none" strike="noStrike" cap="none" dirty="0">
                <a:solidFill>
                  <a:schemeClr val="dk1"/>
                </a:solidFill>
                <a:latin typeface="Arial"/>
                <a:ea typeface="Arial"/>
                <a:cs typeface="Arial"/>
                <a:sym typeface="Arial"/>
              </a:rPr>
              <a:t>Arthralgie/ Arthrite</a:t>
            </a:r>
            <a:endParaRPr sz="2000" b="1" dirty="0">
              <a:solidFill>
                <a:schemeClr val="dk1"/>
              </a:solidFill>
              <a:latin typeface="Arial"/>
              <a:ea typeface="Arial"/>
              <a:cs typeface="Arial"/>
              <a:sym typeface="Arial"/>
            </a:endParaRPr>
          </a:p>
        </p:txBody>
      </p:sp>
      <p:sp>
        <p:nvSpPr>
          <p:cNvPr id="519" name="Google Shape;519;p59"/>
          <p:cNvSpPr/>
          <p:nvPr/>
        </p:nvSpPr>
        <p:spPr>
          <a:xfrm rot="-5400000">
            <a:off x="4930100" y="2963476"/>
            <a:ext cx="280052" cy="6213602"/>
          </a:xfrm>
          <a:prstGeom prst="leftBrace">
            <a:avLst>
              <a:gd name="adj1" fmla="val 8333"/>
              <a:gd name="adj2" fmla="val 50000"/>
            </a:avLst>
          </a:prstGeom>
          <a:no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sp>
        <p:nvSpPr>
          <p:cNvPr id="520" name="Google Shape;520;p59"/>
          <p:cNvSpPr txBox="1"/>
          <p:nvPr/>
        </p:nvSpPr>
        <p:spPr>
          <a:xfrm>
            <a:off x="4629150" y="6200513"/>
            <a:ext cx="2933700"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b="1" dirty="0">
                <a:solidFill>
                  <a:schemeClr val="dk1"/>
                </a:solidFill>
                <a:latin typeface="Arial"/>
                <a:ea typeface="Arial"/>
                <a:cs typeface="Arial"/>
                <a:sym typeface="Arial"/>
              </a:rPr>
              <a:t>Infectés</a:t>
            </a:r>
            <a:endParaRPr dirty="0"/>
          </a:p>
        </p:txBody>
      </p:sp>
      <p:sp>
        <p:nvSpPr>
          <p:cNvPr id="521" name="Google Shape;521;p59"/>
          <p:cNvSpPr/>
          <p:nvPr/>
        </p:nvSpPr>
        <p:spPr>
          <a:xfrm rot="-5400000">
            <a:off x="9046178" y="5061002"/>
            <a:ext cx="280052" cy="2018549"/>
          </a:xfrm>
          <a:prstGeom prst="leftBrace">
            <a:avLst>
              <a:gd name="adj1" fmla="val 8333"/>
              <a:gd name="adj2" fmla="val 50000"/>
            </a:avLst>
          </a:prstGeom>
          <a:no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sp>
        <p:nvSpPr>
          <p:cNvPr id="522" name="Google Shape;522;p59"/>
          <p:cNvSpPr txBox="1"/>
          <p:nvPr/>
        </p:nvSpPr>
        <p:spPr>
          <a:xfrm>
            <a:off x="8451920" y="6210303"/>
            <a:ext cx="1582792"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b="1" dirty="0">
                <a:solidFill>
                  <a:schemeClr val="dk1"/>
                </a:solidFill>
                <a:latin typeface="Arial"/>
                <a:ea typeface="Arial"/>
                <a:cs typeface="Arial"/>
                <a:sym typeface="Arial"/>
              </a:rPr>
              <a:t>Non infectés</a:t>
            </a:r>
            <a:endParaRPr dirty="0"/>
          </a:p>
        </p:txBody>
      </p:sp>
      <p:sp>
        <p:nvSpPr>
          <p:cNvPr id="523" name="Google Shape;523;p59"/>
          <p:cNvSpPr/>
          <p:nvPr/>
        </p:nvSpPr>
        <p:spPr>
          <a:xfrm>
            <a:off x="1948393" y="2471731"/>
            <a:ext cx="8247085" cy="3420887"/>
          </a:xfrm>
          <a:prstGeom prst="rect">
            <a:avLst/>
          </a:prstGeom>
          <a:noFill/>
          <a:ln w="762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24" name="Google Shape;524;p59"/>
          <p:cNvSpPr/>
          <p:nvPr/>
        </p:nvSpPr>
        <p:spPr>
          <a:xfrm>
            <a:off x="8186052" y="2489657"/>
            <a:ext cx="2009418" cy="1693771"/>
          </a:xfrm>
          <a:prstGeom prst="rect">
            <a:avLst/>
          </a:prstGeom>
          <a:solidFill>
            <a:srgbClr val="D0CECE"/>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25" name="Google Shape;525;p59"/>
          <p:cNvSpPr txBox="1"/>
          <p:nvPr/>
        </p:nvSpPr>
        <p:spPr>
          <a:xfrm>
            <a:off x="8294768" y="2498878"/>
            <a:ext cx="1844526" cy="175428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800" b="1">
                <a:solidFill>
                  <a:schemeClr val="dk1"/>
                </a:solidFill>
                <a:latin typeface="Arial"/>
                <a:ea typeface="Arial"/>
                <a:cs typeface="Arial"/>
                <a:sym typeface="Arial"/>
              </a:rPr>
              <a:t>Fièvre &gt;38,5</a:t>
            </a:r>
            <a:r>
              <a:rPr lang="fr-FR" sz="1800" b="1" baseline="30000">
                <a:solidFill>
                  <a:schemeClr val="dk1"/>
                </a:solidFill>
                <a:latin typeface="Arial"/>
                <a:ea typeface="Arial"/>
                <a:cs typeface="Arial"/>
                <a:sym typeface="Arial"/>
              </a:rPr>
              <a:t>o</a:t>
            </a:r>
            <a:r>
              <a:rPr lang="fr-FR" sz="1800" b="1">
                <a:solidFill>
                  <a:schemeClr val="dk1"/>
                </a:solidFill>
                <a:latin typeface="Arial"/>
                <a:ea typeface="Arial"/>
                <a:cs typeface="Arial"/>
                <a:sym typeface="Arial"/>
              </a:rPr>
              <a:t> C &amp; </a:t>
            </a:r>
            <a:endParaRPr/>
          </a:p>
          <a:p>
            <a:pPr marL="0" marR="0" lvl="0" indent="0" algn="ctr" rtl="0">
              <a:spcBef>
                <a:spcPts val="0"/>
              </a:spcBef>
              <a:spcAft>
                <a:spcPts val="0"/>
              </a:spcAft>
              <a:buNone/>
            </a:pPr>
            <a:r>
              <a:rPr lang="fr-FR" sz="1800" b="1">
                <a:solidFill>
                  <a:schemeClr val="dk1"/>
                </a:solidFill>
                <a:latin typeface="Arial"/>
                <a:ea typeface="Arial"/>
                <a:cs typeface="Arial"/>
                <a:sym typeface="Arial"/>
              </a:rPr>
              <a:t>les symptômes d'autres affections arthritiques</a:t>
            </a:r>
            <a:endParaRPr/>
          </a:p>
        </p:txBody>
      </p:sp>
      <p:sp>
        <p:nvSpPr>
          <p:cNvPr id="526" name="Google Shape;526;p59"/>
          <p:cNvSpPr/>
          <p:nvPr/>
        </p:nvSpPr>
        <p:spPr>
          <a:xfrm>
            <a:off x="8186057" y="4183428"/>
            <a:ext cx="2009418" cy="1696783"/>
          </a:xfrm>
          <a:prstGeom prst="rect">
            <a:avLst/>
          </a:prstGeom>
          <a:solidFill>
            <a:schemeClr val="lt1"/>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27" name="Google Shape;527;p59"/>
          <p:cNvSpPr txBox="1"/>
          <p:nvPr/>
        </p:nvSpPr>
        <p:spPr>
          <a:xfrm>
            <a:off x="5843433" y="3768763"/>
            <a:ext cx="2425577" cy="40006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2000"/>
              <a:buFont typeface="Arial"/>
              <a:buNone/>
            </a:pPr>
            <a:r>
              <a:rPr lang="fr-FR" sz="2000" b="1" i="0" u="none" strike="noStrike" cap="none" dirty="0">
                <a:solidFill>
                  <a:schemeClr val="dk1"/>
                </a:solidFill>
                <a:latin typeface="Arial"/>
                <a:ea typeface="Arial"/>
                <a:cs typeface="Arial"/>
                <a:sym typeface="Arial"/>
              </a:rPr>
              <a:t>Asymptomatiques</a:t>
            </a:r>
            <a:endParaRPr sz="2000" b="1" dirty="0">
              <a:solidFill>
                <a:schemeClr val="dk1"/>
              </a:solidFill>
              <a:latin typeface="Arial"/>
              <a:ea typeface="Arial"/>
              <a:cs typeface="Arial"/>
              <a:sym typeface="Aria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532"/>
        <p:cNvGrpSpPr/>
        <p:nvPr/>
      </p:nvGrpSpPr>
      <p:grpSpPr>
        <a:xfrm>
          <a:off x="0" y="0"/>
          <a:ext cx="0" cy="0"/>
          <a:chOff x="0" y="0"/>
          <a:chExt cx="0" cy="0"/>
        </a:xfrm>
      </p:grpSpPr>
      <p:sp>
        <p:nvSpPr>
          <p:cNvPr id="533" name="Google Shape;533;p60"/>
          <p:cNvSpPr txBox="1">
            <a:spLocks noGrp="1"/>
          </p:cNvSpPr>
          <p:nvPr>
            <p:ph type="body" idx="1"/>
          </p:nvPr>
        </p:nvSpPr>
        <p:spPr>
          <a:xfrm>
            <a:off x="838200" y="1478857"/>
            <a:ext cx="10515600" cy="955241"/>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2400"/>
              <a:buNone/>
            </a:pPr>
            <a:r>
              <a:rPr lang="fr-FR" sz="2400" b="1" dirty="0"/>
              <a:t>Définition du cas : </a:t>
            </a:r>
            <a:r>
              <a:rPr lang="fr-FR" sz="2400" dirty="0"/>
              <a:t>Toute personne présentant une fièvre aiguë &gt;38,5</a:t>
            </a:r>
            <a:r>
              <a:rPr lang="fr-FR" sz="2400" b="1" baseline="30000" dirty="0">
                <a:solidFill>
                  <a:schemeClr val="dk1"/>
                </a:solidFill>
              </a:rPr>
              <a:t>o</a:t>
            </a:r>
            <a:r>
              <a:rPr lang="fr-FR" sz="2400" dirty="0"/>
              <a:t> C et une arthralgie ou une arthrite sévère</a:t>
            </a:r>
            <a:endParaRPr dirty="0"/>
          </a:p>
          <a:p>
            <a:pPr marL="228600" lvl="0" indent="-76200" algn="l" rtl="0">
              <a:lnSpc>
                <a:spcPct val="100000"/>
              </a:lnSpc>
              <a:spcBef>
                <a:spcPts val="0"/>
              </a:spcBef>
              <a:spcAft>
                <a:spcPts val="0"/>
              </a:spcAft>
              <a:buClr>
                <a:schemeClr val="dk1"/>
              </a:buClr>
              <a:buSzPts val="2400"/>
              <a:buNone/>
            </a:pPr>
            <a:endParaRPr sz="2400" dirty="0"/>
          </a:p>
          <a:p>
            <a:pPr marL="0" lvl="0" indent="0" algn="l" rtl="0">
              <a:lnSpc>
                <a:spcPct val="100000"/>
              </a:lnSpc>
              <a:spcBef>
                <a:spcPts val="0"/>
              </a:spcBef>
              <a:spcAft>
                <a:spcPts val="0"/>
              </a:spcAft>
              <a:buClr>
                <a:schemeClr val="dk1"/>
              </a:buClr>
              <a:buSzPts val="2400"/>
              <a:buNone/>
            </a:pPr>
            <a:endParaRPr sz="2400" dirty="0"/>
          </a:p>
        </p:txBody>
      </p:sp>
      <p:sp>
        <p:nvSpPr>
          <p:cNvPr id="534" name="Google Shape;534;p60"/>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Une définition de cas permet-elle toujours d'identifier les cas véritables ? (8/11)</a:t>
            </a:r>
            <a:endParaRPr dirty="0">
              <a:latin typeface="Franklin Gothic Medium" panose="020B0603020102020204" pitchFamily="34" charset="0"/>
            </a:endParaRPr>
          </a:p>
        </p:txBody>
      </p:sp>
      <p:sp>
        <p:nvSpPr>
          <p:cNvPr id="535" name="Google Shape;535;p60"/>
          <p:cNvSpPr/>
          <p:nvPr/>
        </p:nvSpPr>
        <p:spPr>
          <a:xfrm>
            <a:off x="1972457" y="2471731"/>
            <a:ext cx="6213600" cy="3420887"/>
          </a:xfrm>
          <a:prstGeom prst="rect">
            <a:avLst/>
          </a:prstGeom>
          <a:solidFill>
            <a:srgbClr val="F9BFC5"/>
          </a:solidFill>
          <a:ln w="5715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36" name="Google Shape;536;p60"/>
          <p:cNvSpPr/>
          <p:nvPr/>
        </p:nvSpPr>
        <p:spPr>
          <a:xfrm>
            <a:off x="1972458" y="2478398"/>
            <a:ext cx="3902126" cy="3414219"/>
          </a:xfrm>
          <a:prstGeom prst="rect">
            <a:avLst/>
          </a:prstGeom>
          <a:solidFill>
            <a:srgbClr val="F37D88"/>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37" name="Google Shape;537;p60"/>
          <p:cNvSpPr/>
          <p:nvPr/>
        </p:nvSpPr>
        <p:spPr>
          <a:xfrm rot="10800000">
            <a:off x="1972454" y="2475061"/>
            <a:ext cx="3902125" cy="3414219"/>
          </a:xfrm>
          <a:prstGeom prst="corner">
            <a:avLst>
              <a:gd name="adj1" fmla="val 55638"/>
              <a:gd name="adj2" fmla="val 64801"/>
            </a:avLst>
          </a:prstGeom>
          <a:solidFill>
            <a:srgbClr val="EF5362"/>
          </a:solidFill>
          <a:ln w="2857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38" name="Google Shape;538;p60"/>
          <p:cNvSpPr/>
          <p:nvPr/>
        </p:nvSpPr>
        <p:spPr>
          <a:xfrm>
            <a:off x="1967062" y="4361444"/>
            <a:ext cx="1704933" cy="1527840"/>
          </a:xfrm>
          <a:prstGeom prst="rect">
            <a:avLst/>
          </a:prstGeom>
          <a:solidFill>
            <a:srgbClr val="9CC2E5"/>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39" name="Google Shape;539;p60"/>
          <p:cNvSpPr/>
          <p:nvPr/>
        </p:nvSpPr>
        <p:spPr>
          <a:xfrm>
            <a:off x="1965726" y="2471727"/>
            <a:ext cx="1706269" cy="1910830"/>
          </a:xfrm>
          <a:prstGeom prst="rect">
            <a:avLst/>
          </a:prstGeom>
          <a:solidFill>
            <a:srgbClr val="C198E0"/>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40" name="Google Shape;540;p60"/>
          <p:cNvSpPr txBox="1"/>
          <p:nvPr/>
        </p:nvSpPr>
        <p:spPr>
          <a:xfrm>
            <a:off x="4084592" y="2868412"/>
            <a:ext cx="1267131" cy="70784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000" b="1" i="0" u="none" strike="noStrike" cap="none">
                <a:solidFill>
                  <a:schemeClr val="dk1"/>
                </a:solidFill>
                <a:latin typeface="Arial"/>
                <a:ea typeface="Arial"/>
                <a:cs typeface="Arial"/>
                <a:sym typeface="Arial"/>
              </a:rPr>
              <a:t>Fièvre &gt;38,5 C</a:t>
            </a:r>
            <a:r>
              <a:rPr lang="fr-FR" sz="2000" b="1" i="0" u="none" strike="noStrike" cap="none" baseline="30000">
                <a:solidFill>
                  <a:schemeClr val="dk1"/>
                </a:solidFill>
                <a:latin typeface="Arial"/>
                <a:ea typeface="Arial"/>
                <a:cs typeface="Arial"/>
                <a:sym typeface="Arial"/>
              </a:rPr>
              <a:t>o</a:t>
            </a:r>
            <a:endParaRPr sz="2000" b="1">
              <a:solidFill>
                <a:schemeClr val="dk1"/>
              </a:solidFill>
              <a:latin typeface="Arial"/>
              <a:ea typeface="Arial"/>
              <a:cs typeface="Arial"/>
              <a:sym typeface="Arial"/>
            </a:endParaRPr>
          </a:p>
        </p:txBody>
      </p:sp>
      <p:sp>
        <p:nvSpPr>
          <p:cNvPr id="541" name="Google Shape;541;p60"/>
          <p:cNvSpPr txBox="1"/>
          <p:nvPr/>
        </p:nvSpPr>
        <p:spPr>
          <a:xfrm>
            <a:off x="2138127" y="2835991"/>
            <a:ext cx="1295400" cy="132339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Clr>
                <a:schemeClr val="dk1"/>
              </a:buClr>
              <a:buSzPts val="2000"/>
              <a:buFont typeface="Arial"/>
              <a:buNone/>
            </a:pPr>
            <a:r>
              <a:rPr lang="fr-FR" sz="2000" b="1" i="0" u="none" strike="noStrike" cap="none">
                <a:solidFill>
                  <a:schemeClr val="dk1"/>
                </a:solidFill>
                <a:latin typeface="Arial"/>
                <a:ea typeface="Arial"/>
                <a:cs typeface="Arial"/>
                <a:sym typeface="Arial"/>
              </a:rPr>
              <a:t>Fièvre &gt;38,5</a:t>
            </a:r>
            <a:r>
              <a:rPr lang="fr-FR" sz="2000" b="1" i="0" u="none" strike="noStrike" cap="none" baseline="30000">
                <a:solidFill>
                  <a:schemeClr val="dk1"/>
                </a:solidFill>
                <a:latin typeface="Arial"/>
                <a:ea typeface="Arial"/>
                <a:cs typeface="Arial"/>
                <a:sym typeface="Arial"/>
              </a:rPr>
              <a:t>o</a:t>
            </a:r>
            <a:r>
              <a:rPr lang="fr-FR" sz="2000" b="1" i="0" u="none" strike="noStrike" cap="none">
                <a:solidFill>
                  <a:schemeClr val="dk1"/>
                </a:solidFill>
                <a:latin typeface="Arial"/>
                <a:ea typeface="Arial"/>
                <a:cs typeface="Arial"/>
                <a:sym typeface="Arial"/>
              </a:rPr>
              <a:t> C et arthrite</a:t>
            </a:r>
            <a:endParaRPr sz="2000" b="1">
              <a:solidFill>
                <a:schemeClr val="dk1"/>
              </a:solidFill>
              <a:latin typeface="Arial"/>
              <a:ea typeface="Arial"/>
              <a:cs typeface="Arial"/>
              <a:sym typeface="Arial"/>
            </a:endParaRPr>
          </a:p>
        </p:txBody>
      </p:sp>
      <p:sp>
        <p:nvSpPr>
          <p:cNvPr id="542" name="Google Shape;542;p60"/>
          <p:cNvSpPr txBox="1"/>
          <p:nvPr/>
        </p:nvSpPr>
        <p:spPr>
          <a:xfrm>
            <a:off x="1996522" y="4781702"/>
            <a:ext cx="1722649" cy="70784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Clr>
                <a:schemeClr val="dk1"/>
              </a:buClr>
              <a:buSzPts val="2000"/>
              <a:buFont typeface="Arial"/>
              <a:buNone/>
            </a:pPr>
            <a:r>
              <a:rPr lang="fr-FR" sz="2000" b="1" i="0" u="none" strike="noStrike" cap="none" dirty="0">
                <a:solidFill>
                  <a:schemeClr val="dk1"/>
                </a:solidFill>
                <a:latin typeface="Arial"/>
                <a:ea typeface="Arial"/>
                <a:cs typeface="Arial"/>
                <a:sym typeface="Arial"/>
              </a:rPr>
              <a:t>Arthralgie/ Arthrite</a:t>
            </a:r>
            <a:endParaRPr sz="2000" b="1" dirty="0">
              <a:solidFill>
                <a:schemeClr val="dk1"/>
              </a:solidFill>
              <a:latin typeface="Arial"/>
              <a:ea typeface="Arial"/>
              <a:cs typeface="Arial"/>
              <a:sym typeface="Arial"/>
            </a:endParaRPr>
          </a:p>
        </p:txBody>
      </p:sp>
      <p:sp>
        <p:nvSpPr>
          <p:cNvPr id="543" name="Google Shape;543;p60"/>
          <p:cNvSpPr/>
          <p:nvPr/>
        </p:nvSpPr>
        <p:spPr>
          <a:xfrm rot="-5400000">
            <a:off x="4930100" y="2963476"/>
            <a:ext cx="280052" cy="6213602"/>
          </a:xfrm>
          <a:prstGeom prst="leftBrace">
            <a:avLst>
              <a:gd name="adj1" fmla="val 8333"/>
              <a:gd name="adj2" fmla="val 50000"/>
            </a:avLst>
          </a:prstGeom>
          <a:no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sp>
        <p:nvSpPr>
          <p:cNvPr id="544" name="Google Shape;544;p60"/>
          <p:cNvSpPr txBox="1"/>
          <p:nvPr/>
        </p:nvSpPr>
        <p:spPr>
          <a:xfrm>
            <a:off x="4629150" y="6200513"/>
            <a:ext cx="2933700"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b="1" dirty="0">
                <a:solidFill>
                  <a:schemeClr val="dk1"/>
                </a:solidFill>
                <a:latin typeface="Arial"/>
                <a:ea typeface="Arial"/>
                <a:cs typeface="Arial"/>
                <a:sym typeface="Arial"/>
              </a:rPr>
              <a:t>Infectés</a:t>
            </a:r>
            <a:endParaRPr dirty="0"/>
          </a:p>
        </p:txBody>
      </p:sp>
      <p:sp>
        <p:nvSpPr>
          <p:cNvPr id="545" name="Google Shape;545;p60"/>
          <p:cNvSpPr/>
          <p:nvPr/>
        </p:nvSpPr>
        <p:spPr>
          <a:xfrm rot="-5400000">
            <a:off x="9046178" y="5061002"/>
            <a:ext cx="280052" cy="2018549"/>
          </a:xfrm>
          <a:prstGeom prst="leftBrace">
            <a:avLst>
              <a:gd name="adj1" fmla="val 8333"/>
              <a:gd name="adj2" fmla="val 50000"/>
            </a:avLst>
          </a:prstGeom>
          <a:no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sp>
        <p:nvSpPr>
          <p:cNvPr id="546" name="Google Shape;546;p60"/>
          <p:cNvSpPr/>
          <p:nvPr/>
        </p:nvSpPr>
        <p:spPr>
          <a:xfrm>
            <a:off x="1948393" y="2471731"/>
            <a:ext cx="8247085" cy="3420887"/>
          </a:xfrm>
          <a:prstGeom prst="rect">
            <a:avLst/>
          </a:prstGeom>
          <a:noFill/>
          <a:ln w="762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47" name="Google Shape;547;p60"/>
          <p:cNvSpPr/>
          <p:nvPr/>
        </p:nvSpPr>
        <p:spPr>
          <a:xfrm>
            <a:off x="8186052" y="2489657"/>
            <a:ext cx="2009418" cy="1693771"/>
          </a:xfrm>
          <a:prstGeom prst="rect">
            <a:avLst/>
          </a:prstGeom>
          <a:solidFill>
            <a:srgbClr val="D0CECE"/>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48" name="Google Shape;548;p60"/>
          <p:cNvSpPr txBox="1"/>
          <p:nvPr/>
        </p:nvSpPr>
        <p:spPr>
          <a:xfrm>
            <a:off x="8294768" y="2498878"/>
            <a:ext cx="1844526" cy="175428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800" b="1">
                <a:solidFill>
                  <a:schemeClr val="dk1"/>
                </a:solidFill>
                <a:latin typeface="Arial"/>
                <a:ea typeface="Arial"/>
                <a:cs typeface="Arial"/>
                <a:sym typeface="Arial"/>
              </a:rPr>
              <a:t>Fièvre &gt;38,5</a:t>
            </a:r>
            <a:r>
              <a:rPr lang="fr-FR" sz="1800" b="1" baseline="30000">
                <a:solidFill>
                  <a:schemeClr val="dk1"/>
                </a:solidFill>
                <a:latin typeface="Arial"/>
                <a:ea typeface="Arial"/>
                <a:cs typeface="Arial"/>
                <a:sym typeface="Arial"/>
              </a:rPr>
              <a:t>o</a:t>
            </a:r>
            <a:r>
              <a:rPr lang="fr-FR" sz="1800" b="1">
                <a:solidFill>
                  <a:schemeClr val="dk1"/>
                </a:solidFill>
                <a:latin typeface="Arial"/>
                <a:ea typeface="Arial"/>
                <a:cs typeface="Arial"/>
                <a:sym typeface="Arial"/>
              </a:rPr>
              <a:t> C &amp; </a:t>
            </a:r>
            <a:endParaRPr/>
          </a:p>
          <a:p>
            <a:pPr marL="0" marR="0" lvl="0" indent="0" algn="ctr" rtl="0">
              <a:spcBef>
                <a:spcPts val="0"/>
              </a:spcBef>
              <a:spcAft>
                <a:spcPts val="0"/>
              </a:spcAft>
              <a:buNone/>
            </a:pPr>
            <a:r>
              <a:rPr lang="fr-FR" sz="1800" b="1">
                <a:solidFill>
                  <a:schemeClr val="dk1"/>
                </a:solidFill>
                <a:latin typeface="Arial"/>
                <a:ea typeface="Arial"/>
                <a:cs typeface="Arial"/>
                <a:sym typeface="Arial"/>
              </a:rPr>
              <a:t>les symptômes d'autres affections arthritiques</a:t>
            </a:r>
            <a:endParaRPr/>
          </a:p>
        </p:txBody>
      </p:sp>
      <p:sp>
        <p:nvSpPr>
          <p:cNvPr id="549" name="Google Shape;549;p60"/>
          <p:cNvSpPr/>
          <p:nvPr/>
        </p:nvSpPr>
        <p:spPr>
          <a:xfrm>
            <a:off x="8186057" y="4183428"/>
            <a:ext cx="2009418" cy="1696783"/>
          </a:xfrm>
          <a:prstGeom prst="rect">
            <a:avLst/>
          </a:prstGeom>
          <a:solidFill>
            <a:schemeClr val="lt1"/>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50" name="Google Shape;550;p60"/>
          <p:cNvSpPr txBox="1"/>
          <p:nvPr/>
        </p:nvSpPr>
        <p:spPr>
          <a:xfrm>
            <a:off x="8186052" y="4570174"/>
            <a:ext cx="2009418" cy="92328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800" b="1">
                <a:solidFill>
                  <a:schemeClr val="dk1"/>
                </a:solidFill>
                <a:latin typeface="Arial"/>
                <a:ea typeface="Arial"/>
                <a:cs typeface="Arial"/>
                <a:sym typeface="Arial"/>
              </a:rPr>
              <a:t>Autres </a:t>
            </a:r>
            <a:endParaRPr/>
          </a:p>
          <a:p>
            <a:pPr marL="0" marR="0" lvl="0" indent="0" algn="ctr" rtl="0">
              <a:spcBef>
                <a:spcPts val="0"/>
              </a:spcBef>
              <a:spcAft>
                <a:spcPts val="0"/>
              </a:spcAft>
              <a:buNone/>
            </a:pPr>
            <a:r>
              <a:rPr lang="fr-FR" sz="1800" b="1">
                <a:solidFill>
                  <a:schemeClr val="dk1"/>
                </a:solidFill>
                <a:latin typeface="Arial"/>
                <a:ea typeface="Arial"/>
                <a:cs typeface="Arial"/>
                <a:sym typeface="Arial"/>
              </a:rPr>
              <a:t>personnes non infectées</a:t>
            </a:r>
            <a:endParaRPr/>
          </a:p>
        </p:txBody>
      </p:sp>
      <p:sp>
        <p:nvSpPr>
          <p:cNvPr id="551" name="Google Shape;551;p60"/>
          <p:cNvSpPr txBox="1"/>
          <p:nvPr/>
        </p:nvSpPr>
        <p:spPr>
          <a:xfrm>
            <a:off x="8451920" y="6210303"/>
            <a:ext cx="1582792"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b="1" dirty="0">
                <a:solidFill>
                  <a:schemeClr val="dk1"/>
                </a:solidFill>
                <a:latin typeface="Arial"/>
                <a:ea typeface="Arial"/>
                <a:cs typeface="Arial"/>
                <a:sym typeface="Arial"/>
              </a:rPr>
              <a:t>Non infectés</a:t>
            </a:r>
            <a:endParaRPr dirty="0"/>
          </a:p>
        </p:txBody>
      </p:sp>
      <p:sp>
        <p:nvSpPr>
          <p:cNvPr id="552" name="Google Shape;552;p60"/>
          <p:cNvSpPr txBox="1"/>
          <p:nvPr/>
        </p:nvSpPr>
        <p:spPr>
          <a:xfrm>
            <a:off x="5843433" y="3768763"/>
            <a:ext cx="2425577" cy="40006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2000"/>
              <a:buFont typeface="Arial"/>
              <a:buNone/>
            </a:pPr>
            <a:r>
              <a:rPr lang="fr-FR" sz="2000" b="1" i="0" u="none" strike="noStrike" cap="none" dirty="0">
                <a:solidFill>
                  <a:schemeClr val="dk1"/>
                </a:solidFill>
                <a:latin typeface="Arial"/>
                <a:ea typeface="Arial"/>
                <a:cs typeface="Arial"/>
                <a:sym typeface="Arial"/>
              </a:rPr>
              <a:t>Asymptomatiques</a:t>
            </a:r>
            <a:endParaRPr sz="2000" b="1" dirty="0">
              <a:solidFill>
                <a:schemeClr val="dk1"/>
              </a:solidFill>
              <a:latin typeface="Arial"/>
              <a:ea typeface="Arial"/>
              <a:cs typeface="Arial"/>
              <a:sym typeface="Aria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557"/>
        <p:cNvGrpSpPr/>
        <p:nvPr/>
      </p:nvGrpSpPr>
      <p:grpSpPr>
        <a:xfrm>
          <a:off x="0" y="0"/>
          <a:ext cx="0" cy="0"/>
          <a:chOff x="0" y="0"/>
          <a:chExt cx="0" cy="0"/>
        </a:xfrm>
      </p:grpSpPr>
      <p:sp>
        <p:nvSpPr>
          <p:cNvPr id="558" name="Google Shape;558;p61"/>
          <p:cNvSpPr txBox="1">
            <a:spLocks noGrp="1"/>
          </p:cNvSpPr>
          <p:nvPr>
            <p:ph type="body" idx="1"/>
          </p:nvPr>
        </p:nvSpPr>
        <p:spPr>
          <a:xfrm>
            <a:off x="838200" y="1478857"/>
            <a:ext cx="10515600" cy="955241"/>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2400"/>
              <a:buNone/>
            </a:pPr>
            <a:r>
              <a:rPr lang="fr-FR" sz="2400" b="1" dirty="0"/>
              <a:t>Définition du cas : </a:t>
            </a:r>
            <a:r>
              <a:rPr lang="fr-FR" sz="2400" dirty="0"/>
              <a:t>Toute personne présentant une fièvre aiguë &gt;38,5</a:t>
            </a:r>
            <a:r>
              <a:rPr lang="fr-FR" sz="2400" b="1" baseline="30000" dirty="0">
                <a:solidFill>
                  <a:schemeClr val="dk1"/>
                </a:solidFill>
              </a:rPr>
              <a:t>o</a:t>
            </a:r>
            <a:r>
              <a:rPr lang="fr-FR" sz="2400" dirty="0"/>
              <a:t> C et une arthralgie ou une arthrite sévère</a:t>
            </a:r>
            <a:endParaRPr dirty="0"/>
          </a:p>
        </p:txBody>
      </p:sp>
      <p:sp>
        <p:nvSpPr>
          <p:cNvPr id="559" name="Google Shape;559;p61"/>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Une définition de cas permet-elle toujours d'identifier les vrais cas ? (9/11)</a:t>
            </a:r>
            <a:endParaRPr dirty="0">
              <a:latin typeface="Franklin Gothic Medium" panose="020B0603020102020204" pitchFamily="34" charset="0"/>
            </a:endParaRPr>
          </a:p>
        </p:txBody>
      </p:sp>
      <p:sp>
        <p:nvSpPr>
          <p:cNvPr id="560" name="Google Shape;560;p61"/>
          <p:cNvSpPr/>
          <p:nvPr/>
        </p:nvSpPr>
        <p:spPr>
          <a:xfrm>
            <a:off x="1972457" y="2471731"/>
            <a:ext cx="6213600" cy="3420887"/>
          </a:xfrm>
          <a:prstGeom prst="rect">
            <a:avLst/>
          </a:prstGeom>
          <a:solidFill>
            <a:srgbClr val="F9BFC5"/>
          </a:solidFill>
          <a:ln w="5715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61" name="Google Shape;561;p61"/>
          <p:cNvSpPr/>
          <p:nvPr/>
        </p:nvSpPr>
        <p:spPr>
          <a:xfrm>
            <a:off x="1972458" y="2478398"/>
            <a:ext cx="3902126" cy="3414219"/>
          </a:xfrm>
          <a:prstGeom prst="rect">
            <a:avLst/>
          </a:prstGeom>
          <a:solidFill>
            <a:srgbClr val="F37D88"/>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62" name="Google Shape;562;p61"/>
          <p:cNvSpPr txBox="1"/>
          <p:nvPr/>
        </p:nvSpPr>
        <p:spPr>
          <a:xfrm>
            <a:off x="1963307" y="6103157"/>
            <a:ext cx="8256235" cy="58767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fr-FR" sz="2800" dirty="0">
                <a:solidFill>
                  <a:schemeClr val="dk1"/>
                </a:solidFill>
                <a:latin typeface="Arial"/>
                <a:ea typeface="Arial"/>
                <a:cs typeface="Arial"/>
                <a:sym typeface="Arial"/>
              </a:rPr>
              <a:t>Qui répond à la définition de cas ?</a:t>
            </a:r>
            <a:endParaRPr sz="1800" dirty="0">
              <a:solidFill>
                <a:schemeClr val="dk1"/>
              </a:solidFill>
              <a:latin typeface="Arial"/>
              <a:ea typeface="Arial"/>
              <a:cs typeface="Arial"/>
              <a:sym typeface="Arial"/>
            </a:endParaRPr>
          </a:p>
          <a:p>
            <a:pPr marL="287338" marR="0" lvl="0" indent="-109538" algn="l" rtl="0">
              <a:spcBef>
                <a:spcPts val="600"/>
              </a:spcBef>
              <a:spcAft>
                <a:spcPts val="0"/>
              </a:spcAft>
              <a:buNone/>
            </a:pPr>
            <a:endParaRPr sz="2800" dirty="0">
              <a:solidFill>
                <a:schemeClr val="dk1"/>
              </a:solidFill>
              <a:latin typeface="Arial"/>
              <a:ea typeface="Arial"/>
              <a:cs typeface="Arial"/>
              <a:sym typeface="Arial"/>
            </a:endParaRPr>
          </a:p>
        </p:txBody>
      </p:sp>
      <p:sp>
        <p:nvSpPr>
          <p:cNvPr id="563" name="Google Shape;563;p61"/>
          <p:cNvSpPr/>
          <p:nvPr/>
        </p:nvSpPr>
        <p:spPr>
          <a:xfrm rot="10800000">
            <a:off x="1972454" y="2475061"/>
            <a:ext cx="3902125" cy="3414219"/>
          </a:xfrm>
          <a:prstGeom prst="corner">
            <a:avLst>
              <a:gd name="adj1" fmla="val 55638"/>
              <a:gd name="adj2" fmla="val 64801"/>
            </a:avLst>
          </a:prstGeom>
          <a:solidFill>
            <a:srgbClr val="EF5362"/>
          </a:solidFill>
          <a:ln w="2857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64" name="Google Shape;564;p61"/>
          <p:cNvSpPr/>
          <p:nvPr/>
        </p:nvSpPr>
        <p:spPr>
          <a:xfrm>
            <a:off x="1967062" y="4361444"/>
            <a:ext cx="1704933" cy="1527840"/>
          </a:xfrm>
          <a:prstGeom prst="rect">
            <a:avLst/>
          </a:prstGeom>
          <a:solidFill>
            <a:srgbClr val="9CC2E5"/>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65" name="Google Shape;565;p61"/>
          <p:cNvSpPr/>
          <p:nvPr/>
        </p:nvSpPr>
        <p:spPr>
          <a:xfrm>
            <a:off x="1965726" y="2471727"/>
            <a:ext cx="1706269" cy="1910830"/>
          </a:xfrm>
          <a:prstGeom prst="rect">
            <a:avLst/>
          </a:prstGeom>
          <a:solidFill>
            <a:srgbClr val="C198E0"/>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66" name="Google Shape;566;p61"/>
          <p:cNvSpPr txBox="1"/>
          <p:nvPr/>
        </p:nvSpPr>
        <p:spPr>
          <a:xfrm>
            <a:off x="4084592" y="2868412"/>
            <a:ext cx="1267131" cy="70784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000" b="1" i="0" u="none" strike="noStrike" cap="none">
                <a:solidFill>
                  <a:schemeClr val="dk1"/>
                </a:solidFill>
                <a:latin typeface="Arial"/>
                <a:ea typeface="Arial"/>
                <a:cs typeface="Arial"/>
                <a:sym typeface="Arial"/>
              </a:rPr>
              <a:t>Fièvre &gt;38,5 C</a:t>
            </a:r>
            <a:r>
              <a:rPr lang="fr-FR" sz="2000" b="1" i="0" u="none" strike="noStrike" cap="none" baseline="30000">
                <a:solidFill>
                  <a:schemeClr val="dk1"/>
                </a:solidFill>
                <a:latin typeface="Arial"/>
                <a:ea typeface="Arial"/>
                <a:cs typeface="Arial"/>
                <a:sym typeface="Arial"/>
              </a:rPr>
              <a:t>o</a:t>
            </a:r>
            <a:endParaRPr sz="2000" b="1">
              <a:solidFill>
                <a:schemeClr val="dk1"/>
              </a:solidFill>
              <a:latin typeface="Arial"/>
              <a:ea typeface="Arial"/>
              <a:cs typeface="Arial"/>
              <a:sym typeface="Arial"/>
            </a:endParaRPr>
          </a:p>
        </p:txBody>
      </p:sp>
      <p:sp>
        <p:nvSpPr>
          <p:cNvPr id="567" name="Google Shape;567;p61"/>
          <p:cNvSpPr txBox="1"/>
          <p:nvPr/>
        </p:nvSpPr>
        <p:spPr>
          <a:xfrm>
            <a:off x="2138127" y="2835991"/>
            <a:ext cx="1295400" cy="132339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Clr>
                <a:schemeClr val="dk1"/>
              </a:buClr>
              <a:buSzPts val="2000"/>
              <a:buFont typeface="Arial"/>
              <a:buNone/>
            </a:pPr>
            <a:r>
              <a:rPr lang="fr-FR" sz="2000" b="1" i="0" u="none" strike="noStrike" cap="none">
                <a:solidFill>
                  <a:schemeClr val="dk1"/>
                </a:solidFill>
                <a:latin typeface="Arial"/>
                <a:ea typeface="Arial"/>
                <a:cs typeface="Arial"/>
                <a:sym typeface="Arial"/>
              </a:rPr>
              <a:t>Fièvre &gt;38,5</a:t>
            </a:r>
            <a:r>
              <a:rPr lang="fr-FR" sz="2000" b="1" i="0" u="none" strike="noStrike" cap="none" baseline="30000">
                <a:solidFill>
                  <a:schemeClr val="dk1"/>
                </a:solidFill>
                <a:latin typeface="Arial"/>
                <a:ea typeface="Arial"/>
                <a:cs typeface="Arial"/>
                <a:sym typeface="Arial"/>
              </a:rPr>
              <a:t>o</a:t>
            </a:r>
            <a:r>
              <a:rPr lang="fr-FR" sz="2000" b="1" i="0" u="none" strike="noStrike" cap="none">
                <a:solidFill>
                  <a:schemeClr val="dk1"/>
                </a:solidFill>
                <a:latin typeface="Arial"/>
                <a:ea typeface="Arial"/>
                <a:cs typeface="Arial"/>
                <a:sym typeface="Arial"/>
              </a:rPr>
              <a:t> C et arthrite</a:t>
            </a:r>
            <a:endParaRPr sz="2000" b="1">
              <a:solidFill>
                <a:schemeClr val="dk1"/>
              </a:solidFill>
              <a:latin typeface="Arial"/>
              <a:ea typeface="Arial"/>
              <a:cs typeface="Arial"/>
              <a:sym typeface="Arial"/>
            </a:endParaRPr>
          </a:p>
        </p:txBody>
      </p:sp>
      <p:sp>
        <p:nvSpPr>
          <p:cNvPr id="568" name="Google Shape;568;p61"/>
          <p:cNvSpPr txBox="1"/>
          <p:nvPr/>
        </p:nvSpPr>
        <p:spPr>
          <a:xfrm>
            <a:off x="1996522" y="4781702"/>
            <a:ext cx="1722649" cy="70784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Clr>
                <a:schemeClr val="dk1"/>
              </a:buClr>
              <a:buSzPts val="2000"/>
              <a:buFont typeface="Arial"/>
              <a:buNone/>
            </a:pPr>
            <a:r>
              <a:rPr lang="fr-FR" sz="2000" b="1" i="0" u="none" strike="noStrike" cap="none" dirty="0">
                <a:solidFill>
                  <a:schemeClr val="dk1"/>
                </a:solidFill>
                <a:latin typeface="Arial"/>
                <a:ea typeface="Arial"/>
                <a:cs typeface="Arial"/>
                <a:sym typeface="Arial"/>
              </a:rPr>
              <a:t>Arthralgie/ Arthrite</a:t>
            </a:r>
            <a:endParaRPr sz="2000" b="1" dirty="0">
              <a:solidFill>
                <a:schemeClr val="dk1"/>
              </a:solidFill>
              <a:latin typeface="Arial"/>
              <a:ea typeface="Arial"/>
              <a:cs typeface="Arial"/>
              <a:sym typeface="Arial"/>
            </a:endParaRPr>
          </a:p>
        </p:txBody>
      </p:sp>
      <p:sp>
        <p:nvSpPr>
          <p:cNvPr id="569" name="Google Shape;569;p61"/>
          <p:cNvSpPr/>
          <p:nvPr/>
        </p:nvSpPr>
        <p:spPr>
          <a:xfrm>
            <a:off x="1948393" y="2471731"/>
            <a:ext cx="8247085" cy="3420887"/>
          </a:xfrm>
          <a:prstGeom prst="rect">
            <a:avLst/>
          </a:prstGeom>
          <a:noFill/>
          <a:ln w="762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70" name="Google Shape;570;p61"/>
          <p:cNvSpPr/>
          <p:nvPr/>
        </p:nvSpPr>
        <p:spPr>
          <a:xfrm>
            <a:off x="8186052" y="2489657"/>
            <a:ext cx="2009418" cy="1693771"/>
          </a:xfrm>
          <a:prstGeom prst="rect">
            <a:avLst/>
          </a:prstGeom>
          <a:solidFill>
            <a:srgbClr val="D0CECE"/>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71" name="Google Shape;571;p61"/>
          <p:cNvSpPr txBox="1"/>
          <p:nvPr/>
        </p:nvSpPr>
        <p:spPr>
          <a:xfrm>
            <a:off x="8294768" y="2498878"/>
            <a:ext cx="1844526" cy="175428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800" b="1">
                <a:solidFill>
                  <a:schemeClr val="dk1"/>
                </a:solidFill>
                <a:latin typeface="Arial"/>
                <a:ea typeface="Arial"/>
                <a:cs typeface="Arial"/>
                <a:sym typeface="Arial"/>
              </a:rPr>
              <a:t>Fièvre &gt;38,5</a:t>
            </a:r>
            <a:r>
              <a:rPr lang="fr-FR" sz="1800" b="1" baseline="30000">
                <a:solidFill>
                  <a:schemeClr val="dk1"/>
                </a:solidFill>
                <a:latin typeface="Arial"/>
                <a:ea typeface="Arial"/>
                <a:cs typeface="Arial"/>
                <a:sym typeface="Arial"/>
              </a:rPr>
              <a:t>o</a:t>
            </a:r>
            <a:r>
              <a:rPr lang="fr-FR" sz="1800" b="1">
                <a:solidFill>
                  <a:schemeClr val="dk1"/>
                </a:solidFill>
                <a:latin typeface="Arial"/>
                <a:ea typeface="Arial"/>
                <a:cs typeface="Arial"/>
                <a:sym typeface="Arial"/>
              </a:rPr>
              <a:t> C &amp; </a:t>
            </a:r>
            <a:endParaRPr/>
          </a:p>
          <a:p>
            <a:pPr marL="0" marR="0" lvl="0" indent="0" algn="ctr" rtl="0">
              <a:spcBef>
                <a:spcPts val="0"/>
              </a:spcBef>
              <a:spcAft>
                <a:spcPts val="0"/>
              </a:spcAft>
              <a:buNone/>
            </a:pPr>
            <a:r>
              <a:rPr lang="fr-FR" sz="1800" b="1">
                <a:solidFill>
                  <a:schemeClr val="dk1"/>
                </a:solidFill>
                <a:latin typeface="Arial"/>
                <a:ea typeface="Arial"/>
                <a:cs typeface="Arial"/>
                <a:sym typeface="Arial"/>
              </a:rPr>
              <a:t>les symptômes d'autres affections arthritiques</a:t>
            </a:r>
            <a:endParaRPr/>
          </a:p>
        </p:txBody>
      </p:sp>
      <p:sp>
        <p:nvSpPr>
          <p:cNvPr id="572" name="Google Shape;572;p61"/>
          <p:cNvSpPr/>
          <p:nvPr/>
        </p:nvSpPr>
        <p:spPr>
          <a:xfrm>
            <a:off x="8186057" y="4183428"/>
            <a:ext cx="2009418" cy="1696783"/>
          </a:xfrm>
          <a:prstGeom prst="rect">
            <a:avLst/>
          </a:prstGeom>
          <a:solidFill>
            <a:schemeClr val="lt1"/>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73" name="Google Shape;573;p61"/>
          <p:cNvSpPr txBox="1"/>
          <p:nvPr/>
        </p:nvSpPr>
        <p:spPr>
          <a:xfrm>
            <a:off x="8186052" y="4570174"/>
            <a:ext cx="2009418" cy="92328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800" b="1">
                <a:solidFill>
                  <a:schemeClr val="dk1"/>
                </a:solidFill>
                <a:latin typeface="Arial"/>
                <a:ea typeface="Arial"/>
                <a:cs typeface="Arial"/>
                <a:sym typeface="Arial"/>
              </a:rPr>
              <a:t>Autres </a:t>
            </a:r>
            <a:endParaRPr/>
          </a:p>
          <a:p>
            <a:pPr marL="0" marR="0" lvl="0" indent="0" algn="ctr" rtl="0">
              <a:spcBef>
                <a:spcPts val="0"/>
              </a:spcBef>
              <a:spcAft>
                <a:spcPts val="0"/>
              </a:spcAft>
              <a:buNone/>
            </a:pPr>
            <a:r>
              <a:rPr lang="fr-FR" sz="1800" b="1">
                <a:solidFill>
                  <a:schemeClr val="dk1"/>
                </a:solidFill>
                <a:latin typeface="Arial"/>
                <a:ea typeface="Arial"/>
                <a:cs typeface="Arial"/>
                <a:sym typeface="Arial"/>
              </a:rPr>
              <a:t>personnes non infectées</a:t>
            </a:r>
            <a:endParaRPr/>
          </a:p>
        </p:txBody>
      </p:sp>
      <p:sp>
        <p:nvSpPr>
          <p:cNvPr id="574" name="Google Shape;574;p61"/>
          <p:cNvSpPr/>
          <p:nvPr/>
        </p:nvSpPr>
        <p:spPr>
          <a:xfrm>
            <a:off x="1949658" y="2470607"/>
            <a:ext cx="1704933" cy="1892312"/>
          </a:xfrm>
          <a:prstGeom prst="rect">
            <a:avLst/>
          </a:prstGeom>
          <a:noFill/>
          <a:ln w="127000" cap="flat" cmpd="sng">
            <a:solidFill>
              <a:srgbClr val="109648"/>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75" name="Google Shape;575;p61"/>
          <p:cNvSpPr/>
          <p:nvPr/>
        </p:nvSpPr>
        <p:spPr>
          <a:xfrm>
            <a:off x="8192788" y="2471040"/>
            <a:ext cx="2002682" cy="1754286"/>
          </a:xfrm>
          <a:prstGeom prst="rect">
            <a:avLst/>
          </a:prstGeom>
          <a:noFill/>
          <a:ln w="127000" cap="flat" cmpd="sng">
            <a:solidFill>
              <a:srgbClr val="109648"/>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76" name="Google Shape;576;p61"/>
          <p:cNvSpPr txBox="1"/>
          <p:nvPr/>
        </p:nvSpPr>
        <p:spPr>
          <a:xfrm>
            <a:off x="5843433" y="3768763"/>
            <a:ext cx="2425577" cy="40006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2000"/>
              <a:buFont typeface="Arial"/>
              <a:buNone/>
            </a:pPr>
            <a:r>
              <a:rPr lang="fr-FR" sz="2000" b="1" i="0" u="none" strike="noStrike" cap="none" dirty="0">
                <a:solidFill>
                  <a:schemeClr val="dk1"/>
                </a:solidFill>
                <a:latin typeface="Arial"/>
                <a:ea typeface="Arial"/>
                <a:cs typeface="Arial"/>
                <a:sym typeface="Arial"/>
              </a:rPr>
              <a:t>Asymptomatiques</a:t>
            </a:r>
            <a:endParaRPr sz="2000" b="1" dirty="0">
              <a:solidFill>
                <a:schemeClr val="dk1"/>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7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7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581"/>
        <p:cNvGrpSpPr/>
        <p:nvPr/>
      </p:nvGrpSpPr>
      <p:grpSpPr>
        <a:xfrm>
          <a:off x="0" y="0"/>
          <a:ext cx="0" cy="0"/>
          <a:chOff x="0" y="0"/>
          <a:chExt cx="0" cy="0"/>
        </a:xfrm>
      </p:grpSpPr>
      <p:sp>
        <p:nvSpPr>
          <p:cNvPr id="582" name="Google Shape;582;p62"/>
          <p:cNvSpPr txBox="1">
            <a:spLocks noGrp="1"/>
          </p:cNvSpPr>
          <p:nvPr>
            <p:ph type="body" idx="1"/>
          </p:nvPr>
        </p:nvSpPr>
        <p:spPr>
          <a:xfrm>
            <a:off x="838200" y="1478857"/>
            <a:ext cx="10515600" cy="955241"/>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2400"/>
              <a:buNone/>
            </a:pPr>
            <a:r>
              <a:rPr lang="fr-FR" sz="2400" b="1" dirty="0"/>
              <a:t>Définition du cas : </a:t>
            </a:r>
            <a:r>
              <a:rPr lang="fr-FR" sz="2400" dirty="0"/>
              <a:t>Toute personne présentant une fièvre aiguë &gt;38,5</a:t>
            </a:r>
            <a:r>
              <a:rPr lang="fr-FR" sz="2400" b="1" baseline="30000" dirty="0">
                <a:solidFill>
                  <a:schemeClr val="dk1"/>
                </a:solidFill>
              </a:rPr>
              <a:t>o</a:t>
            </a:r>
            <a:r>
              <a:rPr lang="fr-FR" sz="2400" dirty="0"/>
              <a:t> C et une arthralgie ou une arthrite sévère</a:t>
            </a:r>
            <a:endParaRPr dirty="0"/>
          </a:p>
          <a:p>
            <a:pPr marL="228600" lvl="0" indent="-76200" algn="l" rtl="0">
              <a:lnSpc>
                <a:spcPct val="100000"/>
              </a:lnSpc>
              <a:spcBef>
                <a:spcPts val="0"/>
              </a:spcBef>
              <a:spcAft>
                <a:spcPts val="0"/>
              </a:spcAft>
              <a:buClr>
                <a:schemeClr val="dk1"/>
              </a:buClr>
              <a:buSzPts val="2400"/>
              <a:buNone/>
            </a:pPr>
            <a:endParaRPr sz="2400" dirty="0"/>
          </a:p>
          <a:p>
            <a:pPr marL="0" lvl="0" indent="0" algn="l" rtl="0">
              <a:lnSpc>
                <a:spcPct val="100000"/>
              </a:lnSpc>
              <a:spcBef>
                <a:spcPts val="0"/>
              </a:spcBef>
              <a:spcAft>
                <a:spcPts val="0"/>
              </a:spcAft>
              <a:buClr>
                <a:schemeClr val="dk1"/>
              </a:buClr>
              <a:buSzPts val="2400"/>
              <a:buNone/>
            </a:pPr>
            <a:endParaRPr sz="2400" dirty="0"/>
          </a:p>
        </p:txBody>
      </p:sp>
      <p:sp>
        <p:nvSpPr>
          <p:cNvPr id="583" name="Google Shape;583;p62"/>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Une définition de cas permet-elle toujours d'identifier les cas véritables ? (10/11)</a:t>
            </a:r>
            <a:endParaRPr dirty="0">
              <a:latin typeface="Franklin Gothic Medium" panose="020B0603020102020204" pitchFamily="34" charset="0"/>
            </a:endParaRPr>
          </a:p>
        </p:txBody>
      </p:sp>
      <p:sp>
        <p:nvSpPr>
          <p:cNvPr id="584" name="Google Shape;584;p62"/>
          <p:cNvSpPr/>
          <p:nvPr/>
        </p:nvSpPr>
        <p:spPr>
          <a:xfrm>
            <a:off x="1972457" y="2471731"/>
            <a:ext cx="6213600" cy="3420887"/>
          </a:xfrm>
          <a:prstGeom prst="rect">
            <a:avLst/>
          </a:prstGeom>
          <a:solidFill>
            <a:srgbClr val="F9BFC5"/>
          </a:solidFill>
          <a:ln w="5715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85" name="Google Shape;585;p62"/>
          <p:cNvSpPr/>
          <p:nvPr/>
        </p:nvSpPr>
        <p:spPr>
          <a:xfrm>
            <a:off x="1972458" y="2478398"/>
            <a:ext cx="3902126" cy="3414219"/>
          </a:xfrm>
          <a:prstGeom prst="rect">
            <a:avLst/>
          </a:prstGeom>
          <a:solidFill>
            <a:srgbClr val="F37D88"/>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86" name="Google Shape;586;p62"/>
          <p:cNvSpPr txBox="1"/>
          <p:nvPr/>
        </p:nvSpPr>
        <p:spPr>
          <a:xfrm>
            <a:off x="1963307" y="6103157"/>
            <a:ext cx="8256235" cy="58767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fr-FR" sz="2800">
                <a:solidFill>
                  <a:schemeClr val="dk1"/>
                </a:solidFill>
                <a:latin typeface="Arial"/>
                <a:ea typeface="Arial"/>
                <a:cs typeface="Arial"/>
                <a:sym typeface="Arial"/>
              </a:rPr>
              <a:t>Qui répond à la définition de cas </a:t>
            </a:r>
            <a:r>
              <a:rPr lang="fr-FR" sz="2800" b="1">
                <a:solidFill>
                  <a:srgbClr val="109648"/>
                </a:solidFill>
                <a:latin typeface="Arial"/>
                <a:ea typeface="Arial"/>
                <a:cs typeface="Arial"/>
                <a:sym typeface="Arial"/>
              </a:rPr>
              <a:t>suspect </a:t>
            </a:r>
            <a:r>
              <a:rPr lang="fr-FR" sz="2800">
                <a:solidFill>
                  <a:schemeClr val="dk1"/>
                </a:solidFill>
                <a:latin typeface="Arial"/>
                <a:ea typeface="Arial"/>
                <a:cs typeface="Arial"/>
                <a:sym typeface="Arial"/>
              </a:rPr>
              <a:t>?</a:t>
            </a:r>
            <a:endParaRPr sz="1800">
              <a:solidFill>
                <a:schemeClr val="dk1"/>
              </a:solidFill>
              <a:latin typeface="Arial"/>
              <a:ea typeface="Arial"/>
              <a:cs typeface="Arial"/>
              <a:sym typeface="Arial"/>
            </a:endParaRPr>
          </a:p>
          <a:p>
            <a:pPr marL="287338" marR="0" lvl="0" indent="-109538" algn="l" rtl="0">
              <a:spcBef>
                <a:spcPts val="600"/>
              </a:spcBef>
              <a:spcAft>
                <a:spcPts val="0"/>
              </a:spcAft>
              <a:buNone/>
            </a:pPr>
            <a:endParaRPr sz="2800">
              <a:solidFill>
                <a:schemeClr val="dk1"/>
              </a:solidFill>
              <a:latin typeface="Arial"/>
              <a:ea typeface="Arial"/>
              <a:cs typeface="Arial"/>
              <a:sym typeface="Arial"/>
            </a:endParaRPr>
          </a:p>
        </p:txBody>
      </p:sp>
      <p:sp>
        <p:nvSpPr>
          <p:cNvPr id="587" name="Google Shape;587;p62"/>
          <p:cNvSpPr/>
          <p:nvPr/>
        </p:nvSpPr>
        <p:spPr>
          <a:xfrm rot="10800000">
            <a:off x="1972454" y="2475061"/>
            <a:ext cx="3902125" cy="3414219"/>
          </a:xfrm>
          <a:prstGeom prst="corner">
            <a:avLst>
              <a:gd name="adj1" fmla="val 55638"/>
              <a:gd name="adj2" fmla="val 64801"/>
            </a:avLst>
          </a:prstGeom>
          <a:solidFill>
            <a:srgbClr val="EF5362"/>
          </a:solidFill>
          <a:ln w="2857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88" name="Google Shape;588;p62"/>
          <p:cNvSpPr/>
          <p:nvPr/>
        </p:nvSpPr>
        <p:spPr>
          <a:xfrm>
            <a:off x="1967062" y="4361444"/>
            <a:ext cx="1704933" cy="1527840"/>
          </a:xfrm>
          <a:prstGeom prst="rect">
            <a:avLst/>
          </a:prstGeom>
          <a:solidFill>
            <a:srgbClr val="9CC2E5"/>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89" name="Google Shape;589;p62"/>
          <p:cNvSpPr/>
          <p:nvPr/>
        </p:nvSpPr>
        <p:spPr>
          <a:xfrm>
            <a:off x="1965726" y="2471727"/>
            <a:ext cx="1706269" cy="1910830"/>
          </a:xfrm>
          <a:prstGeom prst="rect">
            <a:avLst/>
          </a:prstGeom>
          <a:solidFill>
            <a:srgbClr val="C198E0"/>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90" name="Google Shape;590;p62"/>
          <p:cNvSpPr txBox="1"/>
          <p:nvPr/>
        </p:nvSpPr>
        <p:spPr>
          <a:xfrm>
            <a:off x="4084592" y="2868412"/>
            <a:ext cx="1267131" cy="70784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000" b="1" i="0" u="none" strike="noStrike" cap="none">
                <a:solidFill>
                  <a:schemeClr val="dk1"/>
                </a:solidFill>
                <a:latin typeface="Arial"/>
                <a:ea typeface="Arial"/>
                <a:cs typeface="Arial"/>
                <a:sym typeface="Arial"/>
              </a:rPr>
              <a:t>Fièvre &gt;38,5 C</a:t>
            </a:r>
            <a:r>
              <a:rPr lang="fr-FR" sz="2000" b="1" i="0" u="none" strike="noStrike" cap="none" baseline="30000">
                <a:solidFill>
                  <a:schemeClr val="dk1"/>
                </a:solidFill>
                <a:latin typeface="Arial"/>
                <a:ea typeface="Arial"/>
                <a:cs typeface="Arial"/>
                <a:sym typeface="Arial"/>
              </a:rPr>
              <a:t>o</a:t>
            </a:r>
            <a:endParaRPr sz="2000" b="1">
              <a:solidFill>
                <a:schemeClr val="dk1"/>
              </a:solidFill>
              <a:latin typeface="Arial"/>
              <a:ea typeface="Arial"/>
              <a:cs typeface="Arial"/>
              <a:sym typeface="Arial"/>
            </a:endParaRPr>
          </a:p>
        </p:txBody>
      </p:sp>
      <p:sp>
        <p:nvSpPr>
          <p:cNvPr id="591" name="Google Shape;591;p62"/>
          <p:cNvSpPr txBox="1"/>
          <p:nvPr/>
        </p:nvSpPr>
        <p:spPr>
          <a:xfrm>
            <a:off x="2138127" y="2835991"/>
            <a:ext cx="1295400" cy="132339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Clr>
                <a:schemeClr val="dk1"/>
              </a:buClr>
              <a:buSzPts val="2000"/>
              <a:buFont typeface="Arial"/>
              <a:buNone/>
            </a:pPr>
            <a:r>
              <a:rPr lang="fr-FR" sz="2000" b="1" i="0" u="none" strike="noStrike" cap="none">
                <a:solidFill>
                  <a:schemeClr val="dk1"/>
                </a:solidFill>
                <a:latin typeface="Arial"/>
                <a:ea typeface="Arial"/>
                <a:cs typeface="Arial"/>
                <a:sym typeface="Arial"/>
              </a:rPr>
              <a:t>Fièvre &gt;38,5</a:t>
            </a:r>
            <a:r>
              <a:rPr lang="fr-FR" sz="2000" b="1" i="0" u="none" strike="noStrike" cap="none" baseline="30000">
                <a:solidFill>
                  <a:schemeClr val="dk1"/>
                </a:solidFill>
                <a:latin typeface="Arial"/>
                <a:ea typeface="Arial"/>
                <a:cs typeface="Arial"/>
                <a:sym typeface="Arial"/>
              </a:rPr>
              <a:t>o</a:t>
            </a:r>
            <a:r>
              <a:rPr lang="fr-FR" sz="2000" b="1" i="0" u="none" strike="noStrike" cap="none">
                <a:solidFill>
                  <a:schemeClr val="dk1"/>
                </a:solidFill>
                <a:latin typeface="Arial"/>
                <a:ea typeface="Arial"/>
                <a:cs typeface="Arial"/>
                <a:sym typeface="Arial"/>
              </a:rPr>
              <a:t> C et arthrite</a:t>
            </a:r>
            <a:endParaRPr sz="2000" b="1">
              <a:solidFill>
                <a:schemeClr val="dk1"/>
              </a:solidFill>
              <a:latin typeface="Arial"/>
              <a:ea typeface="Arial"/>
              <a:cs typeface="Arial"/>
              <a:sym typeface="Arial"/>
            </a:endParaRPr>
          </a:p>
        </p:txBody>
      </p:sp>
      <p:sp>
        <p:nvSpPr>
          <p:cNvPr id="592" name="Google Shape;592;p62"/>
          <p:cNvSpPr txBox="1"/>
          <p:nvPr/>
        </p:nvSpPr>
        <p:spPr>
          <a:xfrm>
            <a:off x="1996522" y="4781702"/>
            <a:ext cx="1722649" cy="70784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Clr>
                <a:schemeClr val="dk1"/>
              </a:buClr>
              <a:buSzPts val="2000"/>
              <a:buFont typeface="Arial"/>
              <a:buNone/>
            </a:pPr>
            <a:r>
              <a:rPr lang="fr-FR" sz="2000" b="1" i="0" u="none" strike="noStrike" cap="none" dirty="0">
                <a:solidFill>
                  <a:schemeClr val="dk1"/>
                </a:solidFill>
                <a:latin typeface="Arial"/>
                <a:ea typeface="Arial"/>
                <a:cs typeface="Arial"/>
                <a:sym typeface="Arial"/>
              </a:rPr>
              <a:t>Arthralgie/ Arthrite</a:t>
            </a:r>
            <a:endParaRPr sz="2000" b="1" dirty="0">
              <a:solidFill>
                <a:schemeClr val="dk1"/>
              </a:solidFill>
              <a:latin typeface="Arial"/>
              <a:ea typeface="Arial"/>
              <a:cs typeface="Arial"/>
              <a:sym typeface="Arial"/>
            </a:endParaRPr>
          </a:p>
        </p:txBody>
      </p:sp>
      <p:sp>
        <p:nvSpPr>
          <p:cNvPr id="593" name="Google Shape;593;p62"/>
          <p:cNvSpPr/>
          <p:nvPr/>
        </p:nvSpPr>
        <p:spPr>
          <a:xfrm>
            <a:off x="1948393" y="2471731"/>
            <a:ext cx="8247085" cy="3420887"/>
          </a:xfrm>
          <a:prstGeom prst="rect">
            <a:avLst/>
          </a:prstGeom>
          <a:noFill/>
          <a:ln w="762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94" name="Google Shape;594;p62"/>
          <p:cNvSpPr/>
          <p:nvPr/>
        </p:nvSpPr>
        <p:spPr>
          <a:xfrm>
            <a:off x="8186052" y="2489657"/>
            <a:ext cx="2009418" cy="1693771"/>
          </a:xfrm>
          <a:prstGeom prst="rect">
            <a:avLst/>
          </a:prstGeom>
          <a:solidFill>
            <a:srgbClr val="D0CECE"/>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95" name="Google Shape;595;p62"/>
          <p:cNvSpPr txBox="1"/>
          <p:nvPr/>
        </p:nvSpPr>
        <p:spPr>
          <a:xfrm>
            <a:off x="8294768" y="2498878"/>
            <a:ext cx="1844526" cy="175428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800" b="1">
                <a:solidFill>
                  <a:schemeClr val="dk1"/>
                </a:solidFill>
                <a:latin typeface="Arial"/>
                <a:ea typeface="Arial"/>
                <a:cs typeface="Arial"/>
                <a:sym typeface="Arial"/>
              </a:rPr>
              <a:t>Fièvre &gt;38,5</a:t>
            </a:r>
            <a:r>
              <a:rPr lang="fr-FR" sz="1800" b="1" baseline="30000">
                <a:solidFill>
                  <a:schemeClr val="dk1"/>
                </a:solidFill>
                <a:latin typeface="Arial"/>
                <a:ea typeface="Arial"/>
                <a:cs typeface="Arial"/>
                <a:sym typeface="Arial"/>
              </a:rPr>
              <a:t>o</a:t>
            </a:r>
            <a:r>
              <a:rPr lang="fr-FR" sz="1800" b="1">
                <a:solidFill>
                  <a:schemeClr val="dk1"/>
                </a:solidFill>
                <a:latin typeface="Arial"/>
                <a:ea typeface="Arial"/>
                <a:cs typeface="Arial"/>
                <a:sym typeface="Arial"/>
              </a:rPr>
              <a:t> C &amp; </a:t>
            </a:r>
            <a:endParaRPr/>
          </a:p>
          <a:p>
            <a:pPr marL="0" marR="0" lvl="0" indent="0" algn="ctr" rtl="0">
              <a:spcBef>
                <a:spcPts val="0"/>
              </a:spcBef>
              <a:spcAft>
                <a:spcPts val="0"/>
              </a:spcAft>
              <a:buNone/>
            </a:pPr>
            <a:r>
              <a:rPr lang="fr-FR" sz="1800" b="1">
                <a:solidFill>
                  <a:schemeClr val="dk1"/>
                </a:solidFill>
                <a:latin typeface="Arial"/>
                <a:ea typeface="Arial"/>
                <a:cs typeface="Arial"/>
                <a:sym typeface="Arial"/>
              </a:rPr>
              <a:t>les symptômes d'autres affections arthritiques</a:t>
            </a:r>
            <a:endParaRPr/>
          </a:p>
        </p:txBody>
      </p:sp>
      <p:sp>
        <p:nvSpPr>
          <p:cNvPr id="596" name="Google Shape;596;p62"/>
          <p:cNvSpPr/>
          <p:nvPr/>
        </p:nvSpPr>
        <p:spPr>
          <a:xfrm>
            <a:off x="8186057" y="4183428"/>
            <a:ext cx="2009418" cy="1696783"/>
          </a:xfrm>
          <a:prstGeom prst="rect">
            <a:avLst/>
          </a:prstGeom>
          <a:solidFill>
            <a:schemeClr val="lt1"/>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97" name="Google Shape;597;p62"/>
          <p:cNvSpPr txBox="1"/>
          <p:nvPr/>
        </p:nvSpPr>
        <p:spPr>
          <a:xfrm>
            <a:off x="8186052" y="4570174"/>
            <a:ext cx="2009418" cy="92328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800" b="1">
                <a:solidFill>
                  <a:schemeClr val="dk1"/>
                </a:solidFill>
                <a:latin typeface="Arial"/>
                <a:ea typeface="Arial"/>
                <a:cs typeface="Arial"/>
                <a:sym typeface="Arial"/>
              </a:rPr>
              <a:t>Autres </a:t>
            </a:r>
            <a:endParaRPr/>
          </a:p>
          <a:p>
            <a:pPr marL="0" marR="0" lvl="0" indent="0" algn="ctr" rtl="0">
              <a:spcBef>
                <a:spcPts val="0"/>
              </a:spcBef>
              <a:spcAft>
                <a:spcPts val="0"/>
              </a:spcAft>
              <a:buNone/>
            </a:pPr>
            <a:r>
              <a:rPr lang="fr-FR" sz="1800" b="1">
                <a:solidFill>
                  <a:schemeClr val="dk1"/>
                </a:solidFill>
                <a:latin typeface="Arial"/>
                <a:ea typeface="Arial"/>
                <a:cs typeface="Arial"/>
                <a:sym typeface="Arial"/>
              </a:rPr>
              <a:t>personnes non infectées</a:t>
            </a:r>
            <a:endParaRPr/>
          </a:p>
        </p:txBody>
      </p:sp>
      <p:sp>
        <p:nvSpPr>
          <p:cNvPr id="598" name="Google Shape;598;p62"/>
          <p:cNvSpPr/>
          <p:nvPr/>
        </p:nvSpPr>
        <p:spPr>
          <a:xfrm>
            <a:off x="8192788" y="2471040"/>
            <a:ext cx="2002682" cy="1754286"/>
          </a:xfrm>
          <a:prstGeom prst="rect">
            <a:avLst/>
          </a:prstGeom>
          <a:noFill/>
          <a:ln w="127000" cap="flat" cmpd="sng">
            <a:solidFill>
              <a:srgbClr val="109648"/>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99" name="Google Shape;599;p62"/>
          <p:cNvSpPr/>
          <p:nvPr/>
        </p:nvSpPr>
        <p:spPr>
          <a:xfrm>
            <a:off x="1949658" y="2470607"/>
            <a:ext cx="1704933" cy="1892312"/>
          </a:xfrm>
          <a:prstGeom prst="rect">
            <a:avLst/>
          </a:prstGeom>
          <a:noFill/>
          <a:ln w="127000" cap="flat" cmpd="sng">
            <a:solidFill>
              <a:srgbClr val="109648"/>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600" name="Google Shape;600;p62"/>
          <p:cNvSpPr txBox="1"/>
          <p:nvPr/>
        </p:nvSpPr>
        <p:spPr>
          <a:xfrm>
            <a:off x="5830554" y="3768763"/>
            <a:ext cx="2425569" cy="40006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2000"/>
              <a:buFont typeface="Arial"/>
              <a:buNone/>
            </a:pPr>
            <a:r>
              <a:rPr lang="fr-FR" sz="2000" b="1" i="0" u="none" strike="noStrike" cap="none" dirty="0">
                <a:solidFill>
                  <a:schemeClr val="dk1"/>
                </a:solidFill>
                <a:latin typeface="Arial"/>
                <a:ea typeface="Arial"/>
                <a:cs typeface="Arial"/>
                <a:sym typeface="Arial"/>
              </a:rPr>
              <a:t>Asymptomatiques</a:t>
            </a:r>
            <a:endParaRPr sz="2000" b="1" dirty="0">
              <a:solidFill>
                <a:schemeClr val="dk1"/>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9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9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605"/>
        <p:cNvGrpSpPr/>
        <p:nvPr/>
      </p:nvGrpSpPr>
      <p:grpSpPr>
        <a:xfrm>
          <a:off x="0" y="0"/>
          <a:ext cx="0" cy="0"/>
          <a:chOff x="0" y="0"/>
          <a:chExt cx="0" cy="0"/>
        </a:xfrm>
      </p:grpSpPr>
      <p:sp>
        <p:nvSpPr>
          <p:cNvPr id="606" name="Google Shape;606;p63"/>
          <p:cNvSpPr txBox="1">
            <a:spLocks noGrp="1"/>
          </p:cNvSpPr>
          <p:nvPr>
            <p:ph type="body" idx="1"/>
          </p:nvPr>
        </p:nvSpPr>
        <p:spPr>
          <a:xfrm>
            <a:off x="838200" y="1478857"/>
            <a:ext cx="10515600" cy="955241"/>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2400"/>
              <a:buNone/>
            </a:pPr>
            <a:r>
              <a:rPr lang="fr-FR" sz="2400" b="1" dirty="0"/>
              <a:t>Définition du cas : </a:t>
            </a:r>
            <a:r>
              <a:rPr lang="fr-FR" sz="2400" dirty="0"/>
              <a:t>Toute personne présentant une fièvre aiguë &gt;38,5</a:t>
            </a:r>
            <a:r>
              <a:rPr lang="fr-FR" sz="2400" b="1" baseline="30000" dirty="0">
                <a:solidFill>
                  <a:schemeClr val="dk1"/>
                </a:solidFill>
              </a:rPr>
              <a:t>o</a:t>
            </a:r>
            <a:r>
              <a:rPr lang="fr-FR" sz="2400" dirty="0"/>
              <a:t> C et une arthralgie ou une arthrite sévère</a:t>
            </a:r>
            <a:endParaRPr dirty="0"/>
          </a:p>
          <a:p>
            <a:pPr marL="228600" lvl="0" indent="-76200" algn="l" rtl="0">
              <a:lnSpc>
                <a:spcPct val="100000"/>
              </a:lnSpc>
              <a:spcBef>
                <a:spcPts val="0"/>
              </a:spcBef>
              <a:spcAft>
                <a:spcPts val="0"/>
              </a:spcAft>
              <a:buClr>
                <a:schemeClr val="dk1"/>
              </a:buClr>
              <a:buSzPts val="2400"/>
              <a:buNone/>
            </a:pPr>
            <a:endParaRPr sz="2400" dirty="0"/>
          </a:p>
          <a:p>
            <a:pPr marL="0" lvl="0" indent="0" algn="l" rtl="0">
              <a:lnSpc>
                <a:spcPct val="100000"/>
              </a:lnSpc>
              <a:spcBef>
                <a:spcPts val="0"/>
              </a:spcBef>
              <a:spcAft>
                <a:spcPts val="0"/>
              </a:spcAft>
              <a:buClr>
                <a:schemeClr val="dk1"/>
              </a:buClr>
              <a:buSzPts val="2400"/>
              <a:buNone/>
            </a:pPr>
            <a:endParaRPr sz="2400" dirty="0"/>
          </a:p>
        </p:txBody>
      </p:sp>
      <p:sp>
        <p:nvSpPr>
          <p:cNvPr id="607" name="Google Shape;607;p63"/>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Une définition de cas permet-elle toujours d'identifier les cas véritables ? (11/11)</a:t>
            </a:r>
            <a:endParaRPr dirty="0">
              <a:latin typeface="Franklin Gothic Medium" panose="020B0603020102020204" pitchFamily="34" charset="0"/>
            </a:endParaRPr>
          </a:p>
        </p:txBody>
      </p:sp>
      <p:sp>
        <p:nvSpPr>
          <p:cNvPr id="608" name="Google Shape;608;p63"/>
          <p:cNvSpPr/>
          <p:nvPr/>
        </p:nvSpPr>
        <p:spPr>
          <a:xfrm>
            <a:off x="2000545" y="2459324"/>
            <a:ext cx="6213600" cy="3420887"/>
          </a:xfrm>
          <a:prstGeom prst="rect">
            <a:avLst/>
          </a:prstGeom>
          <a:solidFill>
            <a:srgbClr val="F9BFC5"/>
          </a:solidFill>
          <a:ln w="5715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609" name="Google Shape;609;p63"/>
          <p:cNvSpPr/>
          <p:nvPr/>
        </p:nvSpPr>
        <p:spPr>
          <a:xfrm>
            <a:off x="1972458" y="2478398"/>
            <a:ext cx="3902126" cy="3414219"/>
          </a:xfrm>
          <a:prstGeom prst="rect">
            <a:avLst/>
          </a:prstGeom>
          <a:solidFill>
            <a:srgbClr val="F37D88"/>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610" name="Google Shape;610;p63"/>
          <p:cNvSpPr txBox="1"/>
          <p:nvPr/>
        </p:nvSpPr>
        <p:spPr>
          <a:xfrm>
            <a:off x="1963307" y="6103157"/>
            <a:ext cx="8256235" cy="58767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fr-FR" sz="2800">
                <a:solidFill>
                  <a:schemeClr val="dk1"/>
                </a:solidFill>
                <a:latin typeface="Arial"/>
                <a:ea typeface="Arial"/>
                <a:cs typeface="Arial"/>
                <a:sym typeface="Arial"/>
              </a:rPr>
              <a:t>Qui répond à la définition de cas </a:t>
            </a:r>
            <a:r>
              <a:rPr lang="fr-FR" sz="2800" b="1">
                <a:solidFill>
                  <a:schemeClr val="dk1"/>
                </a:solidFill>
                <a:latin typeface="Arial"/>
                <a:ea typeface="Arial"/>
                <a:cs typeface="Arial"/>
                <a:sym typeface="Arial"/>
              </a:rPr>
              <a:t>confirmé </a:t>
            </a:r>
            <a:r>
              <a:rPr lang="fr-FR" sz="2800">
                <a:solidFill>
                  <a:schemeClr val="dk1"/>
                </a:solidFill>
                <a:latin typeface="Arial"/>
                <a:ea typeface="Arial"/>
                <a:cs typeface="Arial"/>
                <a:sym typeface="Arial"/>
              </a:rPr>
              <a:t>?</a:t>
            </a:r>
            <a:endParaRPr sz="1800">
              <a:solidFill>
                <a:schemeClr val="dk1"/>
              </a:solidFill>
              <a:latin typeface="Arial"/>
              <a:ea typeface="Arial"/>
              <a:cs typeface="Arial"/>
              <a:sym typeface="Arial"/>
            </a:endParaRPr>
          </a:p>
          <a:p>
            <a:pPr marL="287338" marR="0" lvl="0" indent="-109538" algn="l" rtl="0">
              <a:spcBef>
                <a:spcPts val="600"/>
              </a:spcBef>
              <a:spcAft>
                <a:spcPts val="0"/>
              </a:spcAft>
              <a:buNone/>
            </a:pPr>
            <a:endParaRPr sz="2800">
              <a:solidFill>
                <a:schemeClr val="dk1"/>
              </a:solidFill>
              <a:latin typeface="Arial"/>
              <a:ea typeface="Arial"/>
              <a:cs typeface="Arial"/>
              <a:sym typeface="Arial"/>
            </a:endParaRPr>
          </a:p>
        </p:txBody>
      </p:sp>
      <p:sp>
        <p:nvSpPr>
          <p:cNvPr id="611" name="Google Shape;611;p63"/>
          <p:cNvSpPr/>
          <p:nvPr/>
        </p:nvSpPr>
        <p:spPr>
          <a:xfrm rot="10800000">
            <a:off x="1972454" y="2475061"/>
            <a:ext cx="3902125" cy="3414219"/>
          </a:xfrm>
          <a:prstGeom prst="corner">
            <a:avLst>
              <a:gd name="adj1" fmla="val 55638"/>
              <a:gd name="adj2" fmla="val 64801"/>
            </a:avLst>
          </a:prstGeom>
          <a:solidFill>
            <a:srgbClr val="EF5362"/>
          </a:solidFill>
          <a:ln w="2857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612" name="Google Shape;612;p63"/>
          <p:cNvSpPr/>
          <p:nvPr/>
        </p:nvSpPr>
        <p:spPr>
          <a:xfrm>
            <a:off x="1967062" y="4361444"/>
            <a:ext cx="1704933" cy="1527840"/>
          </a:xfrm>
          <a:prstGeom prst="rect">
            <a:avLst/>
          </a:prstGeom>
          <a:solidFill>
            <a:srgbClr val="9CC2E5"/>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613" name="Google Shape;613;p63"/>
          <p:cNvSpPr/>
          <p:nvPr/>
        </p:nvSpPr>
        <p:spPr>
          <a:xfrm>
            <a:off x="1965726" y="2471727"/>
            <a:ext cx="1706269" cy="1910830"/>
          </a:xfrm>
          <a:prstGeom prst="rect">
            <a:avLst/>
          </a:prstGeom>
          <a:solidFill>
            <a:srgbClr val="C198E0"/>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614" name="Google Shape;614;p63"/>
          <p:cNvSpPr txBox="1"/>
          <p:nvPr/>
        </p:nvSpPr>
        <p:spPr>
          <a:xfrm>
            <a:off x="4084592" y="2868412"/>
            <a:ext cx="1267131" cy="70784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000" b="1" i="0" u="none" strike="noStrike" cap="none">
                <a:solidFill>
                  <a:schemeClr val="dk1"/>
                </a:solidFill>
                <a:latin typeface="Arial"/>
                <a:ea typeface="Arial"/>
                <a:cs typeface="Arial"/>
                <a:sym typeface="Arial"/>
              </a:rPr>
              <a:t>Fièvre &gt;38,5 C</a:t>
            </a:r>
            <a:r>
              <a:rPr lang="fr-FR" sz="2000" b="1" i="0" u="none" strike="noStrike" cap="none" baseline="30000">
                <a:solidFill>
                  <a:schemeClr val="dk1"/>
                </a:solidFill>
                <a:latin typeface="Arial"/>
                <a:ea typeface="Arial"/>
                <a:cs typeface="Arial"/>
                <a:sym typeface="Arial"/>
              </a:rPr>
              <a:t>o</a:t>
            </a:r>
            <a:endParaRPr sz="2000" b="1">
              <a:solidFill>
                <a:schemeClr val="dk1"/>
              </a:solidFill>
              <a:latin typeface="Arial"/>
              <a:ea typeface="Arial"/>
              <a:cs typeface="Arial"/>
              <a:sym typeface="Arial"/>
            </a:endParaRPr>
          </a:p>
        </p:txBody>
      </p:sp>
      <p:sp>
        <p:nvSpPr>
          <p:cNvPr id="615" name="Google Shape;615;p63"/>
          <p:cNvSpPr txBox="1"/>
          <p:nvPr/>
        </p:nvSpPr>
        <p:spPr>
          <a:xfrm>
            <a:off x="1996522" y="4781702"/>
            <a:ext cx="1722649" cy="70784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Clr>
                <a:schemeClr val="dk1"/>
              </a:buClr>
              <a:buSzPts val="2000"/>
              <a:buFont typeface="Arial"/>
              <a:buNone/>
            </a:pPr>
            <a:r>
              <a:rPr lang="fr-FR" sz="2000" b="1" i="0" u="none" strike="noStrike" cap="none" dirty="0">
                <a:solidFill>
                  <a:schemeClr val="dk1"/>
                </a:solidFill>
                <a:latin typeface="Arial"/>
                <a:ea typeface="Arial"/>
                <a:cs typeface="Arial"/>
                <a:sym typeface="Arial"/>
              </a:rPr>
              <a:t>Arthralgie/ Arthrite</a:t>
            </a:r>
            <a:endParaRPr sz="2000" b="1" dirty="0">
              <a:solidFill>
                <a:schemeClr val="dk1"/>
              </a:solidFill>
              <a:latin typeface="Arial"/>
              <a:ea typeface="Arial"/>
              <a:cs typeface="Arial"/>
              <a:sym typeface="Arial"/>
            </a:endParaRPr>
          </a:p>
        </p:txBody>
      </p:sp>
      <p:sp>
        <p:nvSpPr>
          <p:cNvPr id="616" name="Google Shape;616;p63"/>
          <p:cNvSpPr/>
          <p:nvPr/>
        </p:nvSpPr>
        <p:spPr>
          <a:xfrm>
            <a:off x="1948393" y="2471731"/>
            <a:ext cx="8247085" cy="3420887"/>
          </a:xfrm>
          <a:prstGeom prst="rect">
            <a:avLst/>
          </a:prstGeom>
          <a:noFill/>
          <a:ln w="762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617" name="Google Shape;617;p63"/>
          <p:cNvSpPr/>
          <p:nvPr/>
        </p:nvSpPr>
        <p:spPr>
          <a:xfrm>
            <a:off x="8186052" y="2489657"/>
            <a:ext cx="2009418" cy="1693771"/>
          </a:xfrm>
          <a:prstGeom prst="rect">
            <a:avLst/>
          </a:prstGeom>
          <a:solidFill>
            <a:srgbClr val="D0CECE"/>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618" name="Google Shape;618;p63"/>
          <p:cNvSpPr txBox="1"/>
          <p:nvPr/>
        </p:nvSpPr>
        <p:spPr>
          <a:xfrm>
            <a:off x="8294768" y="2498878"/>
            <a:ext cx="1844526" cy="175428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800" b="1" dirty="0">
                <a:solidFill>
                  <a:schemeClr val="dk1"/>
                </a:solidFill>
                <a:latin typeface="Arial"/>
                <a:ea typeface="Arial"/>
                <a:cs typeface="Arial"/>
                <a:sym typeface="Arial"/>
              </a:rPr>
              <a:t>Fièvre &gt;38,5</a:t>
            </a:r>
            <a:r>
              <a:rPr lang="fr-FR" sz="1800" b="1" baseline="30000" dirty="0">
                <a:solidFill>
                  <a:schemeClr val="dk1"/>
                </a:solidFill>
                <a:latin typeface="Arial"/>
                <a:ea typeface="Arial"/>
                <a:cs typeface="Arial"/>
                <a:sym typeface="Arial"/>
              </a:rPr>
              <a:t>o</a:t>
            </a:r>
            <a:r>
              <a:rPr lang="fr-FR" sz="1800" b="1" dirty="0">
                <a:solidFill>
                  <a:schemeClr val="dk1"/>
                </a:solidFill>
                <a:latin typeface="Arial"/>
                <a:ea typeface="Arial"/>
                <a:cs typeface="Arial"/>
                <a:sym typeface="Arial"/>
              </a:rPr>
              <a:t> C &amp; </a:t>
            </a:r>
            <a:endParaRPr dirty="0"/>
          </a:p>
          <a:p>
            <a:pPr marL="0" marR="0" lvl="0" indent="0" algn="ctr" rtl="0">
              <a:spcBef>
                <a:spcPts val="0"/>
              </a:spcBef>
              <a:spcAft>
                <a:spcPts val="0"/>
              </a:spcAft>
              <a:buNone/>
            </a:pPr>
            <a:r>
              <a:rPr lang="fr-FR" sz="1800" b="1" dirty="0">
                <a:solidFill>
                  <a:schemeClr val="dk1"/>
                </a:solidFill>
                <a:latin typeface="Arial"/>
                <a:ea typeface="Arial"/>
                <a:cs typeface="Arial"/>
                <a:sym typeface="Arial"/>
              </a:rPr>
              <a:t>les symptômes d'autres affections arthritiques</a:t>
            </a:r>
            <a:endParaRPr dirty="0"/>
          </a:p>
        </p:txBody>
      </p:sp>
      <p:sp>
        <p:nvSpPr>
          <p:cNvPr id="619" name="Google Shape;619;p63"/>
          <p:cNvSpPr/>
          <p:nvPr/>
        </p:nvSpPr>
        <p:spPr>
          <a:xfrm>
            <a:off x="8186057" y="4183428"/>
            <a:ext cx="2009418" cy="1696783"/>
          </a:xfrm>
          <a:prstGeom prst="rect">
            <a:avLst/>
          </a:prstGeom>
          <a:solidFill>
            <a:schemeClr val="lt1"/>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620" name="Google Shape;620;p63"/>
          <p:cNvSpPr txBox="1"/>
          <p:nvPr/>
        </p:nvSpPr>
        <p:spPr>
          <a:xfrm>
            <a:off x="8186052" y="4570174"/>
            <a:ext cx="2009418" cy="92328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800" b="1">
                <a:solidFill>
                  <a:schemeClr val="dk1"/>
                </a:solidFill>
                <a:latin typeface="Arial"/>
                <a:ea typeface="Arial"/>
                <a:cs typeface="Arial"/>
                <a:sym typeface="Arial"/>
              </a:rPr>
              <a:t>Autres </a:t>
            </a:r>
            <a:endParaRPr/>
          </a:p>
          <a:p>
            <a:pPr marL="0" marR="0" lvl="0" indent="0" algn="ctr" rtl="0">
              <a:spcBef>
                <a:spcPts val="0"/>
              </a:spcBef>
              <a:spcAft>
                <a:spcPts val="0"/>
              </a:spcAft>
              <a:buNone/>
            </a:pPr>
            <a:r>
              <a:rPr lang="fr-FR" sz="1800" b="1">
                <a:solidFill>
                  <a:schemeClr val="dk1"/>
                </a:solidFill>
                <a:latin typeface="Arial"/>
                <a:ea typeface="Arial"/>
                <a:cs typeface="Arial"/>
                <a:sym typeface="Arial"/>
              </a:rPr>
              <a:t>personnes non infectées</a:t>
            </a:r>
            <a:endParaRPr/>
          </a:p>
        </p:txBody>
      </p:sp>
      <p:sp>
        <p:nvSpPr>
          <p:cNvPr id="621" name="Google Shape;621;p63"/>
          <p:cNvSpPr txBox="1"/>
          <p:nvPr/>
        </p:nvSpPr>
        <p:spPr>
          <a:xfrm>
            <a:off x="2138127" y="2835991"/>
            <a:ext cx="1295400" cy="132339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Clr>
                <a:schemeClr val="dk1"/>
              </a:buClr>
              <a:buSzPts val="2000"/>
              <a:buFont typeface="Arial"/>
              <a:buNone/>
            </a:pPr>
            <a:r>
              <a:rPr lang="fr-FR" sz="2000" b="1" i="0" u="none" strike="noStrike" cap="none">
                <a:solidFill>
                  <a:schemeClr val="dk1"/>
                </a:solidFill>
                <a:latin typeface="Arial"/>
                <a:ea typeface="Arial"/>
                <a:cs typeface="Arial"/>
                <a:sym typeface="Arial"/>
              </a:rPr>
              <a:t>Fièvre &gt;38,5</a:t>
            </a:r>
            <a:r>
              <a:rPr lang="fr-FR" sz="2000" b="1" i="0" u="none" strike="noStrike" cap="none" baseline="30000">
                <a:solidFill>
                  <a:schemeClr val="dk1"/>
                </a:solidFill>
                <a:latin typeface="Arial"/>
                <a:ea typeface="Arial"/>
                <a:cs typeface="Arial"/>
                <a:sym typeface="Arial"/>
              </a:rPr>
              <a:t>o</a:t>
            </a:r>
            <a:r>
              <a:rPr lang="fr-FR" sz="2000" b="1" i="0" u="none" strike="noStrike" cap="none">
                <a:solidFill>
                  <a:schemeClr val="dk1"/>
                </a:solidFill>
                <a:latin typeface="Arial"/>
                <a:ea typeface="Arial"/>
                <a:cs typeface="Arial"/>
                <a:sym typeface="Arial"/>
              </a:rPr>
              <a:t> C et arthrite</a:t>
            </a:r>
            <a:endParaRPr sz="2000" b="1">
              <a:solidFill>
                <a:schemeClr val="dk1"/>
              </a:solidFill>
              <a:latin typeface="Arial"/>
              <a:ea typeface="Arial"/>
              <a:cs typeface="Arial"/>
              <a:sym typeface="Arial"/>
            </a:endParaRPr>
          </a:p>
        </p:txBody>
      </p:sp>
      <p:sp>
        <p:nvSpPr>
          <p:cNvPr id="622" name="Google Shape;622;p63"/>
          <p:cNvSpPr txBox="1"/>
          <p:nvPr/>
        </p:nvSpPr>
        <p:spPr>
          <a:xfrm>
            <a:off x="172491" y="2868412"/>
            <a:ext cx="1578898" cy="175428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Clr>
                <a:schemeClr val="dk1"/>
              </a:buClr>
              <a:buSzPts val="1800"/>
              <a:buFont typeface="Arial"/>
              <a:buNone/>
            </a:pPr>
            <a:r>
              <a:rPr lang="fr-FR" sz="1800" b="1" i="0" u="none" strike="noStrike" cap="none" dirty="0">
                <a:solidFill>
                  <a:schemeClr val="dk1"/>
                </a:solidFill>
                <a:latin typeface="Arial"/>
                <a:ea typeface="Arial"/>
                <a:cs typeface="Arial"/>
                <a:sym typeface="Arial"/>
              </a:rPr>
              <a:t>Fièvre &gt;38,5</a:t>
            </a:r>
            <a:r>
              <a:rPr lang="fr-FR" sz="1800" b="1" i="0" u="none" strike="noStrike" cap="none" baseline="30000" dirty="0">
                <a:solidFill>
                  <a:schemeClr val="dk1"/>
                </a:solidFill>
                <a:latin typeface="Arial"/>
                <a:ea typeface="Arial"/>
                <a:cs typeface="Arial"/>
                <a:sym typeface="Arial"/>
              </a:rPr>
              <a:t>o</a:t>
            </a:r>
            <a:r>
              <a:rPr lang="fr-FR" sz="1800" b="1" i="0" u="none" strike="noStrike" cap="none" dirty="0">
                <a:solidFill>
                  <a:schemeClr val="dk1"/>
                </a:solidFill>
                <a:latin typeface="Arial"/>
                <a:ea typeface="Arial"/>
                <a:cs typeface="Arial"/>
                <a:sym typeface="Arial"/>
              </a:rPr>
              <a:t> C et arthrite et </a:t>
            </a:r>
            <a:r>
              <a:rPr lang="fr-FR" sz="1800" b="1" i="0" u="sng" strike="noStrike" cap="none" dirty="0">
                <a:solidFill>
                  <a:schemeClr val="dk1"/>
                </a:solidFill>
                <a:latin typeface="Arial"/>
                <a:ea typeface="Arial"/>
                <a:cs typeface="Arial"/>
                <a:sym typeface="Arial"/>
              </a:rPr>
              <a:t>confirmation par laboratoire</a:t>
            </a:r>
            <a:endParaRPr sz="1800" b="1" u="sng" dirty="0">
              <a:solidFill>
                <a:schemeClr val="dk1"/>
              </a:solidFill>
              <a:latin typeface="Arial"/>
              <a:ea typeface="Arial"/>
              <a:cs typeface="Arial"/>
              <a:sym typeface="Arial"/>
            </a:endParaRPr>
          </a:p>
        </p:txBody>
      </p:sp>
      <p:sp>
        <p:nvSpPr>
          <p:cNvPr id="623" name="Google Shape;623;p63"/>
          <p:cNvSpPr/>
          <p:nvPr/>
        </p:nvSpPr>
        <p:spPr>
          <a:xfrm>
            <a:off x="1949658" y="2470607"/>
            <a:ext cx="1704933" cy="1892312"/>
          </a:xfrm>
          <a:prstGeom prst="rect">
            <a:avLst/>
          </a:prstGeom>
          <a:noFill/>
          <a:ln w="127000" cap="flat" cmpd="sng">
            <a:solidFill>
              <a:srgbClr val="109648"/>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624" name="Google Shape;624;p63"/>
          <p:cNvSpPr txBox="1"/>
          <p:nvPr/>
        </p:nvSpPr>
        <p:spPr>
          <a:xfrm>
            <a:off x="5843433" y="3768763"/>
            <a:ext cx="2425569" cy="40006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2000"/>
              <a:buFont typeface="Arial"/>
              <a:buNone/>
            </a:pPr>
            <a:r>
              <a:rPr lang="fr-FR" sz="2000" b="1" i="0" u="none" strike="noStrike" cap="none" dirty="0">
                <a:solidFill>
                  <a:schemeClr val="dk1"/>
                </a:solidFill>
                <a:latin typeface="Arial"/>
                <a:ea typeface="Arial"/>
                <a:cs typeface="Arial"/>
                <a:sym typeface="Arial"/>
              </a:rPr>
              <a:t>Asymptomatiques</a:t>
            </a:r>
            <a:endParaRPr sz="2000" b="1" dirty="0">
              <a:solidFill>
                <a:schemeClr val="dk1"/>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1"/>
                                          </p:stCondLst>
                                        </p:cTn>
                                        <p:tgtEl>
                                          <p:spTgt spid="621"/>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62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629"/>
        <p:cNvGrpSpPr/>
        <p:nvPr/>
      </p:nvGrpSpPr>
      <p:grpSpPr>
        <a:xfrm>
          <a:off x="0" y="0"/>
          <a:ext cx="0" cy="0"/>
          <a:chOff x="0" y="0"/>
          <a:chExt cx="0" cy="0"/>
        </a:xfrm>
      </p:grpSpPr>
      <p:sp>
        <p:nvSpPr>
          <p:cNvPr id="630" name="Google Shape;630;p64"/>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Application des définitions de cas</a:t>
            </a:r>
            <a:br>
              <a:rPr lang="fr-FR" sz="4400" b="1" dirty="0">
                <a:latin typeface="Franklin Gothic Medium" panose="020B0603020102020204" pitchFamily="34" charset="0"/>
                <a:sym typeface="Libre Franklin Medium"/>
              </a:rPr>
            </a:br>
            <a:endParaRPr dirty="0">
              <a:latin typeface="Franklin Gothic Medium" panose="020B0603020102020204" pitchFamily="34"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635"/>
        <p:cNvGrpSpPr/>
        <p:nvPr/>
      </p:nvGrpSpPr>
      <p:grpSpPr>
        <a:xfrm>
          <a:off x="0" y="0"/>
          <a:ext cx="0" cy="0"/>
          <a:chOff x="0" y="0"/>
          <a:chExt cx="0" cy="0"/>
        </a:xfrm>
      </p:grpSpPr>
      <p:sp>
        <p:nvSpPr>
          <p:cNvPr id="636" name="Google Shape;636;p65"/>
          <p:cNvSpPr txBox="1">
            <a:spLocks noGrp="1"/>
          </p:cNvSpPr>
          <p:nvPr>
            <p:ph type="body" idx="1"/>
          </p:nvPr>
        </p:nvSpPr>
        <p:spPr>
          <a:xfrm>
            <a:off x="838199" y="1478857"/>
            <a:ext cx="10853057" cy="4639309"/>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2800"/>
              <a:buNone/>
            </a:pPr>
            <a:r>
              <a:rPr lang="fr-FR" dirty="0"/>
              <a:t>Définition des cas de surveillance de la rougeole</a:t>
            </a:r>
            <a:endParaRPr dirty="0"/>
          </a:p>
          <a:p>
            <a:pPr marL="685800" lvl="1" indent="-228600" algn="l" rtl="0">
              <a:lnSpc>
                <a:spcPct val="100000"/>
              </a:lnSpc>
              <a:spcBef>
                <a:spcPts val="1000"/>
              </a:spcBef>
              <a:spcAft>
                <a:spcPts val="0"/>
              </a:spcAft>
              <a:buSzPts val="2400"/>
              <a:buChar char="▪"/>
            </a:pPr>
            <a:r>
              <a:rPr lang="fr-FR" b="1" dirty="0">
                <a:latin typeface="Arial"/>
                <a:ea typeface="Arial"/>
                <a:cs typeface="Arial"/>
                <a:sym typeface="Arial"/>
              </a:rPr>
              <a:t>Cas clinique suspect : </a:t>
            </a:r>
            <a:r>
              <a:rPr lang="fr-FR" dirty="0">
                <a:latin typeface="Arial"/>
                <a:ea typeface="Arial"/>
                <a:cs typeface="Arial"/>
                <a:sym typeface="Arial"/>
              </a:rPr>
              <a:t>Toute personne présentant les si</a:t>
            </a:r>
            <a:r>
              <a:rPr lang="fr-FR" dirty="0"/>
              <a:t>gnes suivants</a:t>
            </a:r>
            <a:endParaRPr dirty="0"/>
          </a:p>
          <a:p>
            <a:pPr marL="1143000" lvl="2" indent="-228600" algn="l" rtl="0">
              <a:lnSpc>
                <a:spcPct val="100000"/>
              </a:lnSpc>
              <a:spcBef>
                <a:spcPts val="1000"/>
              </a:spcBef>
              <a:spcAft>
                <a:spcPts val="0"/>
              </a:spcAft>
              <a:buSzPts val="2400"/>
              <a:buChar char="‒"/>
            </a:pPr>
            <a:r>
              <a:rPr lang="fr-FR" sz="2400" dirty="0">
                <a:latin typeface="Arial"/>
                <a:ea typeface="Arial"/>
                <a:cs typeface="Arial"/>
                <a:sym typeface="Arial"/>
              </a:rPr>
              <a:t>Fièvre </a:t>
            </a:r>
            <a:r>
              <a:rPr lang="fr-FR" sz="2400" u="sng" dirty="0"/>
              <a:t>et</a:t>
            </a:r>
            <a:endParaRPr sz="2400" u="sng" dirty="0"/>
          </a:p>
          <a:p>
            <a:pPr marL="1143000" lvl="2" indent="-228600" algn="l" rtl="0">
              <a:lnSpc>
                <a:spcPct val="100000"/>
              </a:lnSpc>
              <a:spcBef>
                <a:spcPts val="1000"/>
              </a:spcBef>
              <a:spcAft>
                <a:spcPts val="0"/>
              </a:spcAft>
              <a:buSzPts val="2400"/>
              <a:buChar char="‒"/>
            </a:pPr>
            <a:r>
              <a:rPr lang="fr-FR" sz="2400" dirty="0">
                <a:latin typeface="Arial"/>
                <a:ea typeface="Arial"/>
                <a:cs typeface="Arial"/>
                <a:sym typeface="Arial"/>
              </a:rPr>
              <a:t>Éruption </a:t>
            </a:r>
            <a:r>
              <a:rPr lang="fr-FR" sz="2400" dirty="0"/>
              <a:t>maculopapuleuse </a:t>
            </a:r>
            <a:r>
              <a:rPr lang="fr-FR" sz="2400" dirty="0">
                <a:latin typeface="Arial"/>
                <a:ea typeface="Arial"/>
                <a:cs typeface="Arial"/>
                <a:sym typeface="Arial"/>
              </a:rPr>
              <a:t>généralisée </a:t>
            </a:r>
            <a:r>
              <a:rPr lang="fr-FR" sz="2400" u="sng" dirty="0"/>
              <a:t>et </a:t>
            </a:r>
            <a:endParaRPr sz="2400" u="sng" dirty="0"/>
          </a:p>
          <a:p>
            <a:pPr marL="1143000" lvl="2" indent="-228600" algn="l" rtl="0">
              <a:lnSpc>
                <a:spcPct val="100000"/>
              </a:lnSpc>
              <a:spcBef>
                <a:spcPts val="1000"/>
              </a:spcBef>
              <a:spcAft>
                <a:spcPts val="0"/>
              </a:spcAft>
              <a:buSzPts val="2400"/>
              <a:buChar char="‒"/>
            </a:pPr>
            <a:r>
              <a:rPr lang="fr-FR" sz="2400" dirty="0"/>
              <a:t>Toux</a:t>
            </a:r>
            <a:r>
              <a:rPr lang="fr-FR" sz="2400" dirty="0">
                <a:latin typeface="Arial"/>
                <a:ea typeface="Arial"/>
                <a:cs typeface="Arial"/>
                <a:sym typeface="Arial"/>
              </a:rPr>
              <a:t>, coryza </a:t>
            </a:r>
            <a:r>
              <a:rPr lang="fr-FR" sz="2400" u="sng" dirty="0">
                <a:latin typeface="Arial"/>
                <a:ea typeface="Arial"/>
                <a:cs typeface="Arial"/>
                <a:sym typeface="Arial"/>
              </a:rPr>
              <a:t>ou</a:t>
            </a:r>
            <a:r>
              <a:rPr lang="fr-FR" sz="2400" dirty="0">
                <a:latin typeface="Arial"/>
                <a:ea typeface="Arial"/>
                <a:cs typeface="Arial"/>
                <a:sym typeface="Arial"/>
              </a:rPr>
              <a:t> </a:t>
            </a:r>
            <a:r>
              <a:rPr lang="fr-FR" sz="2400" dirty="0"/>
              <a:t>conjonctivite </a:t>
            </a:r>
            <a:endParaRPr sz="2400" dirty="0">
              <a:latin typeface="Arial"/>
              <a:ea typeface="Arial"/>
              <a:cs typeface="Arial"/>
              <a:sym typeface="Arial"/>
            </a:endParaRPr>
          </a:p>
          <a:p>
            <a:pPr marL="685800" lvl="1" indent="-228600" algn="l" rtl="0">
              <a:lnSpc>
                <a:spcPct val="100000"/>
              </a:lnSpc>
              <a:spcBef>
                <a:spcPts val="1000"/>
              </a:spcBef>
              <a:spcAft>
                <a:spcPts val="0"/>
              </a:spcAft>
              <a:buSzPts val="2400"/>
              <a:buChar char="▪"/>
            </a:pPr>
            <a:r>
              <a:rPr lang="fr-FR" b="1" dirty="0">
                <a:latin typeface="Arial"/>
                <a:ea typeface="Arial"/>
                <a:cs typeface="Arial"/>
                <a:sym typeface="Arial"/>
              </a:rPr>
              <a:t>Cas confirmé : </a:t>
            </a:r>
            <a:r>
              <a:rPr lang="fr-FR" dirty="0">
                <a:latin typeface="Arial"/>
                <a:ea typeface="Arial"/>
                <a:cs typeface="Arial"/>
                <a:sym typeface="Arial"/>
              </a:rPr>
              <a:t>Un cas suspect avec confirmation par laboratoire d'un anticorps IgM positif ou un lien épidémiologique avec des cas confirmés dans </a:t>
            </a:r>
            <a:r>
              <a:rPr lang="fr-FR" dirty="0"/>
              <a:t>une flambée épidémique</a:t>
            </a:r>
            <a:endParaRPr dirty="0"/>
          </a:p>
          <a:p>
            <a:pPr marL="228600" lvl="0" indent="-50800" algn="l" rtl="0">
              <a:lnSpc>
                <a:spcPct val="100000"/>
              </a:lnSpc>
              <a:spcBef>
                <a:spcPts val="1000"/>
              </a:spcBef>
              <a:spcAft>
                <a:spcPts val="0"/>
              </a:spcAft>
              <a:buClr>
                <a:schemeClr val="dk1"/>
              </a:buClr>
              <a:buSzPts val="2800"/>
              <a:buNone/>
            </a:pPr>
            <a:endParaRPr dirty="0"/>
          </a:p>
        </p:txBody>
      </p:sp>
      <p:sp>
        <p:nvSpPr>
          <p:cNvPr id="5" name="Google Shape;374;p49">
            <a:extLst>
              <a:ext uri="{FF2B5EF4-FFF2-40B4-BE49-F238E27FC236}">
                <a16:creationId xmlns:a16="http://schemas.microsoft.com/office/drawing/2014/main" id="{752C3F4D-91BD-417E-3910-D2A104D721B6}"/>
              </a:ext>
            </a:extLst>
          </p:cNvPr>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p>
            <a:pPr lvl="0"/>
            <a:r>
              <a:rPr lang="fr-FR" sz="4400" dirty="0">
                <a:latin typeface="Franklin Gothic Medium" panose="020B0603020102020204" pitchFamily="34" charset="0"/>
              </a:rPr>
              <a:t>Application des définitions de cas </a:t>
            </a:r>
            <a:br>
              <a:rPr lang="fr-FR" sz="4400" dirty="0">
                <a:latin typeface="Franklin Gothic Medium" panose="020B0603020102020204" pitchFamily="34" charset="0"/>
              </a:rPr>
            </a:br>
            <a:r>
              <a:rPr lang="fr-FR" sz="4400" dirty="0">
                <a:latin typeface="Franklin Gothic Medium" panose="020B0603020102020204" pitchFamily="34" charset="0"/>
              </a:rPr>
              <a:t>Exemple 1 (1/3)</a:t>
            </a:r>
            <a:endParaRPr dirty="0">
              <a:latin typeface="Franklin Gothic Medium" panose="020B0603020102020204" pitchFamily="34"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642"/>
        <p:cNvGrpSpPr/>
        <p:nvPr/>
      </p:nvGrpSpPr>
      <p:grpSpPr>
        <a:xfrm>
          <a:off x="0" y="0"/>
          <a:ext cx="0" cy="0"/>
          <a:chOff x="0" y="0"/>
          <a:chExt cx="0" cy="0"/>
        </a:xfrm>
      </p:grpSpPr>
      <p:graphicFrame>
        <p:nvGraphicFramePr>
          <p:cNvPr id="644" name="Google Shape;644;p66"/>
          <p:cNvGraphicFramePr/>
          <p:nvPr>
            <p:extLst>
              <p:ext uri="{D42A27DB-BD31-4B8C-83A1-F6EECF244321}">
                <p14:modId xmlns:p14="http://schemas.microsoft.com/office/powerpoint/2010/main" val="1874520263"/>
              </p:ext>
            </p:extLst>
          </p:nvPr>
        </p:nvGraphicFramePr>
        <p:xfrm>
          <a:off x="838200" y="1777620"/>
          <a:ext cx="10515600" cy="4389050"/>
        </p:xfrm>
        <a:graphic>
          <a:graphicData uri="http://schemas.openxmlformats.org/drawingml/2006/table">
            <a:tbl>
              <a:tblPr firstRow="1" bandRow="1">
                <a:noFill/>
                <a:tableStyleId>{A009055E-953E-4DAD-8B2A-88A1F7F94BF1}</a:tableStyleId>
              </a:tblPr>
              <a:tblGrid>
                <a:gridCol w="8224150">
                  <a:extLst>
                    <a:ext uri="{9D8B030D-6E8A-4147-A177-3AD203B41FA5}">
                      <a16:colId xmlns:a16="http://schemas.microsoft.com/office/drawing/2014/main" val="20000"/>
                    </a:ext>
                  </a:extLst>
                </a:gridCol>
                <a:gridCol w="2291450">
                  <a:extLst>
                    <a:ext uri="{9D8B030D-6E8A-4147-A177-3AD203B41FA5}">
                      <a16:colId xmlns:a16="http://schemas.microsoft.com/office/drawing/2014/main" val="20001"/>
                    </a:ext>
                  </a:extLst>
                </a:gridCol>
              </a:tblGrid>
              <a:tr h="685750">
                <a:tc>
                  <a:txBody>
                    <a:bodyPr/>
                    <a:lstStyle/>
                    <a:p>
                      <a:pPr marL="0" marR="0" lvl="0" indent="0" algn="ctr" rtl="0">
                        <a:spcBef>
                          <a:spcPts val="0"/>
                        </a:spcBef>
                        <a:spcAft>
                          <a:spcPts val="0"/>
                        </a:spcAft>
                        <a:buNone/>
                      </a:pPr>
                      <a:r>
                        <a:rPr lang="fr-FR" sz="1800" u="none" strike="noStrike" cap="none" dirty="0"/>
                        <a:t>Information des patients</a:t>
                      </a:r>
                      <a:endParaRPr sz="1800" u="none" strike="noStrike" cap="none"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1800" u="none" strike="noStrike" cap="none" dirty="0"/>
                        <a:t>Répond-il à la définition du cas ?</a:t>
                      </a:r>
                      <a:endParaRPr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extLst>
                  <a:ext uri="{0D108BD9-81ED-4DB2-BD59-A6C34878D82A}">
                    <a16:rowId xmlns:a16="http://schemas.microsoft.com/office/drawing/2014/main" val="10000"/>
                  </a:ext>
                </a:extLst>
              </a:tr>
              <a:tr h="685750">
                <a:tc>
                  <a:txBody>
                    <a:bodyPr/>
                    <a:lstStyle/>
                    <a:p>
                      <a:pPr marL="0" marR="0" lvl="0" indent="0" algn="l" rtl="0">
                        <a:spcBef>
                          <a:spcPts val="0"/>
                        </a:spcBef>
                        <a:spcAft>
                          <a:spcPts val="0"/>
                        </a:spcAft>
                        <a:buNone/>
                      </a:pPr>
                      <a:r>
                        <a:rPr lang="fr-FR" sz="1800" b="1" u="none" strike="noStrike" cap="none" dirty="0"/>
                        <a:t>Patiente 1</a:t>
                      </a:r>
                      <a:r>
                        <a:rPr lang="fr-FR" sz="1800" u="none" strike="noStrike" cap="none" dirty="0"/>
                        <a:t>. Fillette de 14 mois qui tousse et a de la fièvre (41,6°C rectale), une éruption cutanée rouge et plate depuis quatre jours et qui a reçu de l'amoxicilline il y a cinq jours pour la fièvre et la toux.</a:t>
                      </a:r>
                      <a:endParaRPr sz="1800"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685750">
                <a:tc>
                  <a:txBody>
                    <a:bodyPr/>
                    <a:lstStyle/>
                    <a:p>
                      <a:pPr marL="0" marR="0" lvl="0" indent="0" algn="l" rtl="0">
                        <a:spcBef>
                          <a:spcPts val="0"/>
                        </a:spcBef>
                        <a:spcAft>
                          <a:spcPts val="0"/>
                        </a:spcAft>
                        <a:buNone/>
                      </a:pPr>
                      <a:r>
                        <a:rPr lang="fr-FR" sz="1800" b="1" dirty="0"/>
                        <a:t>Patient 2. </a:t>
                      </a:r>
                      <a:r>
                        <a:rPr lang="fr-FR" sz="1800" b="0" dirty="0"/>
                        <a:t>Un</a:t>
                      </a:r>
                      <a:r>
                        <a:rPr lang="fr-FR" sz="1800" dirty="0"/>
                        <a:t> garçon de deux ans présente maintenant de petites bosses étendues, de la fièvre au toucher, un nez bouché, une toux et des yeux rouges.</a:t>
                      </a:r>
                      <a:endParaRPr sz="1800"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685750">
                <a:tc>
                  <a:txBody>
                    <a:bodyPr/>
                    <a:lstStyle/>
                    <a:p>
                      <a:pPr marL="0" marR="0" lvl="0" indent="0" algn="l" rtl="0">
                        <a:spcBef>
                          <a:spcPts val="0"/>
                        </a:spcBef>
                        <a:spcAft>
                          <a:spcPts val="0"/>
                        </a:spcAft>
                        <a:buNone/>
                      </a:pPr>
                      <a:r>
                        <a:rPr lang="fr-FR" sz="1800" b="1"/>
                        <a:t>Addendum pour le patient 2. </a:t>
                      </a:r>
                      <a:r>
                        <a:rPr lang="fr-FR" sz="1800"/>
                        <a:t>Les résultats des tests de laboratoire ont été renvoyés deux jours plus tard. Les résultats étaient positifs pour les anticorps IgM contre la rougeole.</a:t>
                      </a: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707125">
                <a:tc>
                  <a:txBody>
                    <a:bodyPr/>
                    <a:lstStyle/>
                    <a:p>
                      <a:pPr marL="0" marR="0" lvl="0" indent="0" algn="l" rtl="0">
                        <a:spcBef>
                          <a:spcPts val="0"/>
                        </a:spcBef>
                        <a:spcAft>
                          <a:spcPts val="0"/>
                        </a:spcAft>
                        <a:buNone/>
                      </a:pPr>
                      <a:r>
                        <a:rPr lang="fr-FR" sz="1800" b="1" dirty="0"/>
                        <a:t>Patiente 3. </a:t>
                      </a:r>
                      <a:r>
                        <a:rPr lang="fr-FR" sz="1800" dirty="0"/>
                        <a:t>Une mère de 20 ans se présente à la clinique avec de la fièvre (40,0 °C au scanner du temple), de la faiblesse, des courbatures, une éruption cutanée rouge et prurigineuse depuis quatre jours, ressemblant maintenant à des boutons ou des pustules sur le visage et le corps, et une rougeur des yeux.</a:t>
                      </a:r>
                      <a:endParaRPr sz="1800"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endParaRPr sz="1800"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sp>
        <p:nvSpPr>
          <p:cNvPr id="645" name="Google Shape;645;p66"/>
          <p:cNvSpPr txBox="1"/>
          <p:nvPr/>
        </p:nvSpPr>
        <p:spPr>
          <a:xfrm>
            <a:off x="9072468" y="2708119"/>
            <a:ext cx="2281330" cy="40011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000" b="1" dirty="0">
                <a:solidFill>
                  <a:srgbClr val="109648"/>
                </a:solidFill>
                <a:latin typeface="Arial"/>
                <a:ea typeface="Arial"/>
                <a:cs typeface="Arial"/>
                <a:sym typeface="Arial"/>
              </a:rPr>
              <a:t>Suspect</a:t>
            </a:r>
            <a:endParaRPr dirty="0"/>
          </a:p>
        </p:txBody>
      </p:sp>
      <p:sp>
        <p:nvSpPr>
          <p:cNvPr id="646" name="Google Shape;646;p66"/>
          <p:cNvSpPr txBox="1"/>
          <p:nvPr/>
        </p:nvSpPr>
        <p:spPr>
          <a:xfrm>
            <a:off x="9072468" y="3497240"/>
            <a:ext cx="2281330" cy="40011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000" b="1" dirty="0">
                <a:solidFill>
                  <a:srgbClr val="109648"/>
                </a:solidFill>
                <a:latin typeface="Arial"/>
                <a:ea typeface="Arial"/>
                <a:cs typeface="Arial"/>
                <a:sym typeface="Arial"/>
              </a:rPr>
              <a:t>Suspect</a:t>
            </a:r>
            <a:endParaRPr dirty="0"/>
          </a:p>
        </p:txBody>
      </p:sp>
      <p:sp>
        <p:nvSpPr>
          <p:cNvPr id="647" name="Google Shape;647;p66"/>
          <p:cNvSpPr txBox="1"/>
          <p:nvPr/>
        </p:nvSpPr>
        <p:spPr>
          <a:xfrm>
            <a:off x="9072467" y="4290114"/>
            <a:ext cx="2281331" cy="40011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000" b="1" dirty="0">
                <a:solidFill>
                  <a:srgbClr val="109648"/>
                </a:solidFill>
                <a:latin typeface="Arial"/>
                <a:ea typeface="Arial"/>
                <a:cs typeface="Arial"/>
                <a:sym typeface="Arial"/>
              </a:rPr>
              <a:t>Confirmé</a:t>
            </a:r>
            <a:endParaRPr dirty="0"/>
          </a:p>
        </p:txBody>
      </p:sp>
      <p:sp>
        <p:nvSpPr>
          <p:cNvPr id="648" name="Google Shape;648;p66"/>
          <p:cNvSpPr txBox="1"/>
          <p:nvPr/>
        </p:nvSpPr>
        <p:spPr>
          <a:xfrm>
            <a:off x="9072468" y="5222479"/>
            <a:ext cx="2281331" cy="70788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000" b="1" dirty="0">
                <a:solidFill>
                  <a:srgbClr val="109648"/>
                </a:solidFill>
                <a:latin typeface="Arial"/>
                <a:ea typeface="Arial"/>
                <a:cs typeface="Arial"/>
                <a:sym typeface="Arial"/>
              </a:rPr>
              <a:t>Non, mauvais type d'éruption</a:t>
            </a:r>
            <a:endParaRPr dirty="0"/>
          </a:p>
        </p:txBody>
      </p:sp>
      <p:sp>
        <p:nvSpPr>
          <p:cNvPr id="2" name="Google Shape;374;p49">
            <a:extLst>
              <a:ext uri="{FF2B5EF4-FFF2-40B4-BE49-F238E27FC236}">
                <a16:creationId xmlns:a16="http://schemas.microsoft.com/office/drawing/2014/main" id="{063E6F71-8376-C249-FD6B-21AAA33ED91F}"/>
              </a:ext>
            </a:extLst>
          </p:cNvPr>
          <p:cNvSpPr txBox="1">
            <a:spLocks/>
          </p:cNvSpPr>
          <p:nvPr/>
        </p:nvSpPr>
        <p:spPr>
          <a:xfrm>
            <a:off x="838200" y="0"/>
            <a:ext cx="10515600" cy="1257300"/>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fr-FR" dirty="0">
                <a:latin typeface="Franklin Gothic Medium" panose="020B0603020102020204" pitchFamily="34" charset="0"/>
              </a:rPr>
              <a:t>Application des définitions de cas </a:t>
            </a:r>
            <a:br>
              <a:rPr lang="fr-FR" dirty="0">
                <a:latin typeface="Franklin Gothic Medium" panose="020B0603020102020204" pitchFamily="34" charset="0"/>
              </a:rPr>
            </a:br>
            <a:r>
              <a:rPr lang="fr-FR" dirty="0">
                <a:latin typeface="Franklin Gothic Medium" panose="020B0603020102020204" pitchFamily="34" charset="0"/>
              </a:rPr>
              <a:t>Exemple 1 (2/3)</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4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4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4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664"/>
        <p:cNvGrpSpPr/>
        <p:nvPr/>
      </p:nvGrpSpPr>
      <p:grpSpPr>
        <a:xfrm>
          <a:off x="0" y="0"/>
          <a:ext cx="0" cy="0"/>
          <a:chOff x="0" y="0"/>
          <a:chExt cx="0" cy="0"/>
        </a:xfrm>
      </p:grpSpPr>
      <p:graphicFrame>
        <p:nvGraphicFramePr>
          <p:cNvPr id="666" name="Google Shape;666;p68"/>
          <p:cNvGraphicFramePr/>
          <p:nvPr>
            <p:extLst>
              <p:ext uri="{D42A27DB-BD31-4B8C-83A1-F6EECF244321}">
                <p14:modId xmlns:p14="http://schemas.microsoft.com/office/powerpoint/2010/main" val="588151336"/>
              </p:ext>
            </p:extLst>
          </p:nvPr>
        </p:nvGraphicFramePr>
        <p:xfrm>
          <a:off x="838200" y="1667255"/>
          <a:ext cx="10515600" cy="3841975"/>
        </p:xfrm>
        <a:graphic>
          <a:graphicData uri="http://schemas.openxmlformats.org/drawingml/2006/table">
            <a:tbl>
              <a:tblPr firstRow="1" bandRow="1">
                <a:noFill/>
                <a:tableStyleId>{A009055E-953E-4DAD-8B2A-88A1F7F94BF1}</a:tableStyleId>
              </a:tblPr>
              <a:tblGrid>
                <a:gridCol w="8048625">
                  <a:extLst>
                    <a:ext uri="{9D8B030D-6E8A-4147-A177-3AD203B41FA5}">
                      <a16:colId xmlns:a16="http://schemas.microsoft.com/office/drawing/2014/main" val="20000"/>
                    </a:ext>
                  </a:extLst>
                </a:gridCol>
                <a:gridCol w="2466975">
                  <a:extLst>
                    <a:ext uri="{9D8B030D-6E8A-4147-A177-3AD203B41FA5}">
                      <a16:colId xmlns:a16="http://schemas.microsoft.com/office/drawing/2014/main" val="20001"/>
                    </a:ext>
                  </a:extLst>
                </a:gridCol>
              </a:tblGrid>
              <a:tr h="442800">
                <a:tc>
                  <a:txBody>
                    <a:bodyPr/>
                    <a:lstStyle/>
                    <a:p>
                      <a:pPr marL="0" marR="0" lvl="0" indent="0" algn="ctr" rtl="0">
                        <a:spcBef>
                          <a:spcPts val="0"/>
                        </a:spcBef>
                        <a:spcAft>
                          <a:spcPts val="0"/>
                        </a:spcAft>
                        <a:buNone/>
                      </a:pPr>
                      <a:r>
                        <a:rPr lang="fr-FR" sz="1800" dirty="0"/>
                        <a:t>Information des patients</a:t>
                      </a:r>
                      <a:endParaRPr sz="180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1800" dirty="0"/>
                        <a:t>Répond-il à la définition du cas ?</a:t>
                      </a:r>
                      <a:endParaRPr sz="1800"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extLst>
                  <a:ext uri="{0D108BD9-81ED-4DB2-BD59-A6C34878D82A}">
                    <a16:rowId xmlns:a16="http://schemas.microsoft.com/office/drawing/2014/main" val="10000"/>
                  </a:ext>
                </a:extLst>
              </a:tr>
              <a:tr h="1464515">
                <a:tc>
                  <a:txBody>
                    <a:bodyPr/>
                    <a:lstStyle/>
                    <a:p>
                      <a:pPr marL="0" marR="0" lvl="0" indent="0" algn="l" rtl="0">
                        <a:spcBef>
                          <a:spcPts val="0"/>
                        </a:spcBef>
                        <a:spcAft>
                          <a:spcPts val="0"/>
                        </a:spcAft>
                        <a:buNone/>
                      </a:pPr>
                      <a:r>
                        <a:rPr lang="fr-FR" sz="1800" b="1" dirty="0"/>
                        <a:t>Patient 4. </a:t>
                      </a:r>
                      <a:r>
                        <a:rPr lang="fr-FR" sz="1800" dirty="0"/>
                        <a:t>Homme de 18 ans, n'ayant jamais été vacciné contre la rougeole, présentant une éruption cutanée généralisée, un nez bouché et qui coule, des yeux rouges et une température de 37,1°C ; il a pris du paracétamol (acétaminophène) une heure plus tôt.</a:t>
                      </a:r>
                      <a:endParaRPr sz="180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endParaRPr sz="20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1119625">
                <a:tc>
                  <a:txBody>
                    <a:bodyPr/>
                    <a:lstStyle/>
                    <a:p>
                      <a:pPr marL="0" marR="0" lvl="0" indent="0" algn="l" rtl="0">
                        <a:spcBef>
                          <a:spcPts val="0"/>
                        </a:spcBef>
                        <a:spcAft>
                          <a:spcPts val="0"/>
                        </a:spcAft>
                        <a:buNone/>
                      </a:pPr>
                      <a:r>
                        <a:rPr lang="fr-FR" sz="1800" b="1" dirty="0"/>
                        <a:t>Patiente 5. </a:t>
                      </a:r>
                      <a:r>
                        <a:rPr lang="fr-FR" sz="1800" dirty="0"/>
                        <a:t>Fille de 12 ans d'un fonctionnaire du ministère de la santé ayant reçu deux doses de vaccin antirougeoleux lors d'une récente campagne de l'OMS dans le pays (15 mois et 5 ans) ; elle s'est présentée à la clinique avec une éruption cutanée rouge couvrant la majeure partie du visage et du torse, une température de 40°C, un écoulement nasal, une toux, une rougeur des yeux et une sensibilité à la lumière.</a:t>
                      </a:r>
                      <a:endParaRPr sz="1800"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endParaRPr sz="2000"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bl>
          </a:graphicData>
        </a:graphic>
      </p:graphicFrame>
      <p:sp>
        <p:nvSpPr>
          <p:cNvPr id="667" name="Google Shape;667;p68"/>
          <p:cNvSpPr txBox="1"/>
          <p:nvPr/>
        </p:nvSpPr>
        <p:spPr>
          <a:xfrm>
            <a:off x="9072470" y="2399635"/>
            <a:ext cx="2281330" cy="132343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000" b="1" dirty="0">
                <a:solidFill>
                  <a:srgbClr val="109648"/>
                </a:solidFill>
                <a:latin typeface="Arial"/>
                <a:ea typeface="Arial"/>
                <a:cs typeface="Arial"/>
                <a:sym typeface="Arial"/>
              </a:rPr>
              <a:t>Pas maintenant, ou suspect si le clinicien soupçonne</a:t>
            </a:r>
            <a:endParaRPr dirty="0"/>
          </a:p>
        </p:txBody>
      </p:sp>
      <p:sp>
        <p:nvSpPr>
          <p:cNvPr id="668" name="Google Shape;668;p68"/>
          <p:cNvSpPr txBox="1"/>
          <p:nvPr/>
        </p:nvSpPr>
        <p:spPr>
          <a:xfrm>
            <a:off x="8943682" y="4416097"/>
            <a:ext cx="2281330" cy="40011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000" b="1" dirty="0">
                <a:solidFill>
                  <a:srgbClr val="109648"/>
                </a:solidFill>
                <a:latin typeface="Arial"/>
                <a:ea typeface="Arial"/>
                <a:cs typeface="Arial"/>
                <a:sym typeface="Arial"/>
              </a:rPr>
              <a:t>Suspect</a:t>
            </a:r>
            <a:endParaRPr dirty="0"/>
          </a:p>
        </p:txBody>
      </p:sp>
      <p:sp>
        <p:nvSpPr>
          <p:cNvPr id="2" name="Google Shape;374;p49">
            <a:extLst>
              <a:ext uri="{FF2B5EF4-FFF2-40B4-BE49-F238E27FC236}">
                <a16:creationId xmlns:a16="http://schemas.microsoft.com/office/drawing/2014/main" id="{7321E74D-C75B-4424-9DBF-B0D241783065}"/>
              </a:ext>
            </a:extLst>
          </p:cNvPr>
          <p:cNvSpPr txBox="1">
            <a:spLocks/>
          </p:cNvSpPr>
          <p:nvPr/>
        </p:nvSpPr>
        <p:spPr>
          <a:xfrm>
            <a:off x="838200" y="0"/>
            <a:ext cx="10515600" cy="1257300"/>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fr-FR" dirty="0">
                <a:latin typeface="Franklin Gothic Medium" panose="020B0603020102020204" pitchFamily="34" charset="0"/>
              </a:rPr>
              <a:t>Application des définitions de cas </a:t>
            </a:r>
            <a:br>
              <a:rPr lang="fr-FR" dirty="0">
                <a:latin typeface="Franklin Gothic Medium" panose="020B0603020102020204" pitchFamily="34" charset="0"/>
              </a:rPr>
            </a:br>
            <a:r>
              <a:rPr lang="fr-FR" dirty="0">
                <a:latin typeface="Franklin Gothic Medium" panose="020B0603020102020204" pitchFamily="34" charset="0"/>
              </a:rPr>
              <a:t>Exemple 1 (3/3)</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6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6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673"/>
        <p:cNvGrpSpPr/>
        <p:nvPr/>
      </p:nvGrpSpPr>
      <p:grpSpPr>
        <a:xfrm>
          <a:off x="0" y="0"/>
          <a:ext cx="0" cy="0"/>
          <a:chOff x="0" y="0"/>
          <a:chExt cx="0" cy="0"/>
        </a:xfrm>
      </p:grpSpPr>
      <p:sp>
        <p:nvSpPr>
          <p:cNvPr id="674" name="Google Shape;674;p69"/>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2800"/>
              <a:buNone/>
            </a:pPr>
            <a:r>
              <a:rPr lang="fr-FR" dirty="0"/>
              <a:t>Définition des cas de surveillance de la tuberculose bovine</a:t>
            </a:r>
            <a:endParaRPr dirty="0"/>
          </a:p>
          <a:p>
            <a:pPr marL="685800" lvl="1" indent="-228600" algn="l" rtl="0">
              <a:lnSpc>
                <a:spcPct val="100000"/>
              </a:lnSpc>
              <a:spcBef>
                <a:spcPts val="1000"/>
              </a:spcBef>
              <a:spcAft>
                <a:spcPts val="0"/>
              </a:spcAft>
              <a:buSzPts val="2400"/>
              <a:buChar char="▪"/>
            </a:pPr>
            <a:r>
              <a:rPr lang="fr-FR" b="1" dirty="0">
                <a:latin typeface="Arial"/>
                <a:ea typeface="Arial"/>
                <a:cs typeface="Arial"/>
                <a:sym typeface="Arial"/>
              </a:rPr>
              <a:t>Cas suspect : </a:t>
            </a:r>
            <a:r>
              <a:rPr lang="fr-FR" dirty="0">
                <a:latin typeface="Arial"/>
                <a:ea typeface="Arial"/>
                <a:cs typeface="Arial"/>
                <a:sym typeface="Arial"/>
              </a:rPr>
              <a:t>bovin présentant des signes cliniques de</a:t>
            </a:r>
            <a:endParaRPr dirty="0"/>
          </a:p>
          <a:p>
            <a:pPr marL="1143000" lvl="2" indent="-228600" algn="l" rtl="0">
              <a:lnSpc>
                <a:spcPct val="100000"/>
              </a:lnSpc>
              <a:spcBef>
                <a:spcPts val="500"/>
              </a:spcBef>
              <a:spcAft>
                <a:spcPts val="0"/>
              </a:spcAft>
              <a:buSzPts val="2000"/>
              <a:buChar char="‒"/>
            </a:pPr>
            <a:r>
              <a:rPr lang="fr-FR" dirty="0">
                <a:latin typeface="Arial"/>
                <a:ea typeface="Arial"/>
                <a:cs typeface="Arial"/>
                <a:sym typeface="Arial"/>
              </a:rPr>
              <a:t>Faiblesse </a:t>
            </a:r>
            <a:r>
              <a:rPr lang="fr-FR" u="sng" dirty="0">
                <a:latin typeface="Arial"/>
                <a:ea typeface="Arial"/>
                <a:cs typeface="Arial"/>
                <a:sym typeface="Arial"/>
              </a:rPr>
              <a:t>OU</a:t>
            </a:r>
            <a:endParaRPr dirty="0"/>
          </a:p>
          <a:p>
            <a:pPr marL="1143000" lvl="2" indent="-228600" algn="l" rtl="0">
              <a:lnSpc>
                <a:spcPct val="100000"/>
              </a:lnSpc>
              <a:spcBef>
                <a:spcPts val="500"/>
              </a:spcBef>
              <a:spcAft>
                <a:spcPts val="0"/>
              </a:spcAft>
              <a:buSzPts val="2000"/>
              <a:buChar char="‒"/>
            </a:pPr>
            <a:r>
              <a:rPr lang="fr-FR" dirty="0">
                <a:latin typeface="Arial"/>
                <a:ea typeface="Arial"/>
                <a:cs typeface="Arial"/>
                <a:sym typeface="Arial"/>
              </a:rPr>
              <a:t>Perte d'appétit et de poids </a:t>
            </a:r>
            <a:r>
              <a:rPr lang="fr-FR" u="sng" dirty="0">
                <a:latin typeface="Arial"/>
                <a:ea typeface="Arial"/>
                <a:cs typeface="Arial"/>
                <a:sym typeface="Arial"/>
              </a:rPr>
              <a:t>OU</a:t>
            </a:r>
            <a:endParaRPr dirty="0">
              <a:latin typeface="Arial"/>
              <a:ea typeface="Arial"/>
              <a:cs typeface="Arial"/>
              <a:sym typeface="Arial"/>
            </a:endParaRPr>
          </a:p>
          <a:p>
            <a:pPr marL="1143000" lvl="2" indent="-228600" algn="l" rtl="0">
              <a:lnSpc>
                <a:spcPct val="100000"/>
              </a:lnSpc>
              <a:spcBef>
                <a:spcPts val="500"/>
              </a:spcBef>
              <a:spcAft>
                <a:spcPts val="0"/>
              </a:spcAft>
              <a:buSzPts val="2000"/>
              <a:buChar char="‒"/>
            </a:pPr>
            <a:r>
              <a:rPr lang="fr-FR" dirty="0">
                <a:latin typeface="Arial"/>
                <a:ea typeface="Arial"/>
                <a:cs typeface="Arial"/>
                <a:sym typeface="Arial"/>
              </a:rPr>
              <a:t>Fièvre fluctuante </a:t>
            </a:r>
            <a:r>
              <a:rPr lang="fr-FR" u="sng" dirty="0">
                <a:latin typeface="Arial"/>
                <a:ea typeface="Arial"/>
                <a:cs typeface="Arial"/>
                <a:sym typeface="Arial"/>
              </a:rPr>
              <a:t>OU</a:t>
            </a:r>
            <a:endParaRPr dirty="0">
              <a:latin typeface="Arial"/>
              <a:ea typeface="Arial"/>
              <a:cs typeface="Arial"/>
              <a:sym typeface="Arial"/>
            </a:endParaRPr>
          </a:p>
          <a:p>
            <a:pPr marL="1143000" lvl="2" indent="-228600" algn="l" rtl="0">
              <a:lnSpc>
                <a:spcPct val="100000"/>
              </a:lnSpc>
              <a:spcBef>
                <a:spcPts val="500"/>
              </a:spcBef>
              <a:spcAft>
                <a:spcPts val="0"/>
              </a:spcAft>
              <a:buSzPts val="2000"/>
              <a:buChar char="‒"/>
            </a:pPr>
            <a:r>
              <a:rPr lang="fr-FR" dirty="0">
                <a:latin typeface="Arial"/>
                <a:ea typeface="Arial"/>
                <a:cs typeface="Arial"/>
                <a:sym typeface="Arial"/>
              </a:rPr>
              <a:t>Dyspnée et toux intermittente </a:t>
            </a:r>
            <a:r>
              <a:rPr lang="fr-FR" u="sng" dirty="0">
                <a:latin typeface="Arial"/>
                <a:ea typeface="Arial"/>
                <a:cs typeface="Arial"/>
                <a:sym typeface="Arial"/>
              </a:rPr>
              <a:t>OU</a:t>
            </a:r>
            <a:endParaRPr dirty="0">
              <a:latin typeface="Arial"/>
              <a:ea typeface="Arial"/>
              <a:cs typeface="Arial"/>
              <a:sym typeface="Arial"/>
            </a:endParaRPr>
          </a:p>
          <a:p>
            <a:pPr marL="1143000" lvl="2" indent="-228600" algn="l" rtl="0">
              <a:lnSpc>
                <a:spcPct val="100000"/>
              </a:lnSpc>
              <a:spcBef>
                <a:spcPts val="500"/>
              </a:spcBef>
              <a:spcAft>
                <a:spcPts val="0"/>
              </a:spcAft>
              <a:buSzPts val="2000"/>
              <a:buChar char="‒"/>
            </a:pPr>
            <a:r>
              <a:rPr lang="fr-FR" dirty="0">
                <a:latin typeface="Arial"/>
                <a:ea typeface="Arial"/>
                <a:cs typeface="Arial"/>
                <a:sym typeface="Arial"/>
              </a:rPr>
              <a:t>Signes de pneumonie mineure </a:t>
            </a:r>
            <a:r>
              <a:rPr lang="fr-FR" u="sng" dirty="0">
                <a:latin typeface="Arial"/>
                <a:ea typeface="Arial"/>
                <a:cs typeface="Arial"/>
                <a:sym typeface="Arial"/>
              </a:rPr>
              <a:t>OU</a:t>
            </a:r>
            <a:endParaRPr dirty="0">
              <a:latin typeface="Arial"/>
              <a:ea typeface="Arial"/>
              <a:cs typeface="Arial"/>
              <a:sym typeface="Arial"/>
            </a:endParaRPr>
          </a:p>
          <a:p>
            <a:pPr marL="1143000" lvl="2" indent="-228600" algn="l" rtl="0">
              <a:lnSpc>
                <a:spcPct val="100000"/>
              </a:lnSpc>
              <a:spcBef>
                <a:spcPts val="500"/>
              </a:spcBef>
              <a:spcAft>
                <a:spcPts val="0"/>
              </a:spcAft>
              <a:buSzPts val="2000"/>
              <a:buChar char="‒"/>
            </a:pPr>
            <a:r>
              <a:rPr lang="fr-FR" dirty="0">
                <a:latin typeface="Arial"/>
                <a:ea typeface="Arial"/>
                <a:cs typeface="Arial"/>
                <a:sym typeface="Arial"/>
              </a:rPr>
              <a:t>Diarrhée </a:t>
            </a:r>
            <a:r>
              <a:rPr lang="fr-FR" u="sng" dirty="0">
                <a:latin typeface="Arial"/>
                <a:ea typeface="Arial"/>
                <a:cs typeface="Arial"/>
                <a:sym typeface="Arial"/>
              </a:rPr>
              <a:t>OR</a:t>
            </a:r>
            <a:endParaRPr dirty="0">
              <a:latin typeface="Arial"/>
              <a:ea typeface="Arial"/>
              <a:cs typeface="Arial"/>
              <a:sym typeface="Arial"/>
            </a:endParaRPr>
          </a:p>
          <a:p>
            <a:pPr marL="1143000" lvl="2" indent="-228600" algn="l" rtl="0">
              <a:lnSpc>
                <a:spcPct val="100000"/>
              </a:lnSpc>
              <a:spcBef>
                <a:spcPts val="500"/>
              </a:spcBef>
              <a:spcAft>
                <a:spcPts val="0"/>
              </a:spcAft>
              <a:buSzPts val="2000"/>
              <a:buChar char="‒"/>
            </a:pPr>
            <a:r>
              <a:rPr lang="fr-FR" dirty="0">
                <a:latin typeface="Arial"/>
                <a:ea typeface="Arial"/>
                <a:cs typeface="Arial"/>
                <a:sym typeface="Arial"/>
              </a:rPr>
              <a:t>Ganglions lymphatiques hypertrophiés ou proéminents </a:t>
            </a:r>
            <a:r>
              <a:rPr lang="fr-FR" u="sng" dirty="0">
                <a:latin typeface="Arial"/>
                <a:ea typeface="Arial"/>
                <a:cs typeface="Arial"/>
                <a:sym typeface="Arial"/>
              </a:rPr>
              <a:t>OU</a:t>
            </a:r>
            <a:endParaRPr dirty="0">
              <a:latin typeface="Arial"/>
              <a:ea typeface="Arial"/>
              <a:cs typeface="Arial"/>
              <a:sym typeface="Arial"/>
            </a:endParaRPr>
          </a:p>
          <a:p>
            <a:pPr marL="1143000" lvl="2" indent="-228600" algn="l" rtl="0">
              <a:lnSpc>
                <a:spcPct val="100000"/>
              </a:lnSpc>
              <a:spcBef>
                <a:spcPts val="500"/>
              </a:spcBef>
              <a:spcAft>
                <a:spcPts val="0"/>
              </a:spcAft>
              <a:buSzPts val="2000"/>
              <a:buChar char="‒"/>
            </a:pPr>
            <a:r>
              <a:rPr lang="fr-FR" sz="2000" dirty="0">
                <a:solidFill>
                  <a:schemeClr val="dk1"/>
                </a:solidFill>
                <a:latin typeface="Arial"/>
                <a:ea typeface="Arial"/>
                <a:cs typeface="Arial"/>
                <a:sym typeface="Arial"/>
              </a:rPr>
              <a:t>Test de tuberculine positif</a:t>
            </a:r>
            <a:endParaRPr dirty="0">
              <a:latin typeface="Arial"/>
              <a:ea typeface="Arial"/>
              <a:cs typeface="Arial"/>
              <a:sym typeface="Arial"/>
            </a:endParaRPr>
          </a:p>
          <a:p>
            <a:pPr marL="685800" lvl="1" indent="-228600" algn="l" rtl="0">
              <a:lnSpc>
                <a:spcPct val="100000"/>
              </a:lnSpc>
              <a:spcBef>
                <a:spcPts val="1000"/>
              </a:spcBef>
              <a:spcAft>
                <a:spcPts val="0"/>
              </a:spcAft>
              <a:buSzPts val="2400"/>
              <a:buChar char="▪"/>
            </a:pPr>
            <a:r>
              <a:rPr lang="fr-FR" b="1" dirty="0">
                <a:latin typeface="Arial"/>
                <a:ea typeface="Arial"/>
                <a:cs typeface="Arial"/>
                <a:sym typeface="Arial"/>
              </a:rPr>
              <a:t>Cas confirmé : </a:t>
            </a:r>
            <a:r>
              <a:rPr lang="fr-FR" dirty="0">
                <a:latin typeface="Arial"/>
                <a:ea typeface="Arial"/>
                <a:cs typeface="Arial"/>
                <a:sym typeface="Arial"/>
              </a:rPr>
              <a:t>Un cas suspect avec une </a:t>
            </a:r>
            <a:r>
              <a:rPr lang="fr-FR" sz="2400" dirty="0"/>
              <a:t>culture positive de </a:t>
            </a:r>
            <a:r>
              <a:rPr lang="fr-FR" sz="2400" i="1" dirty="0"/>
              <a:t>Mycobacterium </a:t>
            </a:r>
            <a:r>
              <a:rPr lang="fr-FR" sz="2400" i="1" dirty="0" err="1"/>
              <a:t>bovis</a:t>
            </a:r>
            <a:endParaRPr dirty="0"/>
          </a:p>
          <a:p>
            <a:pPr marL="685800" lvl="1" indent="-76200" algn="l" rtl="0">
              <a:lnSpc>
                <a:spcPct val="100000"/>
              </a:lnSpc>
              <a:spcBef>
                <a:spcPts val="1000"/>
              </a:spcBef>
              <a:spcAft>
                <a:spcPts val="0"/>
              </a:spcAft>
              <a:buSzPts val="2400"/>
              <a:buNone/>
            </a:pPr>
            <a:endParaRPr dirty="0">
              <a:latin typeface="Arial"/>
              <a:ea typeface="Arial"/>
              <a:cs typeface="Arial"/>
              <a:sym typeface="Arial"/>
            </a:endParaRPr>
          </a:p>
          <a:p>
            <a:pPr marL="228600" lvl="0" indent="-50800" algn="l" rtl="0">
              <a:lnSpc>
                <a:spcPct val="100000"/>
              </a:lnSpc>
              <a:spcBef>
                <a:spcPts val="1000"/>
              </a:spcBef>
              <a:spcAft>
                <a:spcPts val="0"/>
              </a:spcAft>
              <a:buClr>
                <a:schemeClr val="dk1"/>
              </a:buClr>
              <a:buSzPts val="2800"/>
              <a:buNone/>
            </a:pPr>
            <a:endParaRPr dirty="0"/>
          </a:p>
        </p:txBody>
      </p:sp>
      <p:sp>
        <p:nvSpPr>
          <p:cNvPr id="2" name="Google Shape;374;p49">
            <a:extLst>
              <a:ext uri="{FF2B5EF4-FFF2-40B4-BE49-F238E27FC236}">
                <a16:creationId xmlns:a16="http://schemas.microsoft.com/office/drawing/2014/main" id="{60BAEF83-196E-A85E-4790-A8D01CA3AA9E}"/>
              </a:ext>
            </a:extLst>
          </p:cNvPr>
          <p:cNvSpPr txBox="1">
            <a:spLocks/>
          </p:cNvSpPr>
          <p:nvPr/>
        </p:nvSpPr>
        <p:spPr>
          <a:xfrm>
            <a:off x="838200" y="0"/>
            <a:ext cx="10515600" cy="1257300"/>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fr-FR" dirty="0">
                <a:latin typeface="Franklin Gothic Medium" panose="020B0603020102020204" pitchFamily="34" charset="0"/>
              </a:rPr>
              <a:t>Application des définitions de cas </a:t>
            </a:r>
            <a:br>
              <a:rPr lang="fr-FR" dirty="0">
                <a:latin typeface="Franklin Gothic Medium" panose="020B0603020102020204" pitchFamily="34" charset="0"/>
              </a:rPr>
            </a:br>
            <a:r>
              <a:rPr lang="fr-FR" dirty="0">
                <a:latin typeface="Franklin Gothic Medium" panose="020B0603020102020204" pitchFamily="34" charset="0"/>
              </a:rPr>
              <a:t>Exemple 2 (1/2)</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10"/>
        <p:cNvGrpSpPr/>
        <p:nvPr/>
      </p:nvGrpSpPr>
      <p:grpSpPr>
        <a:xfrm>
          <a:off x="0" y="0"/>
          <a:ext cx="0" cy="0"/>
          <a:chOff x="0" y="0"/>
          <a:chExt cx="0" cy="0"/>
        </a:xfrm>
      </p:grpSpPr>
      <p:sp>
        <p:nvSpPr>
          <p:cNvPr id="311" name="Google Shape;311;p42"/>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2800"/>
              <a:buFont typeface="Arial"/>
              <a:buNone/>
            </a:pPr>
            <a:r>
              <a:rPr lang="fr-FR" dirty="0"/>
              <a:t>À la fin de cette leçon, vous pourrez :</a:t>
            </a:r>
            <a:endParaRPr dirty="0"/>
          </a:p>
          <a:p>
            <a:pPr marL="228600" lvl="0" indent="-228600" algn="l" rtl="0">
              <a:lnSpc>
                <a:spcPct val="90000"/>
              </a:lnSpc>
              <a:spcBef>
                <a:spcPts val="1000"/>
              </a:spcBef>
              <a:spcAft>
                <a:spcPts val="0"/>
              </a:spcAft>
              <a:buClr>
                <a:schemeClr val="dk1"/>
              </a:buClr>
              <a:buSzPts val="2800"/>
              <a:buFont typeface="Arial"/>
              <a:buChar char="•"/>
            </a:pPr>
            <a:r>
              <a:rPr lang="fr-FR" b="0" dirty="0"/>
              <a:t>Décrire une définition de cas</a:t>
            </a:r>
            <a:endParaRPr dirty="0"/>
          </a:p>
          <a:p>
            <a:pPr marL="228600" lvl="0" indent="-228600" algn="l" rtl="0">
              <a:lnSpc>
                <a:spcPct val="90000"/>
              </a:lnSpc>
              <a:spcBef>
                <a:spcPts val="1000"/>
              </a:spcBef>
              <a:spcAft>
                <a:spcPts val="0"/>
              </a:spcAft>
              <a:buClr>
                <a:schemeClr val="dk1"/>
              </a:buClr>
              <a:buSzPts val="2800"/>
              <a:buFont typeface="Arial"/>
              <a:buChar char="•"/>
            </a:pPr>
            <a:r>
              <a:rPr lang="fr-FR" b="0" dirty="0"/>
              <a:t>Expliquer pourquoi l'utilisation d'une définition de cas normalisée est importante pour la surveillance</a:t>
            </a:r>
            <a:endParaRPr dirty="0"/>
          </a:p>
          <a:p>
            <a:pPr marL="228600" lvl="0" indent="-228600" algn="l" rtl="0">
              <a:lnSpc>
                <a:spcPct val="90000"/>
              </a:lnSpc>
              <a:spcBef>
                <a:spcPts val="1000"/>
              </a:spcBef>
              <a:spcAft>
                <a:spcPts val="0"/>
              </a:spcAft>
              <a:buClr>
                <a:schemeClr val="dk1"/>
              </a:buClr>
              <a:buSzPts val="2800"/>
              <a:buFont typeface="Arial"/>
              <a:buChar char="•"/>
            </a:pPr>
            <a:r>
              <a:rPr lang="fr-FR" b="0" dirty="0"/>
              <a:t>Déterminer si un patient répond à une définition de cas</a:t>
            </a:r>
            <a:endParaRPr dirty="0"/>
          </a:p>
          <a:p>
            <a:pPr marL="228600" lvl="0" indent="-228600" algn="l" rtl="0">
              <a:lnSpc>
                <a:spcPct val="90000"/>
              </a:lnSpc>
              <a:spcBef>
                <a:spcPts val="1000"/>
              </a:spcBef>
              <a:spcAft>
                <a:spcPts val="0"/>
              </a:spcAft>
              <a:buClr>
                <a:schemeClr val="dk1"/>
              </a:buClr>
              <a:buSzPts val="2800"/>
              <a:buFont typeface="Arial"/>
              <a:buChar char="•"/>
            </a:pPr>
            <a:r>
              <a:rPr lang="fr-FR" b="0" dirty="0"/>
              <a:t>Appliquer l'approche Une Seule Santé à la définition de cas</a:t>
            </a:r>
            <a:endParaRPr dirty="0"/>
          </a:p>
          <a:p>
            <a:pPr marL="228600" lvl="0" indent="-228600" algn="l" rtl="0">
              <a:lnSpc>
                <a:spcPct val="90000"/>
              </a:lnSpc>
              <a:spcBef>
                <a:spcPts val="1000"/>
              </a:spcBef>
              <a:spcAft>
                <a:spcPts val="0"/>
              </a:spcAft>
              <a:buClr>
                <a:schemeClr val="dk1"/>
              </a:buClr>
              <a:buSzPts val="2800"/>
              <a:buFont typeface="Arial"/>
              <a:buChar char="•"/>
            </a:pPr>
            <a:r>
              <a:rPr lang="fr-FR" b="0" dirty="0"/>
              <a:t>Définir une liste des cas </a:t>
            </a:r>
            <a:endParaRPr dirty="0"/>
          </a:p>
          <a:p>
            <a:pPr marL="228600" lvl="0" indent="-228600" algn="l" rtl="0">
              <a:lnSpc>
                <a:spcPct val="90000"/>
              </a:lnSpc>
              <a:spcBef>
                <a:spcPts val="1000"/>
              </a:spcBef>
              <a:spcAft>
                <a:spcPts val="0"/>
              </a:spcAft>
              <a:buClr>
                <a:schemeClr val="dk1"/>
              </a:buClr>
              <a:buSzPts val="2800"/>
              <a:buFont typeface="Arial"/>
              <a:buChar char="•"/>
            </a:pPr>
            <a:r>
              <a:rPr lang="fr-FR" b="0" dirty="0"/>
              <a:t>Saisir des données dans une liste des cas</a:t>
            </a:r>
            <a:endParaRPr dirty="0"/>
          </a:p>
          <a:p>
            <a:pPr marL="0" lvl="0" indent="0" algn="l" rtl="0">
              <a:lnSpc>
                <a:spcPct val="100000"/>
              </a:lnSpc>
              <a:spcBef>
                <a:spcPts val="1000"/>
              </a:spcBef>
              <a:spcAft>
                <a:spcPts val="0"/>
              </a:spcAft>
              <a:buClr>
                <a:schemeClr val="dk1"/>
              </a:buClr>
              <a:buSzPts val="2800"/>
              <a:buFont typeface="Arial"/>
              <a:buNone/>
            </a:pPr>
            <a:endParaRPr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680"/>
        <p:cNvGrpSpPr/>
        <p:nvPr/>
      </p:nvGrpSpPr>
      <p:grpSpPr>
        <a:xfrm>
          <a:off x="0" y="0"/>
          <a:ext cx="0" cy="0"/>
          <a:chOff x="0" y="0"/>
          <a:chExt cx="0" cy="0"/>
        </a:xfrm>
      </p:grpSpPr>
      <p:graphicFrame>
        <p:nvGraphicFramePr>
          <p:cNvPr id="682" name="Google Shape;682;p70"/>
          <p:cNvGraphicFramePr/>
          <p:nvPr>
            <p:extLst>
              <p:ext uri="{D42A27DB-BD31-4B8C-83A1-F6EECF244321}">
                <p14:modId xmlns:p14="http://schemas.microsoft.com/office/powerpoint/2010/main" val="2539211346"/>
              </p:ext>
            </p:extLst>
          </p:nvPr>
        </p:nvGraphicFramePr>
        <p:xfrm>
          <a:off x="1257980" y="1450187"/>
          <a:ext cx="9601200" cy="4511085"/>
        </p:xfrm>
        <a:graphic>
          <a:graphicData uri="http://schemas.openxmlformats.org/drawingml/2006/table">
            <a:tbl>
              <a:tblPr firstRow="1" bandRow="1">
                <a:noFill/>
                <a:tableStyleId>{A009055E-953E-4DAD-8B2A-88A1F7F94BF1}</a:tableStyleId>
              </a:tblPr>
              <a:tblGrid>
                <a:gridCol w="7498075">
                  <a:extLst>
                    <a:ext uri="{9D8B030D-6E8A-4147-A177-3AD203B41FA5}">
                      <a16:colId xmlns:a16="http://schemas.microsoft.com/office/drawing/2014/main" val="20000"/>
                    </a:ext>
                  </a:extLst>
                </a:gridCol>
                <a:gridCol w="2103125">
                  <a:extLst>
                    <a:ext uri="{9D8B030D-6E8A-4147-A177-3AD203B41FA5}">
                      <a16:colId xmlns:a16="http://schemas.microsoft.com/office/drawing/2014/main" val="20001"/>
                    </a:ext>
                  </a:extLst>
                </a:gridCol>
              </a:tblGrid>
              <a:tr h="640075">
                <a:tc>
                  <a:txBody>
                    <a:bodyPr/>
                    <a:lstStyle/>
                    <a:p>
                      <a:pPr marL="0" marR="0" lvl="0" indent="0" algn="ctr" rtl="0">
                        <a:spcBef>
                          <a:spcPts val="0"/>
                        </a:spcBef>
                        <a:spcAft>
                          <a:spcPts val="0"/>
                        </a:spcAft>
                        <a:buNone/>
                      </a:pPr>
                      <a:r>
                        <a:rPr lang="fr-FR" sz="1600" dirty="0"/>
                        <a:t>Information sur les animaux</a:t>
                      </a:r>
                      <a:endParaRPr sz="160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1600"/>
                        <a:t>Répond-il à la définition du cas ?</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extLst>
                  <a:ext uri="{0D108BD9-81ED-4DB2-BD59-A6C34878D82A}">
                    <a16:rowId xmlns:a16="http://schemas.microsoft.com/office/drawing/2014/main" val="10000"/>
                  </a:ext>
                </a:extLst>
              </a:tr>
              <a:tr h="203200">
                <a:tc>
                  <a:txBody>
                    <a:bodyPr/>
                    <a:lstStyle/>
                    <a:p>
                      <a:pPr marL="0" marR="0" lvl="0" indent="0" algn="l" rtl="0">
                        <a:spcBef>
                          <a:spcPts val="0"/>
                        </a:spcBef>
                        <a:spcAft>
                          <a:spcPts val="0"/>
                        </a:spcAft>
                        <a:buNone/>
                      </a:pPr>
                      <a:r>
                        <a:rPr lang="fr-FR" sz="1600" b="1">
                          <a:solidFill>
                            <a:schemeClr val="dk1"/>
                          </a:solidFill>
                          <a:latin typeface="Arial"/>
                          <a:ea typeface="Arial"/>
                          <a:cs typeface="Arial"/>
                          <a:sym typeface="Arial"/>
                        </a:rPr>
                        <a:t>Scénario 1. </a:t>
                      </a:r>
                      <a:r>
                        <a:rPr lang="fr-FR" sz="1600">
                          <a:solidFill>
                            <a:schemeClr val="dk1"/>
                          </a:solidFill>
                          <a:latin typeface="Arial"/>
                          <a:ea typeface="Arial"/>
                          <a:cs typeface="Arial"/>
                          <a:sym typeface="Arial"/>
                        </a:rPr>
                        <a:t>Un taureau de 5 ans d'une laiterie se présente avec une perte de poids et une augmentation de la fréquence respiratoire.</a:t>
                      </a:r>
                      <a:endParaRPr/>
                    </a:p>
                  </a:txBody>
                  <a:tcPr marL="45725" marR="45725"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endParaRPr sz="16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203200">
                <a:tc>
                  <a:txBody>
                    <a:bodyPr/>
                    <a:lstStyle/>
                    <a:p>
                      <a:pPr marL="0" marR="0" lvl="0" indent="0" algn="l" rtl="0">
                        <a:spcBef>
                          <a:spcPts val="0"/>
                        </a:spcBef>
                        <a:spcAft>
                          <a:spcPts val="0"/>
                        </a:spcAft>
                        <a:buNone/>
                      </a:pPr>
                      <a:r>
                        <a:rPr lang="fr-FR" sz="1600" b="1">
                          <a:solidFill>
                            <a:schemeClr val="dk1"/>
                          </a:solidFill>
                          <a:latin typeface="Arial"/>
                          <a:ea typeface="Arial"/>
                          <a:cs typeface="Arial"/>
                          <a:sym typeface="Arial"/>
                        </a:rPr>
                        <a:t>Scénario 2. </a:t>
                      </a:r>
                      <a:r>
                        <a:rPr lang="fr-FR" sz="1600">
                          <a:solidFill>
                            <a:schemeClr val="dk1"/>
                          </a:solidFill>
                          <a:latin typeface="Arial"/>
                          <a:ea typeface="Arial"/>
                          <a:cs typeface="Arial"/>
                          <a:sym typeface="Arial"/>
                        </a:rPr>
                        <a:t>Un taureau de 2 ans vendu à un ranch voisin présente un test de tuberculine positif. Le taureau semble en bonne santé et ne présente aucun signe ou symptôme clinique. </a:t>
                      </a:r>
                      <a:endParaRPr/>
                    </a:p>
                  </a:txBody>
                  <a:tcPr marL="45725" marR="45725"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endParaRPr sz="16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203200">
                <a:tc>
                  <a:txBody>
                    <a:bodyPr/>
                    <a:lstStyle/>
                    <a:p>
                      <a:pPr marL="0" marR="0" lvl="0" indent="0" algn="l" rtl="0">
                        <a:spcBef>
                          <a:spcPts val="0"/>
                        </a:spcBef>
                        <a:spcAft>
                          <a:spcPts val="0"/>
                        </a:spcAft>
                        <a:buNone/>
                      </a:pPr>
                      <a:r>
                        <a:rPr lang="fr-FR" sz="1600" b="1" dirty="0">
                          <a:solidFill>
                            <a:schemeClr val="dk1"/>
                          </a:solidFill>
                          <a:latin typeface="Arial"/>
                          <a:ea typeface="Arial"/>
                          <a:cs typeface="Arial"/>
                          <a:sym typeface="Arial"/>
                        </a:rPr>
                        <a:t>Scénario 3. </a:t>
                      </a:r>
                      <a:r>
                        <a:rPr lang="fr-FR" sz="1600" dirty="0">
                          <a:solidFill>
                            <a:schemeClr val="dk1"/>
                          </a:solidFill>
                          <a:latin typeface="Arial"/>
                          <a:ea typeface="Arial"/>
                          <a:cs typeface="Arial"/>
                          <a:sym typeface="Arial"/>
                        </a:rPr>
                        <a:t>Le vétérinaire travaillant dans un abattoir examine une vache abattue et trouve des tubercules (petits nodules) le long des parois de la poitrine </a:t>
                      </a:r>
                      <a:br>
                        <a:rPr lang="fr-FR" sz="1600" dirty="0">
                          <a:solidFill>
                            <a:schemeClr val="dk1"/>
                          </a:solidFill>
                          <a:latin typeface="Arial"/>
                          <a:ea typeface="Arial"/>
                          <a:cs typeface="Arial"/>
                          <a:sym typeface="Arial"/>
                        </a:rPr>
                      </a:br>
                      <a:r>
                        <a:rPr lang="fr-FR" sz="1600" dirty="0">
                          <a:solidFill>
                            <a:schemeClr val="dk1"/>
                          </a:solidFill>
                          <a:latin typeface="Arial"/>
                          <a:ea typeface="Arial"/>
                          <a:cs typeface="Arial"/>
                          <a:sym typeface="Arial"/>
                        </a:rPr>
                        <a:t>et de l'abdomen.</a:t>
                      </a:r>
                      <a:endParaRPr dirty="0"/>
                    </a:p>
                  </a:txBody>
                  <a:tcPr marL="45725" marR="45725"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endParaRPr sz="16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188125">
                <a:tc>
                  <a:txBody>
                    <a:bodyPr/>
                    <a:lstStyle/>
                    <a:p>
                      <a:pPr marL="0" marR="0" lvl="0" indent="0" algn="l" rtl="0">
                        <a:spcBef>
                          <a:spcPts val="0"/>
                        </a:spcBef>
                        <a:spcAft>
                          <a:spcPts val="0"/>
                        </a:spcAft>
                        <a:buNone/>
                      </a:pPr>
                      <a:r>
                        <a:rPr lang="fr-FR" sz="1600" b="1">
                          <a:solidFill>
                            <a:schemeClr val="dk1"/>
                          </a:solidFill>
                          <a:latin typeface="Arial"/>
                          <a:ea typeface="Arial"/>
                          <a:cs typeface="Arial"/>
                          <a:sym typeface="Arial"/>
                        </a:rPr>
                        <a:t>Scénario 4. </a:t>
                      </a:r>
                      <a:r>
                        <a:rPr lang="fr-FR" sz="1600">
                          <a:solidFill>
                            <a:schemeClr val="dk1"/>
                          </a:solidFill>
                          <a:latin typeface="Arial"/>
                          <a:ea typeface="Arial"/>
                          <a:cs typeface="Arial"/>
                          <a:sym typeface="Arial"/>
                        </a:rPr>
                        <a:t>Un vétérinaire effectue une nécropsie sur une vache trouvée morte dans le champ d'un agriculteur. La vache présentait une hypertrophie du foie, des ganglions lymphatiques et des reins.</a:t>
                      </a:r>
                      <a:endParaRPr/>
                    </a:p>
                  </a:txBody>
                  <a:tcPr marL="45725" marR="45725"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endParaRPr sz="16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r h="203200">
                <a:tc>
                  <a:txBody>
                    <a:bodyPr/>
                    <a:lstStyle/>
                    <a:p>
                      <a:pPr marL="0" marR="0" lvl="0" indent="0" algn="l" rtl="0">
                        <a:spcBef>
                          <a:spcPts val="0"/>
                        </a:spcBef>
                        <a:spcAft>
                          <a:spcPts val="0"/>
                        </a:spcAft>
                        <a:buNone/>
                      </a:pPr>
                      <a:r>
                        <a:rPr lang="fr-FR" sz="1600" b="1" dirty="0">
                          <a:solidFill>
                            <a:schemeClr val="dk1"/>
                          </a:solidFill>
                          <a:latin typeface="Arial"/>
                          <a:ea typeface="Arial"/>
                          <a:cs typeface="Arial"/>
                          <a:sym typeface="Arial"/>
                        </a:rPr>
                        <a:t>Scénario 5.</a:t>
                      </a:r>
                      <a:r>
                        <a:rPr lang="fr-FR" sz="1600" dirty="0">
                          <a:solidFill>
                            <a:schemeClr val="dk1"/>
                          </a:solidFill>
                          <a:latin typeface="Arial"/>
                          <a:ea typeface="Arial"/>
                          <a:cs typeface="Arial"/>
                          <a:sym typeface="Arial"/>
                        </a:rPr>
                        <a:t> Une exploitation laitière fait l'objet d'un dépistage systématique de la tuberculose. Un échantillon de lait prélevé sur une vache atteinte a été mis en culture et s'est révélé positif pour </a:t>
                      </a:r>
                      <a:r>
                        <a:rPr lang="fr-FR" sz="1600" i="1" dirty="0">
                          <a:solidFill>
                            <a:schemeClr val="dk1"/>
                          </a:solidFill>
                          <a:latin typeface="Arial"/>
                          <a:ea typeface="Arial"/>
                          <a:cs typeface="Arial"/>
                          <a:sym typeface="Arial"/>
                        </a:rPr>
                        <a:t>Mycobacterium </a:t>
                      </a:r>
                      <a:r>
                        <a:rPr lang="fr-FR" sz="1600" i="1" dirty="0" err="1">
                          <a:solidFill>
                            <a:schemeClr val="dk1"/>
                          </a:solidFill>
                          <a:latin typeface="Arial"/>
                          <a:ea typeface="Arial"/>
                          <a:cs typeface="Arial"/>
                          <a:sym typeface="Arial"/>
                        </a:rPr>
                        <a:t>bovis</a:t>
                      </a:r>
                      <a:r>
                        <a:rPr lang="fr-FR" sz="1600" i="1" dirty="0">
                          <a:solidFill>
                            <a:schemeClr val="dk1"/>
                          </a:solidFill>
                          <a:latin typeface="Arial"/>
                          <a:ea typeface="Arial"/>
                          <a:cs typeface="Arial"/>
                          <a:sym typeface="Arial"/>
                        </a:rPr>
                        <a:t>.</a:t>
                      </a:r>
                      <a:endParaRPr sz="1600" dirty="0">
                        <a:solidFill>
                          <a:schemeClr val="dk1"/>
                        </a:solidFill>
                        <a:latin typeface="Arial"/>
                        <a:ea typeface="Arial"/>
                        <a:cs typeface="Arial"/>
                        <a:sym typeface="Arial"/>
                      </a:endParaRPr>
                    </a:p>
                  </a:txBody>
                  <a:tcPr marL="45725" marR="45725"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endParaRPr sz="1600"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
        <p:nvSpPr>
          <p:cNvPr id="683" name="Google Shape;683;p70"/>
          <p:cNvSpPr txBox="1"/>
          <p:nvPr/>
        </p:nvSpPr>
        <p:spPr>
          <a:xfrm>
            <a:off x="8762661" y="3475056"/>
            <a:ext cx="2103119" cy="584775"/>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600" b="1">
                <a:solidFill>
                  <a:srgbClr val="109648"/>
                </a:solidFill>
                <a:latin typeface="Arial"/>
                <a:ea typeface="Arial"/>
                <a:cs typeface="Arial"/>
                <a:sym typeface="Arial"/>
              </a:rPr>
              <a:t>Suspect, ne devrait pas passer l'inspection</a:t>
            </a:r>
            <a:endParaRPr sz="1600" b="1">
              <a:solidFill>
                <a:srgbClr val="109648"/>
              </a:solidFill>
              <a:latin typeface="Arial"/>
              <a:ea typeface="Arial"/>
              <a:cs typeface="Arial"/>
              <a:sym typeface="Arial"/>
            </a:endParaRPr>
          </a:p>
        </p:txBody>
      </p:sp>
      <p:sp>
        <p:nvSpPr>
          <p:cNvPr id="684" name="Google Shape;684;p70"/>
          <p:cNvSpPr txBox="1"/>
          <p:nvPr/>
        </p:nvSpPr>
        <p:spPr>
          <a:xfrm>
            <a:off x="8756632" y="2212013"/>
            <a:ext cx="2103119"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800" b="1">
                <a:solidFill>
                  <a:srgbClr val="109648"/>
                </a:solidFill>
                <a:latin typeface="Arial"/>
                <a:ea typeface="Arial"/>
                <a:cs typeface="Arial"/>
                <a:sym typeface="Arial"/>
              </a:rPr>
              <a:t>Suspect</a:t>
            </a:r>
            <a:endParaRPr/>
          </a:p>
        </p:txBody>
      </p:sp>
      <p:sp>
        <p:nvSpPr>
          <p:cNvPr id="685" name="Google Shape;685;p70"/>
          <p:cNvSpPr txBox="1"/>
          <p:nvPr/>
        </p:nvSpPr>
        <p:spPr>
          <a:xfrm>
            <a:off x="8756061" y="2868697"/>
            <a:ext cx="2103119"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800" b="1">
                <a:solidFill>
                  <a:srgbClr val="109648"/>
                </a:solidFill>
                <a:latin typeface="Arial"/>
                <a:ea typeface="Arial"/>
                <a:cs typeface="Arial"/>
                <a:sym typeface="Arial"/>
              </a:rPr>
              <a:t>Suspect</a:t>
            </a:r>
            <a:endParaRPr/>
          </a:p>
        </p:txBody>
      </p:sp>
      <p:sp>
        <p:nvSpPr>
          <p:cNvPr id="686" name="Google Shape;686;p70"/>
          <p:cNvSpPr txBox="1"/>
          <p:nvPr/>
        </p:nvSpPr>
        <p:spPr>
          <a:xfrm>
            <a:off x="8768690" y="4333535"/>
            <a:ext cx="2097090" cy="83095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600" b="1" dirty="0">
                <a:solidFill>
                  <a:srgbClr val="109648"/>
                </a:solidFill>
                <a:latin typeface="Arial"/>
                <a:ea typeface="Arial"/>
                <a:cs typeface="Arial"/>
                <a:sym typeface="Arial"/>
              </a:rPr>
              <a:t>Non, ne correspond pas à la tuberculose</a:t>
            </a:r>
            <a:endParaRPr dirty="0"/>
          </a:p>
        </p:txBody>
      </p:sp>
      <p:sp>
        <p:nvSpPr>
          <p:cNvPr id="687" name="Google Shape;687;p70"/>
          <p:cNvSpPr txBox="1"/>
          <p:nvPr/>
        </p:nvSpPr>
        <p:spPr>
          <a:xfrm>
            <a:off x="8762661" y="5360458"/>
            <a:ext cx="2103119"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800" b="1" dirty="0">
                <a:solidFill>
                  <a:srgbClr val="109648"/>
                </a:solidFill>
                <a:latin typeface="Arial"/>
                <a:ea typeface="Arial"/>
                <a:cs typeface="Arial"/>
                <a:sym typeface="Arial"/>
              </a:rPr>
              <a:t>Confirmé</a:t>
            </a:r>
            <a:endParaRPr dirty="0"/>
          </a:p>
        </p:txBody>
      </p:sp>
      <p:sp>
        <p:nvSpPr>
          <p:cNvPr id="2" name="Google Shape;374;p49">
            <a:extLst>
              <a:ext uri="{FF2B5EF4-FFF2-40B4-BE49-F238E27FC236}">
                <a16:creationId xmlns:a16="http://schemas.microsoft.com/office/drawing/2014/main" id="{06913642-406F-CCE7-B915-D36B1336E222}"/>
              </a:ext>
            </a:extLst>
          </p:cNvPr>
          <p:cNvSpPr txBox="1">
            <a:spLocks/>
          </p:cNvSpPr>
          <p:nvPr/>
        </p:nvSpPr>
        <p:spPr>
          <a:xfrm>
            <a:off x="838200" y="0"/>
            <a:ext cx="10515600" cy="1257300"/>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fr-FR" dirty="0">
                <a:latin typeface="Franklin Gothic Medium" panose="020B0603020102020204" pitchFamily="34" charset="0"/>
              </a:rPr>
              <a:t>Application des définitions de cas </a:t>
            </a:r>
            <a:br>
              <a:rPr lang="fr-FR" dirty="0">
                <a:latin typeface="Franklin Gothic Medium" panose="020B0603020102020204" pitchFamily="34" charset="0"/>
              </a:rPr>
            </a:br>
            <a:r>
              <a:rPr lang="fr-FR" dirty="0">
                <a:latin typeface="Franklin Gothic Medium" panose="020B0603020102020204" pitchFamily="34" charset="0"/>
              </a:rPr>
              <a:t>Exemple 2 (2/2)</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8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8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8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8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8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692"/>
        <p:cNvGrpSpPr/>
        <p:nvPr/>
      </p:nvGrpSpPr>
      <p:grpSpPr>
        <a:xfrm>
          <a:off x="0" y="0"/>
          <a:ext cx="0" cy="0"/>
          <a:chOff x="0" y="0"/>
          <a:chExt cx="0" cy="0"/>
        </a:xfrm>
      </p:grpSpPr>
      <p:sp>
        <p:nvSpPr>
          <p:cNvPr id="693" name="Google Shape;693;p71"/>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Définitions de cas normalisées</a:t>
            </a:r>
            <a:endParaRPr dirty="0">
              <a:latin typeface="Franklin Gothic Medium" panose="020B0603020102020204" pitchFamily="34" charset="0"/>
            </a:endParaRPr>
          </a:p>
        </p:txBody>
      </p:sp>
      <p:sp>
        <p:nvSpPr>
          <p:cNvPr id="694" name="Google Shape;694;p71"/>
          <p:cNvSpPr txBox="1">
            <a:spLocks noGrp="1"/>
          </p:cNvSpPr>
          <p:nvPr>
            <p:ph type="body" idx="1"/>
          </p:nvPr>
        </p:nvSpPr>
        <p:spPr>
          <a:xfrm>
            <a:off x="838200" y="1479550"/>
            <a:ext cx="10515600" cy="4648534"/>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Clr>
                <a:schemeClr val="dk1"/>
              </a:buClr>
              <a:buSzPts val="2800"/>
              <a:buNone/>
            </a:pPr>
            <a:r>
              <a:rPr lang="fr-FR" dirty="0"/>
              <a:t>Pourquoi est-il important d'avoir des </a:t>
            </a:r>
            <a:r>
              <a:rPr lang="fr-FR" sz="2800" noProof="0" dirty="0">
                <a:latin typeface="+mn-lt"/>
                <a:ea typeface="Quattrocento Sans"/>
                <a:cs typeface="Quattrocento Sans"/>
                <a:sym typeface="Quattrocento Sans"/>
              </a:rPr>
              <a:t>définitions </a:t>
            </a:r>
          </a:p>
          <a:p>
            <a:pPr marL="0" lvl="0" indent="0" algn="ctr" rtl="0">
              <a:lnSpc>
                <a:spcPct val="100000"/>
              </a:lnSpc>
              <a:spcBef>
                <a:spcPts val="0"/>
              </a:spcBef>
              <a:spcAft>
                <a:spcPts val="0"/>
              </a:spcAft>
              <a:buClr>
                <a:schemeClr val="dk1"/>
              </a:buClr>
              <a:buSzPts val="2800"/>
              <a:buNone/>
            </a:pPr>
            <a:r>
              <a:rPr lang="fr-FR" sz="2800" noProof="0" dirty="0">
                <a:latin typeface="+mn-lt"/>
                <a:ea typeface="Quattrocento Sans"/>
                <a:cs typeface="Quattrocento Sans"/>
                <a:sym typeface="Quattrocento Sans"/>
              </a:rPr>
              <a:t>de cas de surveillance normalisées </a:t>
            </a:r>
            <a:r>
              <a:rPr lang="fr-FR" dirty="0"/>
              <a:t>?</a:t>
            </a:r>
            <a:endParaRPr dirty="0"/>
          </a:p>
          <a:p>
            <a:pPr marL="0" lvl="0" indent="0" algn="ctr" rtl="0">
              <a:lnSpc>
                <a:spcPct val="100000"/>
              </a:lnSpc>
              <a:spcBef>
                <a:spcPts val="1000"/>
              </a:spcBef>
              <a:spcAft>
                <a:spcPts val="0"/>
              </a:spcAft>
              <a:buClr>
                <a:schemeClr val="dk1"/>
              </a:buClr>
              <a:buSzPts val="2800"/>
              <a:buNone/>
            </a:pPr>
            <a:endParaRPr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699"/>
        <p:cNvGrpSpPr/>
        <p:nvPr/>
      </p:nvGrpSpPr>
      <p:grpSpPr>
        <a:xfrm>
          <a:off x="0" y="0"/>
          <a:ext cx="0" cy="0"/>
          <a:chOff x="0" y="0"/>
          <a:chExt cx="0" cy="0"/>
        </a:xfrm>
      </p:grpSpPr>
      <p:sp>
        <p:nvSpPr>
          <p:cNvPr id="700" name="Google Shape;700;p72"/>
          <p:cNvSpPr txBox="1">
            <a:spLocks noGrp="1"/>
          </p:cNvSpPr>
          <p:nvPr>
            <p:ph type="title"/>
          </p:nvPr>
        </p:nvSpPr>
        <p:spPr>
          <a:xfrm>
            <a:off x="838200" y="447675"/>
            <a:ext cx="9752215" cy="800100"/>
          </a:xfrm>
          <a:prstGeom prst="rect">
            <a:avLst/>
          </a:prstGeom>
          <a:solidFill>
            <a:srgbClr val="E7C2F6"/>
          </a:solid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sz="4200" dirty="0">
                <a:latin typeface="Franklin Gothic Medium" panose="020B0603020102020204" pitchFamily="34" charset="0"/>
              </a:rPr>
              <a:t>Définitions de cas normalisées Réponse</a:t>
            </a:r>
            <a:endParaRPr sz="4200" dirty="0">
              <a:latin typeface="Franklin Gothic Medium" panose="020B0603020102020204" pitchFamily="34" charset="0"/>
            </a:endParaRPr>
          </a:p>
        </p:txBody>
      </p:sp>
      <p:sp>
        <p:nvSpPr>
          <p:cNvPr id="701" name="Google Shape;701;p72"/>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ctr" anchorCtr="0">
            <a:noAutofit/>
          </a:bodyPr>
          <a:lstStyle/>
          <a:p>
            <a:pPr marL="228600" lvl="0" indent="-228600" algn="l" rtl="0">
              <a:lnSpc>
                <a:spcPct val="100000"/>
              </a:lnSpc>
              <a:spcBef>
                <a:spcPts val="0"/>
              </a:spcBef>
              <a:spcAft>
                <a:spcPts val="0"/>
              </a:spcAft>
              <a:buClr>
                <a:schemeClr val="dk1"/>
              </a:buClr>
              <a:buSzPts val="2800"/>
              <a:buChar char="•"/>
            </a:pPr>
            <a:r>
              <a:rPr lang="fr-FR"/>
              <a:t>Assurer la comparabilité du nombre et des caractéristiques des maladies dans les différentes zones géographiques</a:t>
            </a:r>
            <a:endParaRPr/>
          </a:p>
          <a:p>
            <a:pPr marL="228600" lvl="0" indent="-228600" algn="l" rtl="0">
              <a:lnSpc>
                <a:spcPct val="100000"/>
              </a:lnSpc>
              <a:spcBef>
                <a:spcPts val="1000"/>
              </a:spcBef>
              <a:spcAft>
                <a:spcPts val="0"/>
              </a:spcAft>
              <a:buClr>
                <a:schemeClr val="dk1"/>
              </a:buClr>
              <a:buSzPts val="2800"/>
              <a:buChar char="•"/>
            </a:pPr>
            <a:r>
              <a:rPr lang="fr-FR"/>
              <a:t>Assurer la comparabilité du nombre et des caractéristiques des maladies dans le temps</a:t>
            </a:r>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706"/>
        <p:cNvGrpSpPr/>
        <p:nvPr/>
      </p:nvGrpSpPr>
      <p:grpSpPr>
        <a:xfrm>
          <a:off x="0" y="0"/>
          <a:ext cx="0" cy="0"/>
          <a:chOff x="0" y="0"/>
          <a:chExt cx="0" cy="0"/>
        </a:xfrm>
      </p:grpSpPr>
      <p:sp>
        <p:nvSpPr>
          <p:cNvPr id="707" name="Google Shape;707;p73"/>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000"/>
              <a:buChar char="•"/>
            </a:pPr>
            <a:r>
              <a:rPr lang="fr-FR" sz="2000" dirty="0"/>
              <a:t>Tableau utilisé pour la surveillance de la santé publique ou l'enquête épidémiologique</a:t>
            </a:r>
            <a:endParaRPr dirty="0"/>
          </a:p>
          <a:p>
            <a:pPr marL="228600" lvl="0" indent="-228600" algn="l" rtl="0">
              <a:lnSpc>
                <a:spcPct val="100000"/>
              </a:lnSpc>
              <a:spcBef>
                <a:spcPts val="500"/>
              </a:spcBef>
              <a:spcAft>
                <a:spcPts val="0"/>
              </a:spcAft>
              <a:buClr>
                <a:schemeClr val="dk1"/>
              </a:buClr>
              <a:buSzPts val="2000"/>
              <a:buChar char="•"/>
            </a:pPr>
            <a:r>
              <a:rPr lang="fr-FR" sz="2000" dirty="0"/>
              <a:t>Comprend des informations sur chaque cas ou événement</a:t>
            </a:r>
            <a:endParaRPr dirty="0"/>
          </a:p>
          <a:p>
            <a:pPr marL="228600" lvl="0" indent="-228600" algn="l" rtl="0">
              <a:lnSpc>
                <a:spcPct val="100000"/>
              </a:lnSpc>
              <a:spcBef>
                <a:spcPts val="500"/>
              </a:spcBef>
              <a:spcAft>
                <a:spcPts val="0"/>
              </a:spcAft>
              <a:buClr>
                <a:schemeClr val="dk1"/>
              </a:buClr>
              <a:buSzPts val="2000"/>
              <a:buChar char="•"/>
            </a:pPr>
            <a:r>
              <a:rPr lang="fr-FR" sz="2000" dirty="0"/>
              <a:t>Organisé en lignes et en colonnes </a:t>
            </a:r>
            <a:endParaRPr dirty="0"/>
          </a:p>
          <a:p>
            <a:pPr marL="685800" lvl="1" indent="-228600" algn="l" rtl="0">
              <a:lnSpc>
                <a:spcPct val="100000"/>
              </a:lnSpc>
              <a:spcBef>
                <a:spcPts val="500"/>
              </a:spcBef>
              <a:spcAft>
                <a:spcPts val="0"/>
              </a:spcAft>
              <a:buSzPts val="1800"/>
              <a:buChar char="▪"/>
            </a:pPr>
            <a:r>
              <a:rPr lang="fr-FR" sz="1800" dirty="0"/>
              <a:t>Une ligne par observation ou cas</a:t>
            </a:r>
            <a:endParaRPr dirty="0"/>
          </a:p>
          <a:p>
            <a:pPr marL="685800" lvl="1" indent="-228600" algn="l" rtl="0">
              <a:lnSpc>
                <a:spcPct val="100000"/>
              </a:lnSpc>
              <a:spcBef>
                <a:spcPts val="500"/>
              </a:spcBef>
              <a:spcAft>
                <a:spcPts val="0"/>
              </a:spcAft>
              <a:buSzPts val="1800"/>
              <a:buChar char="▪"/>
            </a:pPr>
            <a:r>
              <a:rPr lang="fr-FR" sz="1800" dirty="0"/>
              <a:t>Une colonne par variable</a:t>
            </a:r>
            <a:endParaRPr dirty="0"/>
          </a:p>
          <a:p>
            <a:pPr marL="228600" lvl="0" indent="-50800" algn="l" rtl="0">
              <a:lnSpc>
                <a:spcPct val="100000"/>
              </a:lnSpc>
              <a:spcBef>
                <a:spcPts val="500"/>
              </a:spcBef>
              <a:spcAft>
                <a:spcPts val="0"/>
              </a:spcAft>
              <a:buClr>
                <a:schemeClr val="dk1"/>
              </a:buClr>
              <a:buSzPts val="2800"/>
              <a:buNone/>
            </a:pPr>
            <a:endParaRPr dirty="0"/>
          </a:p>
          <a:p>
            <a:pPr marL="0" lvl="0" indent="0" algn="l" rtl="0">
              <a:lnSpc>
                <a:spcPct val="100000"/>
              </a:lnSpc>
              <a:spcBef>
                <a:spcPts val="1000"/>
              </a:spcBef>
              <a:spcAft>
                <a:spcPts val="0"/>
              </a:spcAft>
              <a:buClr>
                <a:schemeClr val="dk1"/>
              </a:buClr>
              <a:buSzPts val="2800"/>
              <a:buNone/>
            </a:pPr>
            <a:endParaRPr dirty="0"/>
          </a:p>
          <a:p>
            <a:pPr marL="0" lvl="0" indent="0" algn="l" rtl="0">
              <a:lnSpc>
                <a:spcPct val="100000"/>
              </a:lnSpc>
              <a:spcBef>
                <a:spcPts val="1000"/>
              </a:spcBef>
              <a:spcAft>
                <a:spcPts val="0"/>
              </a:spcAft>
              <a:buClr>
                <a:schemeClr val="dk1"/>
              </a:buClr>
              <a:buSzPts val="2800"/>
              <a:buNone/>
            </a:pPr>
            <a:endParaRPr dirty="0"/>
          </a:p>
        </p:txBody>
      </p:sp>
      <p:sp>
        <p:nvSpPr>
          <p:cNvPr id="708" name="Google Shape;708;p73"/>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Qu'est-ce qu'une liste des cas ?</a:t>
            </a:r>
            <a:endParaRPr dirty="0">
              <a:latin typeface="Franklin Gothic Medium" panose="020B0603020102020204" pitchFamily="34" charset="0"/>
            </a:endParaRPr>
          </a:p>
        </p:txBody>
      </p:sp>
      <p:graphicFrame>
        <p:nvGraphicFramePr>
          <p:cNvPr id="709" name="Google Shape;709;p73"/>
          <p:cNvGraphicFramePr/>
          <p:nvPr>
            <p:extLst>
              <p:ext uri="{D42A27DB-BD31-4B8C-83A1-F6EECF244321}">
                <p14:modId xmlns:p14="http://schemas.microsoft.com/office/powerpoint/2010/main" val="2692325879"/>
              </p:ext>
            </p:extLst>
          </p:nvPr>
        </p:nvGraphicFramePr>
        <p:xfrm>
          <a:off x="838200" y="3835223"/>
          <a:ext cx="10722429" cy="2060350"/>
        </p:xfrm>
        <a:graphic>
          <a:graphicData uri="http://schemas.openxmlformats.org/drawingml/2006/table">
            <a:tbl>
              <a:tblPr bandRow="1">
                <a:noFill/>
                <a:tableStyleId>{A009055E-953E-4DAD-8B2A-88A1F7F94BF1}</a:tableStyleId>
              </a:tblPr>
              <a:tblGrid>
                <a:gridCol w="774654">
                  <a:extLst>
                    <a:ext uri="{9D8B030D-6E8A-4147-A177-3AD203B41FA5}">
                      <a16:colId xmlns:a16="http://schemas.microsoft.com/office/drawing/2014/main" val="20000"/>
                    </a:ext>
                  </a:extLst>
                </a:gridCol>
                <a:gridCol w="1095521">
                  <a:extLst>
                    <a:ext uri="{9D8B030D-6E8A-4147-A177-3AD203B41FA5}">
                      <a16:colId xmlns:a16="http://schemas.microsoft.com/office/drawing/2014/main" val="20001"/>
                    </a:ext>
                  </a:extLst>
                </a:gridCol>
                <a:gridCol w="1011575">
                  <a:extLst>
                    <a:ext uri="{9D8B030D-6E8A-4147-A177-3AD203B41FA5}">
                      <a16:colId xmlns:a16="http://schemas.microsoft.com/office/drawing/2014/main" val="20002"/>
                    </a:ext>
                  </a:extLst>
                </a:gridCol>
                <a:gridCol w="1766450">
                  <a:extLst>
                    <a:ext uri="{9D8B030D-6E8A-4147-A177-3AD203B41FA5}">
                      <a16:colId xmlns:a16="http://schemas.microsoft.com/office/drawing/2014/main" val="20003"/>
                    </a:ext>
                  </a:extLst>
                </a:gridCol>
                <a:gridCol w="1061357">
                  <a:extLst>
                    <a:ext uri="{9D8B030D-6E8A-4147-A177-3AD203B41FA5}">
                      <a16:colId xmlns:a16="http://schemas.microsoft.com/office/drawing/2014/main" val="20004"/>
                    </a:ext>
                  </a:extLst>
                </a:gridCol>
                <a:gridCol w="914400">
                  <a:extLst>
                    <a:ext uri="{9D8B030D-6E8A-4147-A177-3AD203B41FA5}">
                      <a16:colId xmlns:a16="http://schemas.microsoft.com/office/drawing/2014/main" val="20005"/>
                    </a:ext>
                  </a:extLst>
                </a:gridCol>
                <a:gridCol w="1028700">
                  <a:extLst>
                    <a:ext uri="{9D8B030D-6E8A-4147-A177-3AD203B41FA5}">
                      <a16:colId xmlns:a16="http://schemas.microsoft.com/office/drawing/2014/main" val="20006"/>
                    </a:ext>
                  </a:extLst>
                </a:gridCol>
                <a:gridCol w="1338943">
                  <a:extLst>
                    <a:ext uri="{9D8B030D-6E8A-4147-A177-3AD203B41FA5}">
                      <a16:colId xmlns:a16="http://schemas.microsoft.com/office/drawing/2014/main" val="20007"/>
                    </a:ext>
                  </a:extLst>
                </a:gridCol>
                <a:gridCol w="947057">
                  <a:extLst>
                    <a:ext uri="{9D8B030D-6E8A-4147-A177-3AD203B41FA5}">
                      <a16:colId xmlns:a16="http://schemas.microsoft.com/office/drawing/2014/main" val="20008"/>
                    </a:ext>
                  </a:extLst>
                </a:gridCol>
                <a:gridCol w="783772">
                  <a:extLst>
                    <a:ext uri="{9D8B030D-6E8A-4147-A177-3AD203B41FA5}">
                      <a16:colId xmlns:a16="http://schemas.microsoft.com/office/drawing/2014/main" val="20009"/>
                    </a:ext>
                  </a:extLst>
                </a:gridCol>
              </a:tblGrid>
              <a:tr h="319325">
                <a:tc>
                  <a:txBody>
                    <a:bodyPr/>
                    <a:lstStyle/>
                    <a:p>
                      <a:pPr marL="0" marR="0" lvl="0" indent="0" algn="ctr" rtl="0">
                        <a:spcBef>
                          <a:spcPts val="0"/>
                        </a:spcBef>
                        <a:spcAft>
                          <a:spcPts val="0"/>
                        </a:spcAft>
                        <a:buNone/>
                      </a:pPr>
                      <a:endParaRPr sz="1500" b="1"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endParaRPr sz="1500" b="1"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endParaRPr sz="1500" b="1"/>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endParaRPr sz="1500" b="1"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gridSpan="3">
                  <a:txBody>
                    <a:bodyPr/>
                    <a:lstStyle/>
                    <a:p>
                      <a:pPr marL="0" marR="0" lvl="0" indent="0" algn="ctr" rtl="0">
                        <a:spcBef>
                          <a:spcPts val="0"/>
                        </a:spcBef>
                        <a:spcAft>
                          <a:spcPts val="0"/>
                        </a:spcAft>
                        <a:buNone/>
                      </a:pPr>
                      <a:r>
                        <a:rPr lang="fr-FR" sz="1500" b="1" dirty="0"/>
                        <a:t>Signes et symptômes</a:t>
                      </a:r>
                      <a:endParaRPr sz="150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hMerge="1">
                  <a:txBody>
                    <a:bodyPr/>
                    <a:lstStyle/>
                    <a:p>
                      <a:endParaRPr lang="fr-FR"/>
                    </a:p>
                  </a:txBody>
                  <a:tcPr/>
                </a:tc>
                <a:tc hMerge="1">
                  <a:txBody>
                    <a:bodyPr/>
                    <a:lstStyle/>
                    <a:p>
                      <a:endParaRPr lang="fr-FR"/>
                    </a:p>
                  </a:txBody>
                  <a:tcPr/>
                </a:tc>
                <a:tc>
                  <a:txBody>
                    <a:bodyPr/>
                    <a:lstStyle/>
                    <a:p>
                      <a:pPr marL="0" marR="0" lvl="0" indent="0" algn="ctr" rtl="0">
                        <a:spcBef>
                          <a:spcPts val="0"/>
                        </a:spcBef>
                        <a:spcAft>
                          <a:spcPts val="0"/>
                        </a:spcAft>
                        <a:buNone/>
                      </a:pPr>
                      <a:r>
                        <a:rPr lang="fr-FR" sz="1500" b="1" dirty="0"/>
                        <a:t>Laboratoires</a:t>
                      </a:r>
                      <a:endParaRPr sz="150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gridSpan="2">
                  <a:txBody>
                    <a:bodyPr/>
                    <a:lstStyle/>
                    <a:p>
                      <a:pPr marL="0" marR="0" lvl="0" indent="0" algn="ctr" rtl="0">
                        <a:spcBef>
                          <a:spcPts val="0"/>
                        </a:spcBef>
                        <a:spcAft>
                          <a:spcPts val="0"/>
                        </a:spcAft>
                        <a:buNone/>
                      </a:pPr>
                      <a:r>
                        <a:rPr lang="fr-FR" sz="1500" b="1" dirty="0"/>
                        <a:t>Données démographiques</a:t>
                      </a:r>
                      <a:endParaRPr sz="150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hMerge="1">
                  <a:txBody>
                    <a:bodyPr/>
                    <a:lstStyle/>
                    <a:p>
                      <a:endParaRPr lang="fr-FR"/>
                    </a:p>
                  </a:txBody>
                  <a:tcPr/>
                </a:tc>
                <a:extLst>
                  <a:ext uri="{0D108BD9-81ED-4DB2-BD59-A6C34878D82A}">
                    <a16:rowId xmlns:a16="http://schemas.microsoft.com/office/drawing/2014/main" val="10000"/>
                  </a:ext>
                </a:extLst>
              </a:tr>
              <a:tr h="551550">
                <a:tc>
                  <a:txBody>
                    <a:bodyPr/>
                    <a:lstStyle/>
                    <a:p>
                      <a:pPr marL="0" marR="0" lvl="0" indent="0" algn="ctr" rtl="0">
                        <a:spcBef>
                          <a:spcPts val="0"/>
                        </a:spcBef>
                        <a:spcAft>
                          <a:spcPts val="0"/>
                        </a:spcAft>
                        <a:buNone/>
                      </a:pPr>
                      <a:r>
                        <a:rPr lang="fr-FR" sz="1500" b="1" dirty="0"/>
                        <a:t>Cas #</a:t>
                      </a:r>
                      <a:endParaRPr sz="150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1500" b="1" dirty="0"/>
                        <a:t>Date du rapport</a:t>
                      </a:r>
                      <a:endParaRPr sz="150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1500" b="1" dirty="0"/>
                        <a:t>Début</a:t>
                      </a:r>
                      <a:endParaRPr sz="150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1500" b="1" dirty="0"/>
                        <a:t>Diagnostic du médecin</a:t>
                      </a:r>
                      <a:endParaRPr sz="150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1500" b="1" dirty="0"/>
                        <a:t>Nausées</a:t>
                      </a:r>
                      <a:endParaRPr sz="150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1500" b="1" dirty="0"/>
                        <a:t>Fièvre</a:t>
                      </a:r>
                      <a:endParaRPr sz="150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1500" b="1" dirty="0"/>
                        <a:t>Jaunisse (ictère)</a:t>
                      </a:r>
                      <a:endParaRPr sz="150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1500" b="1" dirty="0" err="1"/>
                        <a:t>HAIgM</a:t>
                      </a:r>
                      <a:endParaRPr sz="1500" b="1"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1500" b="1" dirty="0"/>
                        <a:t>Sexe</a:t>
                      </a:r>
                      <a:endParaRPr sz="150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1500" b="1" dirty="0"/>
                        <a:t>Âge</a:t>
                      </a:r>
                      <a:endParaRPr sz="150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extLst>
                  <a:ext uri="{0D108BD9-81ED-4DB2-BD59-A6C34878D82A}">
                    <a16:rowId xmlns:a16="http://schemas.microsoft.com/office/drawing/2014/main" val="10001"/>
                  </a:ext>
                </a:extLst>
              </a:tr>
              <a:tr h="319325">
                <a:tc>
                  <a:txBody>
                    <a:bodyPr/>
                    <a:lstStyle/>
                    <a:p>
                      <a:pPr marL="0" marR="0" lvl="0" indent="0" algn="l" rtl="0">
                        <a:spcBef>
                          <a:spcPts val="0"/>
                        </a:spcBef>
                        <a:spcAft>
                          <a:spcPts val="0"/>
                        </a:spcAft>
                        <a:buNone/>
                      </a:pPr>
                      <a:r>
                        <a:rPr lang="fr-FR" sz="1500"/>
                        <a:t>1</a:t>
                      </a:r>
                      <a:endParaRPr sz="15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fr-FR" sz="1500" dirty="0"/>
                        <a:t>13/10/23</a:t>
                      </a:r>
                      <a:endParaRPr sz="1500"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fr-FR" sz="1500" dirty="0"/>
                        <a:t>02/10/23</a:t>
                      </a:r>
                      <a:endParaRPr sz="1500"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500" dirty="0"/>
                        <a:t>Hépatite A</a:t>
                      </a:r>
                      <a:endParaRPr sz="150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500"/>
                        <a:t>1</a:t>
                      </a:r>
                      <a:endParaRPr sz="150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500"/>
                        <a:t>1</a:t>
                      </a:r>
                      <a:endParaRPr sz="150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500"/>
                        <a:t>1</a:t>
                      </a:r>
                      <a:endParaRPr sz="150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500"/>
                        <a:t>1</a:t>
                      </a:r>
                      <a:endParaRPr sz="150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500"/>
                        <a:t>M</a:t>
                      </a:r>
                      <a:endParaRPr sz="150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500"/>
                        <a:t>37</a:t>
                      </a:r>
                      <a:endParaRPr sz="150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319325">
                <a:tc>
                  <a:txBody>
                    <a:bodyPr/>
                    <a:lstStyle/>
                    <a:p>
                      <a:pPr marL="0" marR="0" lvl="0" indent="0" algn="l" rtl="0">
                        <a:spcBef>
                          <a:spcPts val="0"/>
                        </a:spcBef>
                        <a:spcAft>
                          <a:spcPts val="0"/>
                        </a:spcAft>
                        <a:buNone/>
                      </a:pPr>
                      <a:r>
                        <a:rPr lang="fr-FR" sz="1500"/>
                        <a:t>2</a:t>
                      </a:r>
                      <a:endParaRPr sz="15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fr-FR" sz="1500" dirty="0"/>
                        <a:t>15/10/23</a:t>
                      </a:r>
                      <a:endParaRPr sz="1500"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fr-FR" sz="1500" dirty="0"/>
                        <a:t>05/10/23</a:t>
                      </a:r>
                      <a:endParaRPr sz="1500"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600"/>
                        <a:buFont typeface="Arial"/>
                        <a:buNone/>
                      </a:pPr>
                      <a:r>
                        <a:rPr lang="fr-FR" sz="1500" dirty="0"/>
                        <a:t>Hépatite A</a:t>
                      </a:r>
                      <a:endParaRPr sz="150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500" dirty="0"/>
                        <a:t>1</a:t>
                      </a:r>
                      <a:endParaRPr sz="150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500" dirty="0"/>
                        <a:t>1</a:t>
                      </a:r>
                      <a:endParaRPr sz="150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500"/>
                        <a:t>0</a:t>
                      </a:r>
                      <a:endParaRPr sz="150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500"/>
                        <a:t>1</a:t>
                      </a:r>
                      <a:endParaRPr sz="150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500"/>
                        <a:t>M</a:t>
                      </a:r>
                      <a:endParaRPr sz="150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500"/>
                        <a:t>35</a:t>
                      </a:r>
                      <a:endParaRPr sz="150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319325">
                <a:tc>
                  <a:txBody>
                    <a:bodyPr/>
                    <a:lstStyle/>
                    <a:p>
                      <a:pPr marL="0" marR="0" lvl="0" indent="0" algn="l" rtl="0">
                        <a:spcBef>
                          <a:spcPts val="0"/>
                        </a:spcBef>
                        <a:spcAft>
                          <a:spcPts val="0"/>
                        </a:spcAft>
                        <a:buNone/>
                      </a:pPr>
                      <a:r>
                        <a:rPr lang="fr-FR" sz="1500"/>
                        <a:t>3</a:t>
                      </a:r>
                      <a:endParaRPr sz="15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fr-FR" sz="1500" dirty="0"/>
                        <a:t>16/10/23</a:t>
                      </a:r>
                      <a:endParaRPr sz="1500"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fr-FR" sz="1500" dirty="0"/>
                        <a:t>06/10/23</a:t>
                      </a:r>
                      <a:endParaRPr sz="1500"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600"/>
                        <a:buFont typeface="Arial"/>
                        <a:buNone/>
                      </a:pPr>
                      <a:r>
                        <a:rPr lang="fr-FR" sz="1500"/>
                        <a:t>Hépatite A</a:t>
                      </a:r>
                      <a:endParaRPr sz="150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500"/>
                        <a:t>0</a:t>
                      </a:r>
                      <a:endParaRPr sz="150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500" dirty="0"/>
                        <a:t>1</a:t>
                      </a:r>
                      <a:endParaRPr sz="150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500" dirty="0"/>
                        <a:t>1</a:t>
                      </a:r>
                      <a:endParaRPr sz="150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500" dirty="0"/>
                        <a:t>1</a:t>
                      </a:r>
                      <a:endParaRPr sz="150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500" dirty="0"/>
                        <a:t>F</a:t>
                      </a:r>
                      <a:endParaRPr sz="150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500" dirty="0"/>
                        <a:t>44</a:t>
                      </a:r>
                      <a:endParaRPr sz="150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sp>
        <p:nvSpPr>
          <p:cNvPr id="710" name="Google Shape;710;p73"/>
          <p:cNvSpPr txBox="1"/>
          <p:nvPr/>
        </p:nvSpPr>
        <p:spPr>
          <a:xfrm>
            <a:off x="3467100" y="3427964"/>
            <a:ext cx="5257800"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800" b="1" dirty="0">
                <a:solidFill>
                  <a:schemeClr val="dk1"/>
                </a:solidFill>
                <a:latin typeface="Arial"/>
                <a:ea typeface="Arial"/>
                <a:cs typeface="Arial"/>
                <a:sym typeface="Arial"/>
              </a:rPr>
              <a:t>Liste de cas pour l'hépatite A aiguë</a:t>
            </a:r>
            <a:endParaRP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0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715"/>
        <p:cNvGrpSpPr/>
        <p:nvPr/>
      </p:nvGrpSpPr>
      <p:grpSpPr>
        <a:xfrm>
          <a:off x="0" y="0"/>
          <a:ext cx="0" cy="0"/>
          <a:chOff x="0" y="0"/>
          <a:chExt cx="0" cy="0"/>
        </a:xfrm>
      </p:grpSpPr>
      <p:graphicFrame>
        <p:nvGraphicFramePr>
          <p:cNvPr id="716" name="Google Shape;716;p74"/>
          <p:cNvGraphicFramePr/>
          <p:nvPr>
            <p:extLst>
              <p:ext uri="{D42A27DB-BD31-4B8C-83A1-F6EECF244321}">
                <p14:modId xmlns:p14="http://schemas.microsoft.com/office/powerpoint/2010/main" val="590816180"/>
              </p:ext>
            </p:extLst>
          </p:nvPr>
        </p:nvGraphicFramePr>
        <p:xfrm>
          <a:off x="1258639" y="1926398"/>
          <a:ext cx="9977625" cy="4195189"/>
        </p:xfrm>
        <a:graphic>
          <a:graphicData uri="http://schemas.openxmlformats.org/drawingml/2006/table">
            <a:tbl>
              <a:tblPr>
                <a:noFill/>
                <a:tableStyleId>{4BFE662B-DFE1-4BE1-BD09-C583DD393B6A}</a:tableStyleId>
              </a:tblPr>
              <a:tblGrid>
                <a:gridCol w="636350">
                  <a:extLst>
                    <a:ext uri="{9D8B030D-6E8A-4147-A177-3AD203B41FA5}">
                      <a16:colId xmlns:a16="http://schemas.microsoft.com/office/drawing/2014/main" val="20000"/>
                    </a:ext>
                  </a:extLst>
                </a:gridCol>
                <a:gridCol w="985500">
                  <a:extLst>
                    <a:ext uri="{9D8B030D-6E8A-4147-A177-3AD203B41FA5}">
                      <a16:colId xmlns:a16="http://schemas.microsoft.com/office/drawing/2014/main" val="20001"/>
                    </a:ext>
                  </a:extLst>
                </a:gridCol>
                <a:gridCol w="1041025">
                  <a:extLst>
                    <a:ext uri="{9D8B030D-6E8A-4147-A177-3AD203B41FA5}">
                      <a16:colId xmlns:a16="http://schemas.microsoft.com/office/drawing/2014/main" val="20002"/>
                    </a:ext>
                  </a:extLst>
                </a:gridCol>
                <a:gridCol w="1492250">
                  <a:extLst>
                    <a:ext uri="{9D8B030D-6E8A-4147-A177-3AD203B41FA5}">
                      <a16:colId xmlns:a16="http://schemas.microsoft.com/office/drawing/2014/main" val="20003"/>
                    </a:ext>
                  </a:extLst>
                </a:gridCol>
                <a:gridCol w="1633025">
                  <a:extLst>
                    <a:ext uri="{9D8B030D-6E8A-4147-A177-3AD203B41FA5}">
                      <a16:colId xmlns:a16="http://schemas.microsoft.com/office/drawing/2014/main" val="20004"/>
                    </a:ext>
                  </a:extLst>
                </a:gridCol>
                <a:gridCol w="1500275">
                  <a:extLst>
                    <a:ext uri="{9D8B030D-6E8A-4147-A177-3AD203B41FA5}">
                      <a16:colId xmlns:a16="http://schemas.microsoft.com/office/drawing/2014/main" val="20005"/>
                    </a:ext>
                  </a:extLst>
                </a:gridCol>
                <a:gridCol w="1557825">
                  <a:extLst>
                    <a:ext uri="{9D8B030D-6E8A-4147-A177-3AD203B41FA5}">
                      <a16:colId xmlns:a16="http://schemas.microsoft.com/office/drawing/2014/main" val="20006"/>
                    </a:ext>
                  </a:extLst>
                </a:gridCol>
                <a:gridCol w="1131375">
                  <a:extLst>
                    <a:ext uri="{9D8B030D-6E8A-4147-A177-3AD203B41FA5}">
                      <a16:colId xmlns:a16="http://schemas.microsoft.com/office/drawing/2014/main" val="20007"/>
                    </a:ext>
                  </a:extLst>
                </a:gridCol>
              </a:tblGrid>
              <a:tr h="878800">
                <a:tc>
                  <a:txBody>
                    <a:bodyPr/>
                    <a:lstStyle/>
                    <a:p>
                      <a:pPr marL="0" marR="0" lvl="0" indent="0" algn="ctr" rtl="0">
                        <a:spcBef>
                          <a:spcPts val="0"/>
                        </a:spcBef>
                        <a:spcAft>
                          <a:spcPts val="0"/>
                        </a:spcAft>
                        <a:buNone/>
                      </a:pPr>
                      <a:r>
                        <a:rPr lang="fr-FR" sz="1500" b="1" i="0" u="none" strike="noStrike">
                          <a:solidFill>
                            <a:srgbClr val="000000"/>
                          </a:solidFill>
                          <a:latin typeface="Arial"/>
                          <a:ea typeface="Arial"/>
                          <a:cs typeface="Arial"/>
                          <a:sym typeface="Arial"/>
                        </a:rPr>
                        <a:t>ID #</a:t>
                      </a:r>
                      <a:endParaRPr/>
                    </a:p>
                  </a:txBody>
                  <a:tcPr marL="9525" marR="9525" marT="95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1500" b="1" i="0" u="none" strike="noStrike">
                          <a:solidFill>
                            <a:srgbClr val="000000"/>
                          </a:solidFill>
                          <a:latin typeface="Arial"/>
                          <a:ea typeface="Arial"/>
                          <a:cs typeface="Arial"/>
                          <a:sym typeface="Arial"/>
                        </a:rPr>
                        <a:t>Village</a:t>
                      </a:r>
                      <a:endParaRPr/>
                    </a:p>
                  </a:txBody>
                  <a:tcPr marL="9525" marR="9525" marT="95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1500" b="1" i="0" u="none" strike="noStrike">
                          <a:solidFill>
                            <a:srgbClr val="000000"/>
                          </a:solidFill>
                          <a:latin typeface="Arial"/>
                          <a:ea typeface="Arial"/>
                          <a:cs typeface="Arial"/>
                          <a:sym typeface="Arial"/>
                        </a:rPr>
                        <a:t>Âge (années)</a:t>
                      </a:r>
                      <a:endParaRPr/>
                    </a:p>
                  </a:txBody>
                  <a:tcPr marL="9525" marR="9525" marT="95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1500" b="1" i="0" u="none" strike="noStrike" dirty="0">
                          <a:solidFill>
                            <a:srgbClr val="000000"/>
                          </a:solidFill>
                          <a:latin typeface="Arial"/>
                          <a:ea typeface="Arial"/>
                          <a:cs typeface="Arial"/>
                          <a:sym typeface="Arial"/>
                        </a:rPr>
                        <a:t>Sexe</a:t>
                      </a:r>
                      <a:endParaRPr dirty="0"/>
                    </a:p>
                    <a:p>
                      <a:pPr marL="0" marR="0" lvl="0" indent="0" algn="ctr" rtl="0">
                        <a:spcBef>
                          <a:spcPts val="0"/>
                        </a:spcBef>
                        <a:spcAft>
                          <a:spcPts val="0"/>
                        </a:spcAft>
                        <a:buNone/>
                      </a:pPr>
                      <a:r>
                        <a:rPr lang="fr-FR" sz="1500" b="1" i="0" u="none" strike="noStrike" dirty="0">
                          <a:solidFill>
                            <a:srgbClr val="000000"/>
                          </a:solidFill>
                          <a:latin typeface="Arial"/>
                          <a:ea typeface="Arial"/>
                          <a:cs typeface="Arial"/>
                          <a:sym typeface="Arial"/>
                        </a:rPr>
                        <a:t> (M/F)</a:t>
                      </a:r>
                      <a:endParaRPr dirty="0"/>
                    </a:p>
                  </a:txBody>
                  <a:tcPr marL="9525" marR="9525" marT="95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1500" b="1" i="0" u="none" strike="noStrike">
                          <a:solidFill>
                            <a:srgbClr val="000000"/>
                          </a:solidFill>
                          <a:latin typeface="Arial"/>
                          <a:ea typeface="Arial"/>
                          <a:cs typeface="Arial"/>
                          <a:sym typeface="Arial"/>
                        </a:rPr>
                        <a:t>Date d'apparition de la fièvre</a:t>
                      </a:r>
                      <a:endParaRPr/>
                    </a:p>
                  </a:txBody>
                  <a:tcPr marL="9525" marR="9525" marT="95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1500" b="1" i="0" u="none" strike="noStrike">
                          <a:solidFill>
                            <a:srgbClr val="000000"/>
                          </a:solidFill>
                          <a:latin typeface="Arial"/>
                          <a:ea typeface="Arial"/>
                          <a:cs typeface="Arial"/>
                          <a:sym typeface="Arial"/>
                        </a:rPr>
                        <a:t>Ictère aigu</a:t>
                      </a:r>
                      <a:endParaRPr/>
                    </a:p>
                  </a:txBody>
                  <a:tcPr marL="9525" marR="9525" marT="95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1500" b="1" i="0" u="none" strike="noStrike">
                          <a:solidFill>
                            <a:srgbClr val="000000"/>
                          </a:solidFill>
                          <a:latin typeface="Arial"/>
                          <a:ea typeface="Arial"/>
                          <a:cs typeface="Arial"/>
                          <a:sym typeface="Arial"/>
                        </a:rPr>
                        <a:t>Vaccin contre la fièvre jaune ?</a:t>
                      </a:r>
                      <a:endParaRPr/>
                    </a:p>
                  </a:txBody>
                  <a:tcPr marL="9525" marR="9525" marT="95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1500" b="1" i="0" u="none" strike="noStrike">
                          <a:solidFill>
                            <a:srgbClr val="000000"/>
                          </a:solidFill>
                          <a:latin typeface="Arial"/>
                          <a:ea typeface="Arial"/>
                          <a:cs typeface="Arial"/>
                          <a:sym typeface="Arial"/>
                        </a:rPr>
                        <a:t>Test de laboratoire IGM+ ?</a:t>
                      </a:r>
                      <a:endParaRPr/>
                    </a:p>
                  </a:txBody>
                  <a:tcPr marL="9525" marR="9525" marT="95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extLst>
                  <a:ext uri="{0D108BD9-81ED-4DB2-BD59-A6C34878D82A}">
                    <a16:rowId xmlns:a16="http://schemas.microsoft.com/office/drawing/2014/main" val="10000"/>
                  </a:ext>
                </a:extLst>
              </a:tr>
              <a:tr h="320139">
                <a:tc>
                  <a:txBody>
                    <a:bodyPr/>
                    <a:lstStyle/>
                    <a:p>
                      <a:pPr marL="0" marR="0" lvl="0" indent="0" algn="ctr" rtl="0">
                        <a:spcBef>
                          <a:spcPts val="0"/>
                        </a:spcBef>
                        <a:spcAft>
                          <a:spcPts val="0"/>
                        </a:spcAft>
                        <a:buNone/>
                      </a:pPr>
                      <a:r>
                        <a:rPr lang="fr-FR" sz="1500" b="0" i="0" u="none" strike="noStrike" dirty="0">
                          <a:solidFill>
                            <a:srgbClr val="000000"/>
                          </a:solidFill>
                          <a:latin typeface="Arial"/>
                          <a:ea typeface="Arial"/>
                          <a:cs typeface="Arial"/>
                          <a:sym typeface="Arial"/>
                        </a:rPr>
                        <a:t>1</a:t>
                      </a:r>
                      <a:endParaRPr dirty="0"/>
                    </a:p>
                  </a:txBody>
                  <a:tcPr marL="9525" marR="9525" marT="95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500" b="0" i="0" u="none" strike="noStrike" dirty="0">
                          <a:solidFill>
                            <a:srgbClr val="000000"/>
                          </a:solidFill>
                          <a:latin typeface="Arial"/>
                          <a:ea typeface="Arial"/>
                          <a:cs typeface="Arial"/>
                          <a:sym typeface="Arial"/>
                        </a:rPr>
                        <a:t>A</a:t>
                      </a:r>
                      <a:endParaRPr dirty="0"/>
                    </a:p>
                  </a:txBody>
                  <a:tcPr marL="9525" marR="9525" marT="95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500" b="0" i="0" u="none" strike="noStrike">
                          <a:solidFill>
                            <a:srgbClr val="000000"/>
                          </a:solidFill>
                          <a:latin typeface="Arial"/>
                          <a:ea typeface="Arial"/>
                          <a:cs typeface="Arial"/>
                          <a:sym typeface="Arial"/>
                        </a:rPr>
                        <a:t>5</a:t>
                      </a:r>
                      <a:endParaRPr/>
                    </a:p>
                  </a:txBody>
                  <a:tcPr marL="9525" marR="9525" marT="95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500" b="0" i="0" u="none" strike="noStrike">
                          <a:solidFill>
                            <a:srgbClr val="000000"/>
                          </a:solidFill>
                          <a:latin typeface="Arial"/>
                          <a:ea typeface="Arial"/>
                          <a:cs typeface="Arial"/>
                          <a:sym typeface="Arial"/>
                        </a:rPr>
                        <a:t>M</a:t>
                      </a:r>
                      <a:endParaRPr/>
                    </a:p>
                  </a:txBody>
                  <a:tcPr marL="9525" marR="9525" marT="95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500" b="0" i="0" u="none" strike="noStrike">
                          <a:solidFill>
                            <a:srgbClr val="000000"/>
                          </a:solidFill>
                          <a:latin typeface="Arial"/>
                          <a:ea typeface="Arial"/>
                          <a:cs typeface="Arial"/>
                          <a:sym typeface="Arial"/>
                        </a:rPr>
                        <a:t>30 décembre 2023</a:t>
                      </a:r>
                      <a:endParaRPr/>
                    </a:p>
                  </a:txBody>
                  <a:tcPr marL="9525" marR="9525" marT="95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500" b="0" i="0" u="none" strike="noStrike" dirty="0">
                          <a:solidFill>
                            <a:srgbClr val="000000"/>
                          </a:solidFill>
                          <a:latin typeface="Arial"/>
                          <a:ea typeface="Arial"/>
                          <a:cs typeface="Arial"/>
                          <a:sym typeface="Arial"/>
                        </a:rPr>
                        <a:t>Y</a:t>
                      </a:r>
                      <a:endParaRPr dirty="0"/>
                    </a:p>
                  </a:txBody>
                  <a:tcPr marL="9525" marR="9525" marT="95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500" b="0" i="0" u="none" strike="noStrike">
                          <a:solidFill>
                            <a:srgbClr val="000000"/>
                          </a:solidFill>
                          <a:latin typeface="Arial"/>
                          <a:ea typeface="Arial"/>
                          <a:cs typeface="Arial"/>
                          <a:sym typeface="Arial"/>
                        </a:rPr>
                        <a:t>N</a:t>
                      </a:r>
                      <a:endParaRPr/>
                    </a:p>
                  </a:txBody>
                  <a:tcPr marL="9525" marR="9525" marT="95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1500" b="0" i="0" u="none" strike="noStrike" kern="0" cap="none" spc="0" normalizeH="0" baseline="0" noProof="0">
                          <a:ln>
                            <a:noFill/>
                          </a:ln>
                          <a:solidFill>
                            <a:srgbClr val="000000"/>
                          </a:solidFill>
                          <a:effectLst/>
                          <a:uLnTx/>
                          <a:uFillTx/>
                          <a:latin typeface="Arial"/>
                          <a:ea typeface="Arial"/>
                          <a:cs typeface="Arial"/>
                          <a:sym typeface="Arial"/>
                        </a:rPr>
                        <a:t>Y</a:t>
                      </a:r>
                      <a:endParaRPr kumimoji="0" lang="fr-FR" sz="1400" b="0" i="0" u="none" strike="noStrike" kern="0" cap="none" spc="0" normalizeH="0" baseline="0" noProof="0" dirty="0">
                        <a:ln>
                          <a:noFill/>
                        </a:ln>
                        <a:solidFill>
                          <a:srgbClr val="000000"/>
                        </a:solidFill>
                        <a:effectLst/>
                        <a:uLnTx/>
                        <a:uFillTx/>
                        <a:latin typeface="Arial"/>
                        <a:cs typeface="Arial"/>
                        <a:sym typeface="Arial"/>
                      </a:endParaRPr>
                    </a:p>
                  </a:txBody>
                  <a:tcPr marL="9525" marR="9525" marT="95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299625">
                <a:tc>
                  <a:txBody>
                    <a:bodyPr/>
                    <a:lstStyle/>
                    <a:p>
                      <a:pPr marL="0" marR="0" lvl="0" indent="0" algn="ctr" rtl="0">
                        <a:spcBef>
                          <a:spcPts val="0"/>
                        </a:spcBef>
                        <a:spcAft>
                          <a:spcPts val="0"/>
                        </a:spcAft>
                        <a:buNone/>
                      </a:pPr>
                      <a:r>
                        <a:rPr lang="fr-FR" sz="1500" b="0" i="0" u="none" strike="noStrike">
                          <a:solidFill>
                            <a:srgbClr val="000000"/>
                          </a:solidFill>
                          <a:latin typeface="Arial"/>
                          <a:ea typeface="Arial"/>
                          <a:cs typeface="Arial"/>
                          <a:sym typeface="Arial"/>
                        </a:rPr>
                        <a:t>2</a:t>
                      </a:r>
                      <a:endParaRPr/>
                    </a:p>
                  </a:txBody>
                  <a:tcPr marL="9525" marR="9525" marT="95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ctr" rtl="0">
                        <a:spcBef>
                          <a:spcPts val="0"/>
                        </a:spcBef>
                        <a:spcAft>
                          <a:spcPts val="0"/>
                        </a:spcAft>
                        <a:buNone/>
                      </a:pPr>
                      <a:r>
                        <a:rPr lang="fr-FR" sz="1500" b="0" i="0" u="none" strike="noStrike" dirty="0">
                          <a:solidFill>
                            <a:srgbClr val="000000"/>
                          </a:solidFill>
                          <a:latin typeface="Arial"/>
                          <a:ea typeface="Arial"/>
                          <a:cs typeface="Arial"/>
                          <a:sym typeface="Arial"/>
                        </a:rPr>
                        <a:t>B</a:t>
                      </a:r>
                      <a:endParaRPr dirty="0"/>
                    </a:p>
                  </a:txBody>
                  <a:tcPr marL="9525" marR="9525" marT="95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ctr" rtl="0">
                        <a:spcBef>
                          <a:spcPts val="0"/>
                        </a:spcBef>
                        <a:spcAft>
                          <a:spcPts val="0"/>
                        </a:spcAft>
                        <a:buNone/>
                      </a:pPr>
                      <a:r>
                        <a:rPr lang="fr-FR" sz="1500" b="0" i="0" u="none" strike="noStrike" dirty="0">
                          <a:solidFill>
                            <a:srgbClr val="000000"/>
                          </a:solidFill>
                          <a:latin typeface="Arial"/>
                          <a:ea typeface="Arial"/>
                          <a:cs typeface="Arial"/>
                          <a:sym typeface="Arial"/>
                        </a:rPr>
                        <a:t>11</a:t>
                      </a:r>
                      <a:endParaRPr dirty="0"/>
                    </a:p>
                  </a:txBody>
                  <a:tcPr marL="9525" marR="9525" marT="95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ctr" rtl="0">
                        <a:spcBef>
                          <a:spcPts val="0"/>
                        </a:spcBef>
                        <a:spcAft>
                          <a:spcPts val="0"/>
                        </a:spcAft>
                        <a:buNone/>
                      </a:pPr>
                      <a:r>
                        <a:rPr lang="fr-FR" sz="1500" b="0" i="0" u="none" strike="noStrike">
                          <a:solidFill>
                            <a:srgbClr val="000000"/>
                          </a:solidFill>
                          <a:latin typeface="Arial"/>
                          <a:ea typeface="Arial"/>
                          <a:cs typeface="Arial"/>
                          <a:sym typeface="Arial"/>
                        </a:rPr>
                        <a:t>F</a:t>
                      </a:r>
                      <a:endParaRPr/>
                    </a:p>
                  </a:txBody>
                  <a:tcPr marL="9525" marR="9525" marT="95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ctr" rtl="0">
                        <a:spcBef>
                          <a:spcPts val="0"/>
                        </a:spcBef>
                        <a:spcAft>
                          <a:spcPts val="0"/>
                        </a:spcAft>
                        <a:buNone/>
                      </a:pPr>
                      <a:r>
                        <a:rPr lang="fr-FR" sz="1500" b="0" i="0" u="none" strike="noStrike">
                          <a:solidFill>
                            <a:srgbClr val="000000"/>
                          </a:solidFill>
                          <a:latin typeface="Arial"/>
                          <a:ea typeface="Arial"/>
                          <a:cs typeface="Arial"/>
                          <a:sym typeface="Arial"/>
                        </a:rPr>
                        <a:t>09 janvier 2024</a:t>
                      </a:r>
                      <a:endParaRPr/>
                    </a:p>
                  </a:txBody>
                  <a:tcPr marL="9525" marR="9525" marT="95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1500" b="0" i="0" u="none" strike="noStrike" kern="0" cap="none" spc="0" normalizeH="0" baseline="0" noProof="0">
                          <a:ln>
                            <a:noFill/>
                          </a:ln>
                          <a:solidFill>
                            <a:srgbClr val="000000"/>
                          </a:solidFill>
                          <a:effectLst/>
                          <a:uLnTx/>
                          <a:uFillTx/>
                          <a:latin typeface="Arial"/>
                          <a:ea typeface="Arial"/>
                          <a:cs typeface="Arial"/>
                          <a:sym typeface="Arial"/>
                        </a:rPr>
                        <a:t>Y</a:t>
                      </a:r>
                      <a:endParaRPr kumimoji="0" lang="fr-FR" sz="1400" b="0" i="0" u="none" strike="noStrike" kern="0" cap="none" spc="0" normalizeH="0" baseline="0" noProof="0" dirty="0">
                        <a:ln>
                          <a:noFill/>
                        </a:ln>
                        <a:solidFill>
                          <a:srgbClr val="000000"/>
                        </a:solidFill>
                        <a:effectLst/>
                        <a:uLnTx/>
                        <a:uFillTx/>
                        <a:latin typeface="Arial"/>
                        <a:cs typeface="Arial"/>
                        <a:sym typeface="Arial"/>
                      </a:endParaRPr>
                    </a:p>
                  </a:txBody>
                  <a:tcPr marL="9525" marR="9525" marT="95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ctr" rtl="0">
                        <a:spcBef>
                          <a:spcPts val="0"/>
                        </a:spcBef>
                        <a:spcAft>
                          <a:spcPts val="0"/>
                        </a:spcAft>
                        <a:buNone/>
                      </a:pPr>
                      <a:r>
                        <a:rPr lang="fr-FR" sz="1500" b="0" i="0" u="none" strike="noStrike">
                          <a:solidFill>
                            <a:srgbClr val="000000"/>
                          </a:solidFill>
                          <a:latin typeface="Arial"/>
                          <a:ea typeface="Arial"/>
                          <a:cs typeface="Arial"/>
                          <a:sym typeface="Arial"/>
                        </a:rPr>
                        <a:t>N</a:t>
                      </a:r>
                      <a:endParaRPr/>
                    </a:p>
                  </a:txBody>
                  <a:tcPr marL="9525" marR="9525" marT="95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1500" b="0" i="0" u="none" strike="noStrike" kern="0" cap="none" spc="0" normalizeH="0" baseline="0" noProof="0">
                          <a:ln>
                            <a:noFill/>
                          </a:ln>
                          <a:solidFill>
                            <a:srgbClr val="000000"/>
                          </a:solidFill>
                          <a:effectLst/>
                          <a:uLnTx/>
                          <a:uFillTx/>
                          <a:latin typeface="Arial"/>
                          <a:ea typeface="Arial"/>
                          <a:cs typeface="Arial"/>
                          <a:sym typeface="Arial"/>
                        </a:rPr>
                        <a:t>Y</a:t>
                      </a:r>
                      <a:endParaRPr kumimoji="0" lang="fr-FR" sz="1400" b="0" i="0" u="none" strike="noStrike" kern="0" cap="none" spc="0" normalizeH="0" baseline="0" noProof="0" dirty="0">
                        <a:ln>
                          <a:noFill/>
                        </a:ln>
                        <a:solidFill>
                          <a:srgbClr val="000000"/>
                        </a:solidFill>
                        <a:effectLst/>
                        <a:uLnTx/>
                        <a:uFillTx/>
                        <a:latin typeface="Arial"/>
                        <a:cs typeface="Arial"/>
                        <a:sym typeface="Arial"/>
                      </a:endParaRPr>
                    </a:p>
                  </a:txBody>
                  <a:tcPr marL="9525" marR="9525" marT="95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extLst>
                  <a:ext uri="{0D108BD9-81ED-4DB2-BD59-A6C34878D82A}">
                    <a16:rowId xmlns:a16="http://schemas.microsoft.com/office/drawing/2014/main" val="10002"/>
                  </a:ext>
                </a:extLst>
              </a:tr>
              <a:tr h="299625">
                <a:tc>
                  <a:txBody>
                    <a:bodyPr/>
                    <a:lstStyle/>
                    <a:p>
                      <a:pPr marL="0" marR="0" lvl="0" indent="0" algn="ctr" rtl="0">
                        <a:spcBef>
                          <a:spcPts val="0"/>
                        </a:spcBef>
                        <a:spcAft>
                          <a:spcPts val="0"/>
                        </a:spcAft>
                        <a:buNone/>
                      </a:pPr>
                      <a:r>
                        <a:rPr lang="fr-FR" sz="1500" b="0" i="0" u="none" strike="noStrike">
                          <a:solidFill>
                            <a:srgbClr val="000000"/>
                          </a:solidFill>
                          <a:latin typeface="Arial"/>
                          <a:ea typeface="Arial"/>
                          <a:cs typeface="Arial"/>
                          <a:sym typeface="Arial"/>
                        </a:rPr>
                        <a:t>3</a:t>
                      </a:r>
                      <a:endParaRPr/>
                    </a:p>
                  </a:txBody>
                  <a:tcPr marL="9525" marR="9525" marT="95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500" b="0" i="0" u="none" strike="noStrike">
                          <a:solidFill>
                            <a:srgbClr val="000000"/>
                          </a:solidFill>
                          <a:latin typeface="Arial"/>
                          <a:ea typeface="Arial"/>
                          <a:cs typeface="Arial"/>
                          <a:sym typeface="Arial"/>
                        </a:rPr>
                        <a:t>A</a:t>
                      </a:r>
                      <a:endParaRPr/>
                    </a:p>
                  </a:txBody>
                  <a:tcPr marL="9525" marR="9525" marT="95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500" b="0" i="0" u="none" strike="noStrike" dirty="0">
                          <a:solidFill>
                            <a:srgbClr val="000000"/>
                          </a:solidFill>
                          <a:latin typeface="Arial"/>
                          <a:ea typeface="Arial"/>
                          <a:cs typeface="Arial"/>
                          <a:sym typeface="Arial"/>
                        </a:rPr>
                        <a:t>34</a:t>
                      </a:r>
                      <a:endParaRPr dirty="0"/>
                    </a:p>
                  </a:txBody>
                  <a:tcPr marL="9525" marR="9525" marT="95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500" b="0" i="0" u="none" strike="noStrike" dirty="0">
                          <a:solidFill>
                            <a:srgbClr val="000000"/>
                          </a:solidFill>
                          <a:latin typeface="Arial"/>
                          <a:ea typeface="Arial"/>
                          <a:cs typeface="Arial"/>
                          <a:sym typeface="Arial"/>
                        </a:rPr>
                        <a:t>M</a:t>
                      </a:r>
                      <a:endParaRPr dirty="0"/>
                    </a:p>
                  </a:txBody>
                  <a:tcPr marL="9525" marR="9525" marT="95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500" b="0" i="0" u="none" strike="noStrike">
                          <a:solidFill>
                            <a:srgbClr val="000000"/>
                          </a:solidFill>
                          <a:latin typeface="Arial"/>
                          <a:ea typeface="Arial"/>
                          <a:cs typeface="Arial"/>
                          <a:sym typeface="Arial"/>
                        </a:rPr>
                        <a:t>12 janvier 2024</a:t>
                      </a:r>
                      <a:endParaRPr/>
                    </a:p>
                  </a:txBody>
                  <a:tcPr marL="9525" marR="9525" marT="95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1500" b="0" i="0" u="none" strike="noStrike" kern="0" cap="none" spc="0" normalizeH="0" baseline="0" noProof="0">
                          <a:ln>
                            <a:noFill/>
                          </a:ln>
                          <a:solidFill>
                            <a:srgbClr val="000000"/>
                          </a:solidFill>
                          <a:effectLst/>
                          <a:uLnTx/>
                          <a:uFillTx/>
                          <a:latin typeface="Arial"/>
                          <a:ea typeface="Arial"/>
                          <a:cs typeface="Arial"/>
                          <a:sym typeface="Arial"/>
                        </a:rPr>
                        <a:t>Y</a:t>
                      </a:r>
                      <a:endParaRPr kumimoji="0" lang="fr-FR" sz="1400" b="0" i="0" u="none" strike="noStrike" kern="0" cap="none" spc="0" normalizeH="0" baseline="0" noProof="0" dirty="0">
                        <a:ln>
                          <a:noFill/>
                        </a:ln>
                        <a:solidFill>
                          <a:srgbClr val="000000"/>
                        </a:solidFill>
                        <a:effectLst/>
                        <a:uLnTx/>
                        <a:uFillTx/>
                        <a:latin typeface="Arial"/>
                        <a:cs typeface="Arial"/>
                        <a:sym typeface="Arial"/>
                      </a:endParaRPr>
                    </a:p>
                  </a:txBody>
                  <a:tcPr marL="9525" marR="9525" marT="95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500" b="0" i="0" u="none" strike="noStrike">
                          <a:solidFill>
                            <a:srgbClr val="000000"/>
                          </a:solidFill>
                          <a:latin typeface="Arial"/>
                          <a:ea typeface="Arial"/>
                          <a:cs typeface="Arial"/>
                          <a:sym typeface="Arial"/>
                        </a:rPr>
                        <a:t>N</a:t>
                      </a:r>
                      <a:endParaRPr/>
                    </a:p>
                  </a:txBody>
                  <a:tcPr marL="9525" marR="9525" marT="95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1500" b="0" i="0" u="none" strike="noStrike" kern="0" cap="none" spc="0" normalizeH="0" baseline="0" noProof="0">
                          <a:ln>
                            <a:noFill/>
                          </a:ln>
                          <a:solidFill>
                            <a:srgbClr val="000000"/>
                          </a:solidFill>
                          <a:effectLst/>
                          <a:uLnTx/>
                          <a:uFillTx/>
                          <a:latin typeface="Arial"/>
                          <a:ea typeface="Arial"/>
                          <a:cs typeface="Arial"/>
                          <a:sym typeface="Arial"/>
                        </a:rPr>
                        <a:t>Y</a:t>
                      </a:r>
                      <a:endParaRPr kumimoji="0" lang="fr-FR" sz="1400" b="0" i="0" u="none" strike="noStrike" kern="0" cap="none" spc="0" normalizeH="0" baseline="0" noProof="0" dirty="0">
                        <a:ln>
                          <a:noFill/>
                        </a:ln>
                        <a:solidFill>
                          <a:srgbClr val="000000"/>
                        </a:solidFill>
                        <a:effectLst/>
                        <a:uLnTx/>
                        <a:uFillTx/>
                        <a:latin typeface="Arial"/>
                        <a:cs typeface="Arial"/>
                        <a:sym typeface="Arial"/>
                      </a:endParaRPr>
                    </a:p>
                  </a:txBody>
                  <a:tcPr marL="9525" marR="9525" marT="95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299625">
                <a:tc>
                  <a:txBody>
                    <a:bodyPr/>
                    <a:lstStyle/>
                    <a:p>
                      <a:pPr marL="0" marR="0" lvl="0" indent="0" algn="ctr" rtl="0">
                        <a:spcBef>
                          <a:spcPts val="0"/>
                        </a:spcBef>
                        <a:spcAft>
                          <a:spcPts val="0"/>
                        </a:spcAft>
                        <a:buNone/>
                      </a:pPr>
                      <a:r>
                        <a:rPr lang="fr-FR" sz="1500" b="0" i="0" u="none" strike="noStrike">
                          <a:solidFill>
                            <a:srgbClr val="000000"/>
                          </a:solidFill>
                          <a:latin typeface="Arial"/>
                          <a:ea typeface="Arial"/>
                          <a:cs typeface="Arial"/>
                          <a:sym typeface="Arial"/>
                        </a:rPr>
                        <a:t>4</a:t>
                      </a:r>
                      <a:endParaRPr/>
                    </a:p>
                  </a:txBody>
                  <a:tcPr marL="9525" marR="9525" marT="95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ctr" rtl="0">
                        <a:spcBef>
                          <a:spcPts val="0"/>
                        </a:spcBef>
                        <a:spcAft>
                          <a:spcPts val="0"/>
                        </a:spcAft>
                        <a:buNone/>
                      </a:pPr>
                      <a:r>
                        <a:rPr lang="fr-FR" sz="1500" b="0" i="0" u="none" strike="noStrike">
                          <a:solidFill>
                            <a:srgbClr val="000000"/>
                          </a:solidFill>
                          <a:latin typeface="Arial"/>
                          <a:ea typeface="Arial"/>
                          <a:cs typeface="Arial"/>
                          <a:sym typeface="Arial"/>
                        </a:rPr>
                        <a:t>C</a:t>
                      </a:r>
                      <a:endParaRPr/>
                    </a:p>
                  </a:txBody>
                  <a:tcPr marL="9525" marR="9525" marT="95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ctr" rtl="0">
                        <a:spcBef>
                          <a:spcPts val="0"/>
                        </a:spcBef>
                        <a:spcAft>
                          <a:spcPts val="0"/>
                        </a:spcAft>
                        <a:buNone/>
                      </a:pPr>
                      <a:r>
                        <a:rPr lang="fr-FR" sz="1500" b="0" i="0" u="none" strike="noStrike">
                          <a:solidFill>
                            <a:srgbClr val="000000"/>
                          </a:solidFill>
                          <a:latin typeface="Arial"/>
                          <a:ea typeface="Arial"/>
                          <a:cs typeface="Arial"/>
                          <a:sym typeface="Arial"/>
                        </a:rPr>
                        <a:t>73</a:t>
                      </a:r>
                      <a:endParaRPr/>
                    </a:p>
                  </a:txBody>
                  <a:tcPr marL="9525" marR="9525" marT="95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ctr" rtl="0">
                        <a:spcBef>
                          <a:spcPts val="0"/>
                        </a:spcBef>
                        <a:spcAft>
                          <a:spcPts val="0"/>
                        </a:spcAft>
                        <a:buNone/>
                      </a:pPr>
                      <a:r>
                        <a:rPr lang="fr-FR" sz="1500" b="0" i="0" u="none" strike="noStrike">
                          <a:solidFill>
                            <a:srgbClr val="000000"/>
                          </a:solidFill>
                          <a:latin typeface="Arial"/>
                          <a:ea typeface="Arial"/>
                          <a:cs typeface="Arial"/>
                          <a:sym typeface="Arial"/>
                        </a:rPr>
                        <a:t>M</a:t>
                      </a:r>
                      <a:endParaRPr/>
                    </a:p>
                  </a:txBody>
                  <a:tcPr marL="9525" marR="9525" marT="95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ctr" rtl="0">
                        <a:spcBef>
                          <a:spcPts val="0"/>
                        </a:spcBef>
                        <a:spcAft>
                          <a:spcPts val="0"/>
                        </a:spcAft>
                        <a:buNone/>
                      </a:pPr>
                      <a:r>
                        <a:rPr lang="fr-FR" sz="1500" b="0" i="0" u="none" strike="noStrike" dirty="0">
                          <a:solidFill>
                            <a:srgbClr val="000000"/>
                          </a:solidFill>
                          <a:latin typeface="Arial"/>
                          <a:ea typeface="Arial"/>
                          <a:cs typeface="Arial"/>
                          <a:sym typeface="Arial"/>
                        </a:rPr>
                        <a:t>12 janvier 2024</a:t>
                      </a:r>
                      <a:endParaRPr dirty="0"/>
                    </a:p>
                  </a:txBody>
                  <a:tcPr marL="9525" marR="9525" marT="95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1500" b="0" i="0" u="none" strike="noStrike" kern="0" cap="none" spc="0" normalizeH="0" baseline="0" noProof="0">
                          <a:ln>
                            <a:noFill/>
                          </a:ln>
                          <a:solidFill>
                            <a:srgbClr val="000000"/>
                          </a:solidFill>
                          <a:effectLst/>
                          <a:uLnTx/>
                          <a:uFillTx/>
                          <a:latin typeface="Arial"/>
                          <a:ea typeface="Arial"/>
                          <a:cs typeface="Arial"/>
                          <a:sym typeface="Arial"/>
                        </a:rPr>
                        <a:t>Y</a:t>
                      </a:r>
                      <a:endParaRPr kumimoji="0" lang="fr-FR" sz="1400" b="0" i="0" u="none" strike="noStrike" kern="0" cap="none" spc="0" normalizeH="0" baseline="0" noProof="0" dirty="0">
                        <a:ln>
                          <a:noFill/>
                        </a:ln>
                        <a:solidFill>
                          <a:srgbClr val="000000"/>
                        </a:solidFill>
                        <a:effectLst/>
                        <a:uLnTx/>
                        <a:uFillTx/>
                        <a:latin typeface="Arial"/>
                        <a:cs typeface="Arial"/>
                        <a:sym typeface="Arial"/>
                      </a:endParaRPr>
                    </a:p>
                  </a:txBody>
                  <a:tcPr marL="9525" marR="9525" marT="95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ctr" rtl="0">
                        <a:spcBef>
                          <a:spcPts val="0"/>
                        </a:spcBef>
                        <a:spcAft>
                          <a:spcPts val="0"/>
                        </a:spcAft>
                        <a:buNone/>
                      </a:pPr>
                      <a:r>
                        <a:rPr lang="fr-FR" sz="1500" b="0" i="0" u="none" strike="noStrike">
                          <a:solidFill>
                            <a:srgbClr val="000000"/>
                          </a:solidFill>
                          <a:latin typeface="Arial"/>
                          <a:ea typeface="Arial"/>
                          <a:cs typeface="Arial"/>
                          <a:sym typeface="Arial"/>
                        </a:rPr>
                        <a:t>N</a:t>
                      </a:r>
                      <a:endParaRPr/>
                    </a:p>
                  </a:txBody>
                  <a:tcPr marL="9525" marR="9525" marT="95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1500" b="0" i="0" u="none" strike="noStrike" kern="0" cap="none" spc="0" normalizeH="0" baseline="0" noProof="0">
                          <a:ln>
                            <a:noFill/>
                          </a:ln>
                          <a:solidFill>
                            <a:srgbClr val="000000"/>
                          </a:solidFill>
                          <a:effectLst/>
                          <a:uLnTx/>
                          <a:uFillTx/>
                          <a:latin typeface="Arial"/>
                          <a:ea typeface="Arial"/>
                          <a:cs typeface="Arial"/>
                          <a:sym typeface="Arial"/>
                        </a:rPr>
                        <a:t>Y</a:t>
                      </a:r>
                      <a:endParaRPr kumimoji="0" lang="fr-FR" sz="1400" b="0" i="0" u="none" strike="noStrike" kern="0" cap="none" spc="0" normalizeH="0" baseline="0" noProof="0" dirty="0">
                        <a:ln>
                          <a:noFill/>
                        </a:ln>
                        <a:solidFill>
                          <a:srgbClr val="000000"/>
                        </a:solidFill>
                        <a:effectLst/>
                        <a:uLnTx/>
                        <a:uFillTx/>
                        <a:latin typeface="Arial"/>
                        <a:cs typeface="Arial"/>
                        <a:sym typeface="Arial"/>
                      </a:endParaRPr>
                    </a:p>
                  </a:txBody>
                  <a:tcPr marL="9525" marR="9525" marT="95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extLst>
                  <a:ext uri="{0D108BD9-81ED-4DB2-BD59-A6C34878D82A}">
                    <a16:rowId xmlns:a16="http://schemas.microsoft.com/office/drawing/2014/main" val="10004"/>
                  </a:ext>
                </a:extLst>
              </a:tr>
              <a:tr h="299625">
                <a:tc>
                  <a:txBody>
                    <a:bodyPr/>
                    <a:lstStyle/>
                    <a:p>
                      <a:pPr marL="0" marR="0" lvl="0" indent="0" algn="ctr" rtl="0">
                        <a:spcBef>
                          <a:spcPts val="0"/>
                        </a:spcBef>
                        <a:spcAft>
                          <a:spcPts val="0"/>
                        </a:spcAft>
                        <a:buNone/>
                      </a:pPr>
                      <a:r>
                        <a:rPr lang="fr-FR" sz="1500" b="0" i="0" u="none" strike="noStrike">
                          <a:solidFill>
                            <a:srgbClr val="000000"/>
                          </a:solidFill>
                          <a:latin typeface="Arial"/>
                          <a:ea typeface="Arial"/>
                          <a:cs typeface="Arial"/>
                          <a:sym typeface="Arial"/>
                        </a:rPr>
                        <a:t>5</a:t>
                      </a:r>
                      <a:endParaRPr/>
                    </a:p>
                  </a:txBody>
                  <a:tcPr marL="9525" marR="9525" marT="95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500" b="0" i="0" u="none" strike="noStrike">
                          <a:solidFill>
                            <a:srgbClr val="000000"/>
                          </a:solidFill>
                          <a:latin typeface="Arial"/>
                          <a:ea typeface="Arial"/>
                          <a:cs typeface="Arial"/>
                          <a:sym typeface="Arial"/>
                        </a:rPr>
                        <a:t>A</a:t>
                      </a:r>
                      <a:endParaRPr/>
                    </a:p>
                  </a:txBody>
                  <a:tcPr marL="9525" marR="9525" marT="95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500" b="0" i="0" u="none" strike="noStrike">
                          <a:solidFill>
                            <a:srgbClr val="000000"/>
                          </a:solidFill>
                          <a:latin typeface="Arial"/>
                          <a:ea typeface="Arial"/>
                          <a:cs typeface="Arial"/>
                          <a:sym typeface="Arial"/>
                        </a:rPr>
                        <a:t>84</a:t>
                      </a:r>
                      <a:endParaRPr/>
                    </a:p>
                  </a:txBody>
                  <a:tcPr marL="9525" marR="9525" marT="95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500" b="0" i="0" u="none" strike="noStrike">
                          <a:solidFill>
                            <a:srgbClr val="000000"/>
                          </a:solidFill>
                          <a:latin typeface="Arial"/>
                          <a:ea typeface="Arial"/>
                          <a:cs typeface="Arial"/>
                          <a:sym typeface="Arial"/>
                        </a:rPr>
                        <a:t>F</a:t>
                      </a:r>
                      <a:endParaRPr/>
                    </a:p>
                  </a:txBody>
                  <a:tcPr marL="9525" marR="9525" marT="95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500" b="0" i="0" u="none" strike="noStrike" dirty="0">
                          <a:solidFill>
                            <a:srgbClr val="000000"/>
                          </a:solidFill>
                          <a:latin typeface="Arial"/>
                          <a:ea typeface="Arial"/>
                          <a:cs typeface="Arial"/>
                          <a:sym typeface="Arial"/>
                        </a:rPr>
                        <a:t>13 janvier 2024</a:t>
                      </a:r>
                      <a:endParaRPr dirty="0"/>
                    </a:p>
                  </a:txBody>
                  <a:tcPr marL="9525" marR="9525" marT="95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1500" b="0" i="0" u="none" strike="noStrike" kern="0" cap="none" spc="0" normalizeH="0" baseline="0" noProof="0">
                          <a:ln>
                            <a:noFill/>
                          </a:ln>
                          <a:solidFill>
                            <a:srgbClr val="000000"/>
                          </a:solidFill>
                          <a:effectLst/>
                          <a:uLnTx/>
                          <a:uFillTx/>
                          <a:latin typeface="Arial"/>
                          <a:ea typeface="Arial"/>
                          <a:cs typeface="Arial"/>
                          <a:sym typeface="Arial"/>
                        </a:rPr>
                        <a:t>Y</a:t>
                      </a:r>
                      <a:endParaRPr kumimoji="0" lang="fr-FR" sz="1400" b="0" i="0" u="none" strike="noStrike" kern="0" cap="none" spc="0" normalizeH="0" baseline="0" noProof="0" dirty="0">
                        <a:ln>
                          <a:noFill/>
                        </a:ln>
                        <a:solidFill>
                          <a:srgbClr val="000000"/>
                        </a:solidFill>
                        <a:effectLst/>
                        <a:uLnTx/>
                        <a:uFillTx/>
                        <a:latin typeface="Arial"/>
                        <a:cs typeface="Arial"/>
                        <a:sym typeface="Arial"/>
                      </a:endParaRPr>
                    </a:p>
                  </a:txBody>
                  <a:tcPr marL="9525" marR="9525" marT="95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500" b="0" i="0" u="none" strike="noStrike">
                          <a:solidFill>
                            <a:srgbClr val="000000"/>
                          </a:solidFill>
                          <a:latin typeface="Arial"/>
                          <a:ea typeface="Arial"/>
                          <a:cs typeface="Arial"/>
                          <a:sym typeface="Arial"/>
                        </a:rPr>
                        <a:t>N</a:t>
                      </a:r>
                      <a:endParaRPr/>
                    </a:p>
                  </a:txBody>
                  <a:tcPr marL="9525" marR="9525" marT="95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1500" b="0" i="0" u="none" strike="noStrike" kern="0" cap="none" spc="0" normalizeH="0" baseline="0" noProof="0">
                          <a:ln>
                            <a:noFill/>
                          </a:ln>
                          <a:solidFill>
                            <a:srgbClr val="000000"/>
                          </a:solidFill>
                          <a:effectLst/>
                          <a:uLnTx/>
                          <a:uFillTx/>
                          <a:latin typeface="Arial"/>
                          <a:ea typeface="Arial"/>
                          <a:cs typeface="Arial"/>
                          <a:sym typeface="Arial"/>
                        </a:rPr>
                        <a:t>Y</a:t>
                      </a:r>
                      <a:endParaRPr kumimoji="0" lang="fr-FR" sz="1400" b="0" i="0" u="none" strike="noStrike" kern="0" cap="none" spc="0" normalizeH="0" baseline="0" noProof="0" dirty="0">
                        <a:ln>
                          <a:noFill/>
                        </a:ln>
                        <a:solidFill>
                          <a:srgbClr val="000000"/>
                        </a:solidFill>
                        <a:effectLst/>
                        <a:uLnTx/>
                        <a:uFillTx/>
                        <a:latin typeface="Arial"/>
                        <a:cs typeface="Arial"/>
                        <a:sym typeface="Arial"/>
                      </a:endParaRPr>
                    </a:p>
                  </a:txBody>
                  <a:tcPr marL="9525" marR="9525" marT="95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5"/>
                  </a:ext>
                </a:extLst>
              </a:tr>
              <a:tr h="299625">
                <a:tc>
                  <a:txBody>
                    <a:bodyPr/>
                    <a:lstStyle/>
                    <a:p>
                      <a:pPr marL="0" marR="0" lvl="0" indent="0" algn="ctr" rtl="0">
                        <a:spcBef>
                          <a:spcPts val="0"/>
                        </a:spcBef>
                        <a:spcAft>
                          <a:spcPts val="0"/>
                        </a:spcAft>
                        <a:buNone/>
                      </a:pPr>
                      <a:r>
                        <a:rPr lang="fr-FR" sz="1500" b="0" i="0" u="none" strike="noStrike">
                          <a:solidFill>
                            <a:srgbClr val="000000"/>
                          </a:solidFill>
                          <a:latin typeface="Arial"/>
                          <a:ea typeface="Arial"/>
                          <a:cs typeface="Arial"/>
                          <a:sym typeface="Arial"/>
                        </a:rPr>
                        <a:t>6</a:t>
                      </a:r>
                      <a:endParaRPr/>
                    </a:p>
                  </a:txBody>
                  <a:tcPr marL="9525" marR="9525" marT="95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ctr" rtl="0">
                        <a:spcBef>
                          <a:spcPts val="0"/>
                        </a:spcBef>
                        <a:spcAft>
                          <a:spcPts val="0"/>
                        </a:spcAft>
                        <a:buNone/>
                      </a:pPr>
                      <a:r>
                        <a:rPr lang="fr-FR" sz="1500" b="0" i="0" u="none" strike="noStrike">
                          <a:solidFill>
                            <a:srgbClr val="000000"/>
                          </a:solidFill>
                          <a:latin typeface="Arial"/>
                          <a:ea typeface="Arial"/>
                          <a:cs typeface="Arial"/>
                          <a:sym typeface="Arial"/>
                        </a:rPr>
                        <a:t>B</a:t>
                      </a:r>
                      <a:endParaRPr/>
                    </a:p>
                  </a:txBody>
                  <a:tcPr marL="9525" marR="9525" marT="95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ctr" rtl="0">
                        <a:spcBef>
                          <a:spcPts val="0"/>
                        </a:spcBef>
                        <a:spcAft>
                          <a:spcPts val="0"/>
                        </a:spcAft>
                        <a:buNone/>
                      </a:pPr>
                      <a:r>
                        <a:rPr lang="fr-FR" sz="1500" b="0" i="0" u="none" strike="noStrike">
                          <a:solidFill>
                            <a:srgbClr val="000000"/>
                          </a:solidFill>
                          <a:latin typeface="Arial"/>
                          <a:ea typeface="Arial"/>
                          <a:cs typeface="Arial"/>
                          <a:sym typeface="Arial"/>
                        </a:rPr>
                        <a:t>16</a:t>
                      </a:r>
                      <a:endParaRPr/>
                    </a:p>
                  </a:txBody>
                  <a:tcPr marL="9525" marR="9525" marT="95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ctr" rtl="0">
                        <a:spcBef>
                          <a:spcPts val="0"/>
                        </a:spcBef>
                        <a:spcAft>
                          <a:spcPts val="0"/>
                        </a:spcAft>
                        <a:buNone/>
                      </a:pPr>
                      <a:r>
                        <a:rPr lang="fr-FR" sz="1500" b="0" i="0" u="none" strike="noStrike">
                          <a:solidFill>
                            <a:srgbClr val="000000"/>
                          </a:solidFill>
                          <a:latin typeface="Arial"/>
                          <a:ea typeface="Arial"/>
                          <a:cs typeface="Arial"/>
                          <a:sym typeface="Arial"/>
                        </a:rPr>
                        <a:t>M</a:t>
                      </a:r>
                      <a:endParaRPr/>
                    </a:p>
                  </a:txBody>
                  <a:tcPr marL="9525" marR="9525" marT="95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ctr" rtl="0">
                        <a:spcBef>
                          <a:spcPts val="0"/>
                        </a:spcBef>
                        <a:spcAft>
                          <a:spcPts val="0"/>
                        </a:spcAft>
                        <a:buNone/>
                      </a:pPr>
                      <a:r>
                        <a:rPr lang="fr-FR" sz="1500" b="0" i="0" u="none" strike="noStrike">
                          <a:solidFill>
                            <a:srgbClr val="000000"/>
                          </a:solidFill>
                          <a:latin typeface="Arial"/>
                          <a:ea typeface="Arial"/>
                          <a:cs typeface="Arial"/>
                          <a:sym typeface="Arial"/>
                        </a:rPr>
                        <a:t>16 janvier 2024</a:t>
                      </a:r>
                      <a:endParaRPr/>
                    </a:p>
                  </a:txBody>
                  <a:tcPr marL="9525" marR="9525" marT="95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1500" b="0" i="0" u="none" strike="noStrike" kern="0" cap="none" spc="0" normalizeH="0" baseline="0" noProof="0">
                          <a:ln>
                            <a:noFill/>
                          </a:ln>
                          <a:solidFill>
                            <a:srgbClr val="000000"/>
                          </a:solidFill>
                          <a:effectLst/>
                          <a:uLnTx/>
                          <a:uFillTx/>
                          <a:latin typeface="Arial"/>
                          <a:ea typeface="Arial"/>
                          <a:cs typeface="Arial"/>
                          <a:sym typeface="Arial"/>
                        </a:rPr>
                        <a:t>Y</a:t>
                      </a:r>
                      <a:endParaRPr kumimoji="0" lang="fr-FR" sz="1400" b="0" i="0" u="none" strike="noStrike" kern="0" cap="none" spc="0" normalizeH="0" baseline="0" noProof="0" dirty="0">
                        <a:ln>
                          <a:noFill/>
                        </a:ln>
                        <a:solidFill>
                          <a:srgbClr val="000000"/>
                        </a:solidFill>
                        <a:effectLst/>
                        <a:uLnTx/>
                        <a:uFillTx/>
                        <a:latin typeface="Arial"/>
                        <a:cs typeface="Arial"/>
                        <a:sym typeface="Arial"/>
                      </a:endParaRPr>
                    </a:p>
                  </a:txBody>
                  <a:tcPr marL="9525" marR="9525" marT="95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ctr" rtl="0">
                        <a:spcBef>
                          <a:spcPts val="0"/>
                        </a:spcBef>
                        <a:spcAft>
                          <a:spcPts val="0"/>
                        </a:spcAft>
                        <a:buNone/>
                      </a:pPr>
                      <a:r>
                        <a:rPr lang="fr-FR" sz="1500" b="0" i="0" u="none" strike="noStrike">
                          <a:solidFill>
                            <a:srgbClr val="000000"/>
                          </a:solidFill>
                          <a:latin typeface="Arial"/>
                          <a:ea typeface="Arial"/>
                          <a:cs typeface="Arial"/>
                          <a:sym typeface="Arial"/>
                        </a:rPr>
                        <a:t>N</a:t>
                      </a:r>
                      <a:endParaRPr/>
                    </a:p>
                  </a:txBody>
                  <a:tcPr marL="9525" marR="9525" marT="95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1500" b="0" i="0" u="none" strike="noStrike" kern="0" cap="none" spc="0" normalizeH="0" baseline="0" noProof="0">
                          <a:ln>
                            <a:noFill/>
                          </a:ln>
                          <a:solidFill>
                            <a:srgbClr val="000000"/>
                          </a:solidFill>
                          <a:effectLst/>
                          <a:uLnTx/>
                          <a:uFillTx/>
                          <a:latin typeface="Arial"/>
                          <a:ea typeface="Arial"/>
                          <a:cs typeface="Arial"/>
                          <a:sym typeface="Arial"/>
                        </a:rPr>
                        <a:t>Y</a:t>
                      </a:r>
                      <a:endParaRPr kumimoji="0" lang="fr-FR" sz="1400" b="0" i="0" u="none" strike="noStrike" kern="0" cap="none" spc="0" normalizeH="0" baseline="0" noProof="0" dirty="0">
                        <a:ln>
                          <a:noFill/>
                        </a:ln>
                        <a:solidFill>
                          <a:srgbClr val="000000"/>
                        </a:solidFill>
                        <a:effectLst/>
                        <a:uLnTx/>
                        <a:uFillTx/>
                        <a:latin typeface="Arial"/>
                        <a:cs typeface="Arial"/>
                        <a:sym typeface="Arial"/>
                      </a:endParaRPr>
                    </a:p>
                  </a:txBody>
                  <a:tcPr marL="9525" marR="9525" marT="95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extLst>
                  <a:ext uri="{0D108BD9-81ED-4DB2-BD59-A6C34878D82A}">
                    <a16:rowId xmlns:a16="http://schemas.microsoft.com/office/drawing/2014/main" val="10006"/>
                  </a:ext>
                </a:extLst>
              </a:tr>
              <a:tr h="299625">
                <a:tc>
                  <a:txBody>
                    <a:bodyPr/>
                    <a:lstStyle/>
                    <a:p>
                      <a:pPr marL="0" marR="0" lvl="0" indent="0" algn="ctr" rtl="0">
                        <a:spcBef>
                          <a:spcPts val="0"/>
                        </a:spcBef>
                        <a:spcAft>
                          <a:spcPts val="0"/>
                        </a:spcAft>
                        <a:buNone/>
                      </a:pPr>
                      <a:r>
                        <a:rPr lang="fr-FR" sz="1500" b="0" i="0" u="none" strike="noStrike">
                          <a:solidFill>
                            <a:srgbClr val="000000"/>
                          </a:solidFill>
                          <a:latin typeface="Arial"/>
                          <a:ea typeface="Arial"/>
                          <a:cs typeface="Arial"/>
                          <a:sym typeface="Arial"/>
                        </a:rPr>
                        <a:t>7</a:t>
                      </a:r>
                      <a:endParaRPr/>
                    </a:p>
                  </a:txBody>
                  <a:tcPr marL="9525" marR="9525" marT="95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500" b="0" i="0" u="none" strike="noStrike">
                          <a:solidFill>
                            <a:srgbClr val="000000"/>
                          </a:solidFill>
                          <a:latin typeface="Arial"/>
                          <a:ea typeface="Arial"/>
                          <a:cs typeface="Arial"/>
                          <a:sym typeface="Arial"/>
                        </a:rPr>
                        <a:t>B</a:t>
                      </a:r>
                      <a:endParaRPr/>
                    </a:p>
                  </a:txBody>
                  <a:tcPr marL="9525" marR="9525" marT="95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500" b="0" i="0" u="none" strike="noStrike">
                          <a:solidFill>
                            <a:srgbClr val="000000"/>
                          </a:solidFill>
                          <a:latin typeface="Arial"/>
                          <a:ea typeface="Arial"/>
                          <a:cs typeface="Arial"/>
                          <a:sym typeface="Arial"/>
                        </a:rPr>
                        <a:t>19</a:t>
                      </a:r>
                      <a:endParaRPr/>
                    </a:p>
                  </a:txBody>
                  <a:tcPr marL="9525" marR="9525" marT="95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500" b="0" i="0" u="none" strike="noStrike">
                          <a:solidFill>
                            <a:srgbClr val="000000"/>
                          </a:solidFill>
                          <a:latin typeface="Arial"/>
                          <a:ea typeface="Arial"/>
                          <a:cs typeface="Arial"/>
                          <a:sym typeface="Arial"/>
                        </a:rPr>
                        <a:t>F</a:t>
                      </a:r>
                      <a:endParaRPr/>
                    </a:p>
                  </a:txBody>
                  <a:tcPr marL="9525" marR="9525" marT="95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500" b="0" i="0" u="none" strike="noStrike">
                          <a:solidFill>
                            <a:srgbClr val="000000"/>
                          </a:solidFill>
                          <a:latin typeface="Arial"/>
                          <a:ea typeface="Arial"/>
                          <a:cs typeface="Arial"/>
                          <a:sym typeface="Arial"/>
                        </a:rPr>
                        <a:t>30 janvier 2024</a:t>
                      </a:r>
                      <a:endParaRPr/>
                    </a:p>
                  </a:txBody>
                  <a:tcPr marL="9525" marR="9525" marT="95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1500" b="0" i="0" u="none" strike="noStrike" kern="0" cap="none" spc="0" normalizeH="0" baseline="0" noProof="0">
                          <a:ln>
                            <a:noFill/>
                          </a:ln>
                          <a:solidFill>
                            <a:srgbClr val="000000"/>
                          </a:solidFill>
                          <a:effectLst/>
                          <a:uLnTx/>
                          <a:uFillTx/>
                          <a:latin typeface="Arial"/>
                          <a:ea typeface="Arial"/>
                          <a:cs typeface="Arial"/>
                          <a:sym typeface="Arial"/>
                        </a:rPr>
                        <a:t>Y</a:t>
                      </a:r>
                      <a:endParaRPr kumimoji="0" lang="fr-FR" sz="1400" b="0" i="0" u="none" strike="noStrike" kern="0" cap="none" spc="0" normalizeH="0" baseline="0" noProof="0" dirty="0">
                        <a:ln>
                          <a:noFill/>
                        </a:ln>
                        <a:solidFill>
                          <a:srgbClr val="000000"/>
                        </a:solidFill>
                        <a:effectLst/>
                        <a:uLnTx/>
                        <a:uFillTx/>
                        <a:latin typeface="Arial"/>
                        <a:cs typeface="Arial"/>
                        <a:sym typeface="Arial"/>
                      </a:endParaRPr>
                    </a:p>
                  </a:txBody>
                  <a:tcPr marL="9525" marR="9525" marT="95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500" b="0" i="0" u="none" strike="noStrike" dirty="0">
                          <a:solidFill>
                            <a:srgbClr val="000000"/>
                          </a:solidFill>
                          <a:latin typeface="Arial"/>
                          <a:ea typeface="Arial"/>
                          <a:cs typeface="Arial"/>
                          <a:sym typeface="Arial"/>
                        </a:rPr>
                        <a:t>N</a:t>
                      </a:r>
                      <a:endParaRPr dirty="0"/>
                    </a:p>
                  </a:txBody>
                  <a:tcPr marL="9525" marR="9525" marT="95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1500" b="0" i="0" u="none" strike="noStrike" kern="0" cap="none" spc="0" normalizeH="0" baseline="0" noProof="0">
                          <a:ln>
                            <a:noFill/>
                          </a:ln>
                          <a:solidFill>
                            <a:srgbClr val="000000"/>
                          </a:solidFill>
                          <a:effectLst/>
                          <a:uLnTx/>
                          <a:uFillTx/>
                          <a:latin typeface="Arial"/>
                          <a:ea typeface="Arial"/>
                          <a:cs typeface="Arial"/>
                          <a:sym typeface="Arial"/>
                        </a:rPr>
                        <a:t>Y</a:t>
                      </a:r>
                      <a:endParaRPr kumimoji="0" lang="fr-FR" sz="1400" b="0" i="0" u="none" strike="noStrike" kern="0" cap="none" spc="0" normalizeH="0" baseline="0" noProof="0" dirty="0">
                        <a:ln>
                          <a:noFill/>
                        </a:ln>
                        <a:solidFill>
                          <a:srgbClr val="000000"/>
                        </a:solidFill>
                        <a:effectLst/>
                        <a:uLnTx/>
                        <a:uFillTx/>
                        <a:latin typeface="Arial"/>
                        <a:cs typeface="Arial"/>
                        <a:sym typeface="Arial"/>
                      </a:endParaRPr>
                    </a:p>
                  </a:txBody>
                  <a:tcPr marL="9525" marR="9525" marT="95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7"/>
                  </a:ext>
                </a:extLst>
              </a:tr>
              <a:tr h="299625">
                <a:tc>
                  <a:txBody>
                    <a:bodyPr/>
                    <a:lstStyle/>
                    <a:p>
                      <a:pPr marL="0" marR="0" lvl="0" indent="0" algn="ctr" rtl="0">
                        <a:spcBef>
                          <a:spcPts val="0"/>
                        </a:spcBef>
                        <a:spcAft>
                          <a:spcPts val="0"/>
                        </a:spcAft>
                        <a:buNone/>
                      </a:pPr>
                      <a:r>
                        <a:rPr lang="fr-FR" sz="1500" b="0" i="0" u="none" strike="noStrike">
                          <a:solidFill>
                            <a:srgbClr val="000000"/>
                          </a:solidFill>
                          <a:latin typeface="Arial"/>
                          <a:ea typeface="Arial"/>
                          <a:cs typeface="Arial"/>
                          <a:sym typeface="Arial"/>
                        </a:rPr>
                        <a:t>8</a:t>
                      </a:r>
                      <a:endParaRPr/>
                    </a:p>
                  </a:txBody>
                  <a:tcPr marL="9525" marR="9525" marT="95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ctr" rtl="0">
                        <a:spcBef>
                          <a:spcPts val="0"/>
                        </a:spcBef>
                        <a:spcAft>
                          <a:spcPts val="0"/>
                        </a:spcAft>
                        <a:buNone/>
                      </a:pPr>
                      <a:r>
                        <a:rPr lang="fr-FR" sz="1500" b="0" i="0" u="none" strike="noStrike">
                          <a:solidFill>
                            <a:srgbClr val="000000"/>
                          </a:solidFill>
                          <a:latin typeface="Arial"/>
                          <a:ea typeface="Arial"/>
                          <a:cs typeface="Arial"/>
                          <a:sym typeface="Arial"/>
                        </a:rPr>
                        <a:t>A</a:t>
                      </a:r>
                      <a:endParaRPr/>
                    </a:p>
                  </a:txBody>
                  <a:tcPr marL="9525" marR="9525" marT="95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ctr" rtl="0">
                        <a:spcBef>
                          <a:spcPts val="0"/>
                        </a:spcBef>
                        <a:spcAft>
                          <a:spcPts val="0"/>
                        </a:spcAft>
                        <a:buNone/>
                      </a:pPr>
                      <a:r>
                        <a:rPr lang="fr-FR" sz="1500" b="0" i="0" u="none" strike="noStrike">
                          <a:solidFill>
                            <a:srgbClr val="000000"/>
                          </a:solidFill>
                          <a:latin typeface="Arial"/>
                          <a:ea typeface="Arial"/>
                          <a:cs typeface="Arial"/>
                          <a:sym typeface="Arial"/>
                        </a:rPr>
                        <a:t>23</a:t>
                      </a:r>
                      <a:endParaRPr/>
                    </a:p>
                  </a:txBody>
                  <a:tcPr marL="9525" marR="9525" marT="95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ctr" rtl="0">
                        <a:spcBef>
                          <a:spcPts val="0"/>
                        </a:spcBef>
                        <a:spcAft>
                          <a:spcPts val="0"/>
                        </a:spcAft>
                        <a:buNone/>
                      </a:pPr>
                      <a:r>
                        <a:rPr lang="fr-FR" sz="1500" b="0" i="0" u="none" strike="noStrike">
                          <a:solidFill>
                            <a:srgbClr val="000000"/>
                          </a:solidFill>
                          <a:latin typeface="Arial"/>
                          <a:ea typeface="Arial"/>
                          <a:cs typeface="Arial"/>
                          <a:sym typeface="Arial"/>
                        </a:rPr>
                        <a:t>F</a:t>
                      </a:r>
                      <a:endParaRPr/>
                    </a:p>
                  </a:txBody>
                  <a:tcPr marL="9525" marR="9525" marT="95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ctr" rtl="0">
                        <a:spcBef>
                          <a:spcPts val="0"/>
                        </a:spcBef>
                        <a:spcAft>
                          <a:spcPts val="0"/>
                        </a:spcAft>
                        <a:buNone/>
                      </a:pPr>
                      <a:r>
                        <a:rPr lang="fr-FR" sz="1500" b="0" i="0" u="none" strike="noStrike">
                          <a:solidFill>
                            <a:srgbClr val="000000"/>
                          </a:solidFill>
                          <a:latin typeface="Arial"/>
                          <a:ea typeface="Arial"/>
                          <a:cs typeface="Arial"/>
                          <a:sym typeface="Arial"/>
                        </a:rPr>
                        <a:t>02 février 2024</a:t>
                      </a:r>
                      <a:endParaRPr/>
                    </a:p>
                  </a:txBody>
                  <a:tcPr marL="9525" marR="9525" marT="95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1500" b="0" i="0" u="none" strike="noStrike" kern="0" cap="none" spc="0" normalizeH="0" baseline="0" noProof="0">
                          <a:ln>
                            <a:noFill/>
                          </a:ln>
                          <a:solidFill>
                            <a:srgbClr val="000000"/>
                          </a:solidFill>
                          <a:effectLst/>
                          <a:uLnTx/>
                          <a:uFillTx/>
                          <a:latin typeface="Arial"/>
                          <a:ea typeface="Arial"/>
                          <a:cs typeface="Arial"/>
                          <a:sym typeface="Arial"/>
                        </a:rPr>
                        <a:t>Y</a:t>
                      </a:r>
                      <a:endParaRPr kumimoji="0" lang="fr-FR" sz="1400" b="0" i="0" u="none" strike="noStrike" kern="0" cap="none" spc="0" normalizeH="0" baseline="0" noProof="0" dirty="0">
                        <a:ln>
                          <a:noFill/>
                        </a:ln>
                        <a:solidFill>
                          <a:srgbClr val="000000"/>
                        </a:solidFill>
                        <a:effectLst/>
                        <a:uLnTx/>
                        <a:uFillTx/>
                        <a:latin typeface="Arial"/>
                        <a:cs typeface="Arial"/>
                        <a:sym typeface="Arial"/>
                      </a:endParaRPr>
                    </a:p>
                  </a:txBody>
                  <a:tcPr marL="9525" marR="9525" marT="95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ctr" rtl="0">
                        <a:spcBef>
                          <a:spcPts val="0"/>
                        </a:spcBef>
                        <a:spcAft>
                          <a:spcPts val="0"/>
                        </a:spcAft>
                        <a:buNone/>
                      </a:pPr>
                      <a:r>
                        <a:rPr lang="fr-FR" sz="1500" b="0" i="0" u="none" strike="noStrike" dirty="0">
                          <a:solidFill>
                            <a:srgbClr val="000000"/>
                          </a:solidFill>
                          <a:latin typeface="Arial"/>
                          <a:ea typeface="Arial"/>
                          <a:cs typeface="Arial"/>
                          <a:sym typeface="Arial"/>
                        </a:rPr>
                        <a:t>N</a:t>
                      </a:r>
                      <a:endParaRPr dirty="0"/>
                    </a:p>
                  </a:txBody>
                  <a:tcPr marL="9525" marR="9525" marT="95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1500" b="0" i="0" u="none" strike="noStrike" kern="0" cap="none" spc="0" normalizeH="0" baseline="0" noProof="0">
                          <a:ln>
                            <a:noFill/>
                          </a:ln>
                          <a:solidFill>
                            <a:srgbClr val="000000"/>
                          </a:solidFill>
                          <a:effectLst/>
                          <a:uLnTx/>
                          <a:uFillTx/>
                          <a:latin typeface="Arial"/>
                          <a:ea typeface="Arial"/>
                          <a:cs typeface="Arial"/>
                          <a:sym typeface="Arial"/>
                        </a:rPr>
                        <a:t>Y</a:t>
                      </a:r>
                      <a:endParaRPr kumimoji="0" lang="fr-FR" sz="1400" b="0" i="0" u="none" strike="noStrike" kern="0" cap="none" spc="0" normalizeH="0" baseline="0" noProof="0" dirty="0">
                        <a:ln>
                          <a:noFill/>
                        </a:ln>
                        <a:solidFill>
                          <a:srgbClr val="000000"/>
                        </a:solidFill>
                        <a:effectLst/>
                        <a:uLnTx/>
                        <a:uFillTx/>
                        <a:latin typeface="Arial"/>
                        <a:cs typeface="Arial"/>
                        <a:sym typeface="Arial"/>
                      </a:endParaRPr>
                    </a:p>
                  </a:txBody>
                  <a:tcPr marL="9525" marR="9525" marT="95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extLst>
                  <a:ext uri="{0D108BD9-81ED-4DB2-BD59-A6C34878D82A}">
                    <a16:rowId xmlns:a16="http://schemas.microsoft.com/office/drawing/2014/main" val="10008"/>
                  </a:ext>
                </a:extLst>
              </a:tr>
              <a:tr h="299625">
                <a:tc>
                  <a:txBody>
                    <a:bodyPr/>
                    <a:lstStyle/>
                    <a:p>
                      <a:pPr marL="0" marR="0" lvl="0" indent="0" algn="ctr" rtl="0">
                        <a:spcBef>
                          <a:spcPts val="0"/>
                        </a:spcBef>
                        <a:spcAft>
                          <a:spcPts val="0"/>
                        </a:spcAft>
                        <a:buNone/>
                      </a:pPr>
                      <a:r>
                        <a:rPr lang="fr-FR" sz="1500" b="0" i="0" u="none" strike="noStrike">
                          <a:solidFill>
                            <a:srgbClr val="000000"/>
                          </a:solidFill>
                          <a:latin typeface="Arial"/>
                          <a:ea typeface="Arial"/>
                          <a:cs typeface="Arial"/>
                          <a:sym typeface="Arial"/>
                        </a:rPr>
                        <a:t>9</a:t>
                      </a:r>
                      <a:endParaRPr/>
                    </a:p>
                  </a:txBody>
                  <a:tcPr marL="9525" marR="9525" marT="95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500" b="0" i="0" u="none" strike="noStrike">
                          <a:solidFill>
                            <a:srgbClr val="000000"/>
                          </a:solidFill>
                          <a:latin typeface="Arial"/>
                          <a:ea typeface="Arial"/>
                          <a:cs typeface="Arial"/>
                          <a:sym typeface="Arial"/>
                        </a:rPr>
                        <a:t>C</a:t>
                      </a:r>
                      <a:endParaRPr/>
                    </a:p>
                  </a:txBody>
                  <a:tcPr marL="9525" marR="9525" marT="95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500" b="0" i="0" u="none" strike="noStrike">
                          <a:solidFill>
                            <a:srgbClr val="000000"/>
                          </a:solidFill>
                          <a:latin typeface="Arial"/>
                          <a:ea typeface="Arial"/>
                          <a:cs typeface="Arial"/>
                          <a:sym typeface="Arial"/>
                        </a:rPr>
                        <a:t>38</a:t>
                      </a:r>
                      <a:endParaRPr/>
                    </a:p>
                  </a:txBody>
                  <a:tcPr marL="9525" marR="9525" marT="95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500" b="0" i="0" u="none" strike="noStrike">
                          <a:solidFill>
                            <a:srgbClr val="000000"/>
                          </a:solidFill>
                          <a:latin typeface="Arial"/>
                          <a:ea typeface="Arial"/>
                          <a:cs typeface="Arial"/>
                          <a:sym typeface="Arial"/>
                        </a:rPr>
                        <a:t>F</a:t>
                      </a:r>
                      <a:endParaRPr/>
                    </a:p>
                  </a:txBody>
                  <a:tcPr marL="9525" marR="9525" marT="95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500" b="0" i="0" u="none" strike="noStrike">
                          <a:solidFill>
                            <a:srgbClr val="000000"/>
                          </a:solidFill>
                          <a:latin typeface="Arial"/>
                          <a:ea typeface="Arial"/>
                          <a:cs typeface="Arial"/>
                          <a:sym typeface="Arial"/>
                        </a:rPr>
                        <a:t>08 février 2024</a:t>
                      </a:r>
                      <a:endParaRPr/>
                    </a:p>
                  </a:txBody>
                  <a:tcPr marL="9525" marR="9525" marT="95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1500" b="0" i="0" u="none" strike="noStrike" kern="0" cap="none" spc="0" normalizeH="0" baseline="0" noProof="0">
                          <a:ln>
                            <a:noFill/>
                          </a:ln>
                          <a:solidFill>
                            <a:srgbClr val="000000"/>
                          </a:solidFill>
                          <a:effectLst/>
                          <a:uLnTx/>
                          <a:uFillTx/>
                          <a:latin typeface="Arial"/>
                          <a:ea typeface="Arial"/>
                          <a:cs typeface="Arial"/>
                          <a:sym typeface="Arial"/>
                        </a:rPr>
                        <a:t>Y</a:t>
                      </a:r>
                      <a:endParaRPr kumimoji="0" lang="fr-FR" sz="1400" b="0" i="0" u="none" strike="noStrike" kern="0" cap="none" spc="0" normalizeH="0" baseline="0" noProof="0" dirty="0">
                        <a:ln>
                          <a:noFill/>
                        </a:ln>
                        <a:solidFill>
                          <a:srgbClr val="000000"/>
                        </a:solidFill>
                        <a:effectLst/>
                        <a:uLnTx/>
                        <a:uFillTx/>
                        <a:latin typeface="Arial"/>
                        <a:cs typeface="Arial"/>
                        <a:sym typeface="Arial"/>
                      </a:endParaRPr>
                    </a:p>
                  </a:txBody>
                  <a:tcPr marL="9525" marR="9525" marT="95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500" b="0" i="0" u="none" strike="noStrike" dirty="0">
                          <a:solidFill>
                            <a:srgbClr val="000000"/>
                          </a:solidFill>
                          <a:latin typeface="Arial"/>
                          <a:ea typeface="Arial"/>
                          <a:cs typeface="Arial"/>
                          <a:sym typeface="Arial"/>
                        </a:rPr>
                        <a:t>N</a:t>
                      </a:r>
                      <a:endParaRPr dirty="0"/>
                    </a:p>
                  </a:txBody>
                  <a:tcPr marL="9525" marR="9525" marT="95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1500" b="0" i="0" u="none" strike="noStrike" kern="0" cap="none" spc="0" normalizeH="0" baseline="0" noProof="0">
                          <a:ln>
                            <a:noFill/>
                          </a:ln>
                          <a:solidFill>
                            <a:srgbClr val="000000"/>
                          </a:solidFill>
                          <a:effectLst/>
                          <a:uLnTx/>
                          <a:uFillTx/>
                          <a:latin typeface="Arial"/>
                          <a:ea typeface="Arial"/>
                          <a:cs typeface="Arial"/>
                          <a:sym typeface="Arial"/>
                        </a:rPr>
                        <a:t>Y</a:t>
                      </a:r>
                      <a:endParaRPr kumimoji="0" lang="fr-FR" sz="1400" b="0" i="0" u="none" strike="noStrike" kern="0" cap="none" spc="0" normalizeH="0" baseline="0" noProof="0" dirty="0">
                        <a:ln>
                          <a:noFill/>
                        </a:ln>
                        <a:solidFill>
                          <a:srgbClr val="000000"/>
                        </a:solidFill>
                        <a:effectLst/>
                        <a:uLnTx/>
                        <a:uFillTx/>
                        <a:latin typeface="Arial"/>
                        <a:cs typeface="Arial"/>
                        <a:sym typeface="Arial"/>
                      </a:endParaRPr>
                    </a:p>
                  </a:txBody>
                  <a:tcPr marL="9525" marR="9525" marT="95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9"/>
                  </a:ext>
                </a:extLst>
              </a:tr>
              <a:tr h="299625">
                <a:tc>
                  <a:txBody>
                    <a:bodyPr/>
                    <a:lstStyle/>
                    <a:p>
                      <a:pPr marL="0" marR="0" lvl="0" indent="0" algn="ctr" rtl="0">
                        <a:spcBef>
                          <a:spcPts val="0"/>
                        </a:spcBef>
                        <a:spcAft>
                          <a:spcPts val="0"/>
                        </a:spcAft>
                        <a:buNone/>
                      </a:pPr>
                      <a:r>
                        <a:rPr lang="fr-FR" sz="1500" b="0" i="0" u="none" strike="noStrike">
                          <a:solidFill>
                            <a:srgbClr val="000000"/>
                          </a:solidFill>
                          <a:latin typeface="Arial"/>
                          <a:ea typeface="Arial"/>
                          <a:cs typeface="Arial"/>
                          <a:sym typeface="Arial"/>
                        </a:rPr>
                        <a:t>10</a:t>
                      </a:r>
                      <a:endParaRPr/>
                    </a:p>
                  </a:txBody>
                  <a:tcPr marL="9525" marR="9525" marT="95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ctr" rtl="0">
                        <a:spcBef>
                          <a:spcPts val="0"/>
                        </a:spcBef>
                        <a:spcAft>
                          <a:spcPts val="0"/>
                        </a:spcAft>
                        <a:buNone/>
                      </a:pPr>
                      <a:r>
                        <a:rPr lang="fr-FR" sz="1500" b="0" i="0" u="none" strike="noStrike">
                          <a:solidFill>
                            <a:srgbClr val="000000"/>
                          </a:solidFill>
                          <a:latin typeface="Arial"/>
                          <a:ea typeface="Arial"/>
                          <a:cs typeface="Arial"/>
                          <a:sym typeface="Arial"/>
                        </a:rPr>
                        <a:t>B</a:t>
                      </a:r>
                      <a:endParaRPr/>
                    </a:p>
                  </a:txBody>
                  <a:tcPr marL="9525" marR="9525" marT="95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ctr" rtl="0">
                        <a:spcBef>
                          <a:spcPts val="0"/>
                        </a:spcBef>
                        <a:spcAft>
                          <a:spcPts val="0"/>
                        </a:spcAft>
                        <a:buNone/>
                      </a:pPr>
                      <a:r>
                        <a:rPr lang="fr-FR" sz="1500" b="0" i="0" u="none" strike="noStrike">
                          <a:solidFill>
                            <a:srgbClr val="000000"/>
                          </a:solidFill>
                          <a:latin typeface="Arial"/>
                          <a:ea typeface="Arial"/>
                          <a:cs typeface="Arial"/>
                          <a:sym typeface="Arial"/>
                        </a:rPr>
                        <a:t>47</a:t>
                      </a:r>
                      <a:endParaRPr/>
                    </a:p>
                  </a:txBody>
                  <a:tcPr marL="9525" marR="9525" marT="95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ctr" rtl="0">
                        <a:spcBef>
                          <a:spcPts val="0"/>
                        </a:spcBef>
                        <a:spcAft>
                          <a:spcPts val="0"/>
                        </a:spcAft>
                        <a:buNone/>
                      </a:pPr>
                      <a:r>
                        <a:rPr lang="fr-FR" sz="1500" b="0" i="0" u="none" strike="noStrike">
                          <a:solidFill>
                            <a:srgbClr val="000000"/>
                          </a:solidFill>
                          <a:latin typeface="Arial"/>
                          <a:ea typeface="Arial"/>
                          <a:cs typeface="Arial"/>
                          <a:sym typeface="Arial"/>
                        </a:rPr>
                        <a:t>M</a:t>
                      </a:r>
                      <a:endParaRPr/>
                    </a:p>
                  </a:txBody>
                  <a:tcPr marL="9525" marR="9525" marT="95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ctr" rtl="0">
                        <a:spcBef>
                          <a:spcPts val="0"/>
                        </a:spcBef>
                        <a:spcAft>
                          <a:spcPts val="0"/>
                        </a:spcAft>
                        <a:buNone/>
                      </a:pPr>
                      <a:r>
                        <a:rPr lang="fr-FR" sz="1500" b="0" i="0" u="none" strike="noStrike">
                          <a:solidFill>
                            <a:srgbClr val="000000"/>
                          </a:solidFill>
                          <a:latin typeface="Arial"/>
                          <a:ea typeface="Arial"/>
                          <a:cs typeface="Arial"/>
                          <a:sym typeface="Arial"/>
                        </a:rPr>
                        <a:t>11 février 2024</a:t>
                      </a:r>
                      <a:endParaRPr/>
                    </a:p>
                  </a:txBody>
                  <a:tcPr marL="9525" marR="9525" marT="95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1500" b="0" i="0" u="none" strike="noStrike" kern="0" cap="none" spc="0" normalizeH="0" baseline="0" noProof="0">
                          <a:ln>
                            <a:noFill/>
                          </a:ln>
                          <a:solidFill>
                            <a:srgbClr val="000000"/>
                          </a:solidFill>
                          <a:effectLst/>
                          <a:uLnTx/>
                          <a:uFillTx/>
                          <a:latin typeface="Arial"/>
                          <a:ea typeface="Arial"/>
                          <a:cs typeface="Arial"/>
                          <a:sym typeface="Arial"/>
                        </a:rPr>
                        <a:t>Y</a:t>
                      </a:r>
                      <a:endParaRPr kumimoji="0" lang="fr-FR" sz="1400" b="0" i="0" u="none" strike="noStrike" kern="0" cap="none" spc="0" normalizeH="0" baseline="0" noProof="0" dirty="0">
                        <a:ln>
                          <a:noFill/>
                        </a:ln>
                        <a:solidFill>
                          <a:srgbClr val="000000"/>
                        </a:solidFill>
                        <a:effectLst/>
                        <a:uLnTx/>
                        <a:uFillTx/>
                        <a:latin typeface="Arial"/>
                        <a:cs typeface="Arial"/>
                        <a:sym typeface="Arial"/>
                      </a:endParaRPr>
                    </a:p>
                  </a:txBody>
                  <a:tcPr marL="9525" marR="9525" marT="95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ctr" rtl="0">
                        <a:spcBef>
                          <a:spcPts val="0"/>
                        </a:spcBef>
                        <a:spcAft>
                          <a:spcPts val="0"/>
                        </a:spcAft>
                        <a:buNone/>
                      </a:pPr>
                      <a:r>
                        <a:rPr lang="fr-FR" sz="1500" b="0" i="0" u="none" strike="noStrike">
                          <a:solidFill>
                            <a:srgbClr val="000000"/>
                          </a:solidFill>
                          <a:latin typeface="Arial"/>
                          <a:ea typeface="Arial"/>
                          <a:cs typeface="Arial"/>
                          <a:sym typeface="Arial"/>
                        </a:rPr>
                        <a:t>N</a:t>
                      </a:r>
                      <a:endParaRPr/>
                    </a:p>
                  </a:txBody>
                  <a:tcPr marL="9525" marR="9525" marT="95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1500" b="0" i="0" u="none" strike="noStrike" kern="0" cap="none" spc="0" normalizeH="0" baseline="0" noProof="0">
                          <a:ln>
                            <a:noFill/>
                          </a:ln>
                          <a:solidFill>
                            <a:srgbClr val="000000"/>
                          </a:solidFill>
                          <a:effectLst/>
                          <a:uLnTx/>
                          <a:uFillTx/>
                          <a:latin typeface="Arial"/>
                          <a:ea typeface="Arial"/>
                          <a:cs typeface="Arial"/>
                          <a:sym typeface="Arial"/>
                        </a:rPr>
                        <a:t>Y</a:t>
                      </a:r>
                      <a:endParaRPr kumimoji="0" lang="fr-FR" sz="1400" b="0" i="0" u="none" strike="noStrike" kern="0" cap="none" spc="0" normalizeH="0" baseline="0" noProof="0" dirty="0">
                        <a:ln>
                          <a:noFill/>
                        </a:ln>
                        <a:solidFill>
                          <a:srgbClr val="000000"/>
                        </a:solidFill>
                        <a:effectLst/>
                        <a:uLnTx/>
                        <a:uFillTx/>
                        <a:latin typeface="Arial"/>
                        <a:cs typeface="Arial"/>
                        <a:sym typeface="Arial"/>
                      </a:endParaRPr>
                    </a:p>
                  </a:txBody>
                  <a:tcPr marL="9525" marR="9525" marT="95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extLst>
                  <a:ext uri="{0D108BD9-81ED-4DB2-BD59-A6C34878D82A}">
                    <a16:rowId xmlns:a16="http://schemas.microsoft.com/office/drawing/2014/main" val="10010"/>
                  </a:ext>
                </a:extLst>
              </a:tr>
              <a:tr h="299625">
                <a:tc>
                  <a:txBody>
                    <a:bodyPr/>
                    <a:lstStyle/>
                    <a:p>
                      <a:pPr marL="0" marR="0" lvl="0" indent="0" algn="ctr" rtl="0">
                        <a:spcBef>
                          <a:spcPts val="0"/>
                        </a:spcBef>
                        <a:spcAft>
                          <a:spcPts val="0"/>
                        </a:spcAft>
                        <a:buNone/>
                      </a:pPr>
                      <a:r>
                        <a:rPr lang="fr-FR" sz="1500" b="0" i="0" u="none" strike="noStrike">
                          <a:solidFill>
                            <a:srgbClr val="000000"/>
                          </a:solidFill>
                          <a:latin typeface="Arial"/>
                          <a:ea typeface="Arial"/>
                          <a:cs typeface="Arial"/>
                          <a:sym typeface="Arial"/>
                        </a:rPr>
                        <a:t>11</a:t>
                      </a:r>
                      <a:endParaRPr/>
                    </a:p>
                  </a:txBody>
                  <a:tcPr marL="9525" marR="9525" marT="95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500" b="0" i="0" u="none" strike="noStrike">
                          <a:solidFill>
                            <a:srgbClr val="000000"/>
                          </a:solidFill>
                          <a:latin typeface="Arial"/>
                          <a:ea typeface="Arial"/>
                          <a:cs typeface="Arial"/>
                          <a:sym typeface="Arial"/>
                        </a:rPr>
                        <a:t>A</a:t>
                      </a:r>
                      <a:endParaRPr/>
                    </a:p>
                  </a:txBody>
                  <a:tcPr marL="9525" marR="9525" marT="95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500" b="0" i="0" u="none" strike="noStrike">
                          <a:solidFill>
                            <a:srgbClr val="000000"/>
                          </a:solidFill>
                          <a:latin typeface="Arial"/>
                          <a:ea typeface="Arial"/>
                          <a:cs typeface="Arial"/>
                          <a:sym typeface="Arial"/>
                        </a:rPr>
                        <a:t>27</a:t>
                      </a:r>
                      <a:endParaRPr/>
                    </a:p>
                  </a:txBody>
                  <a:tcPr marL="9525" marR="9525" marT="95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500" b="0" i="0" u="none" strike="noStrike">
                          <a:solidFill>
                            <a:srgbClr val="000000"/>
                          </a:solidFill>
                          <a:latin typeface="Arial"/>
                          <a:ea typeface="Arial"/>
                          <a:cs typeface="Arial"/>
                          <a:sym typeface="Arial"/>
                        </a:rPr>
                        <a:t>F</a:t>
                      </a:r>
                      <a:endParaRPr/>
                    </a:p>
                  </a:txBody>
                  <a:tcPr marL="9525" marR="9525" marT="95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500" b="0" i="0" u="none" strike="noStrike">
                          <a:solidFill>
                            <a:srgbClr val="000000"/>
                          </a:solidFill>
                          <a:latin typeface="Arial"/>
                          <a:ea typeface="Arial"/>
                          <a:cs typeface="Arial"/>
                          <a:sym typeface="Arial"/>
                        </a:rPr>
                        <a:t>17 février 2024</a:t>
                      </a:r>
                      <a:endParaRPr/>
                    </a:p>
                  </a:txBody>
                  <a:tcPr marL="9525" marR="9525" marT="95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1500" b="0" i="0" u="none" strike="noStrike" kern="0" cap="none" spc="0" normalizeH="0" baseline="0" noProof="0" dirty="0">
                          <a:ln>
                            <a:noFill/>
                          </a:ln>
                          <a:solidFill>
                            <a:srgbClr val="000000"/>
                          </a:solidFill>
                          <a:effectLst/>
                          <a:uLnTx/>
                          <a:uFillTx/>
                          <a:latin typeface="Arial"/>
                          <a:ea typeface="Arial"/>
                          <a:cs typeface="Arial"/>
                          <a:sym typeface="Arial"/>
                        </a:rPr>
                        <a:t>Y</a:t>
                      </a:r>
                      <a:endParaRPr kumimoji="0" lang="fr-FR" sz="1400" b="0" i="0" u="none" strike="noStrike" kern="0" cap="none" spc="0" normalizeH="0" baseline="0" noProof="0" dirty="0">
                        <a:ln>
                          <a:noFill/>
                        </a:ln>
                        <a:solidFill>
                          <a:srgbClr val="000000"/>
                        </a:solidFill>
                        <a:effectLst/>
                        <a:uLnTx/>
                        <a:uFillTx/>
                        <a:latin typeface="Arial"/>
                        <a:cs typeface="Arial"/>
                        <a:sym typeface="Arial"/>
                      </a:endParaRPr>
                    </a:p>
                  </a:txBody>
                  <a:tcPr marL="9525" marR="9525" marT="95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500" b="0" i="0" u="none" strike="noStrike">
                          <a:solidFill>
                            <a:srgbClr val="000000"/>
                          </a:solidFill>
                          <a:latin typeface="Arial"/>
                          <a:ea typeface="Arial"/>
                          <a:cs typeface="Arial"/>
                          <a:sym typeface="Arial"/>
                        </a:rPr>
                        <a:t>N</a:t>
                      </a:r>
                      <a:endParaRPr/>
                    </a:p>
                  </a:txBody>
                  <a:tcPr marL="9525" marR="9525" marT="95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1500" b="0" i="0" u="none" strike="noStrike" kern="0" cap="none" spc="0" normalizeH="0" baseline="0" noProof="0" dirty="0">
                          <a:ln>
                            <a:noFill/>
                          </a:ln>
                          <a:solidFill>
                            <a:srgbClr val="000000"/>
                          </a:solidFill>
                          <a:effectLst/>
                          <a:uLnTx/>
                          <a:uFillTx/>
                          <a:latin typeface="Arial"/>
                          <a:ea typeface="Arial"/>
                          <a:cs typeface="Arial"/>
                          <a:sym typeface="Arial"/>
                        </a:rPr>
                        <a:t>Y</a:t>
                      </a:r>
                      <a:endParaRPr kumimoji="0" lang="fr-FR" sz="1400" b="0" i="0" u="none" strike="noStrike" kern="0" cap="none" spc="0" normalizeH="0" baseline="0" noProof="0" dirty="0">
                        <a:ln>
                          <a:noFill/>
                        </a:ln>
                        <a:solidFill>
                          <a:srgbClr val="000000"/>
                        </a:solidFill>
                        <a:effectLst/>
                        <a:uLnTx/>
                        <a:uFillTx/>
                        <a:latin typeface="Arial"/>
                        <a:cs typeface="Arial"/>
                        <a:sym typeface="Arial"/>
                      </a:endParaRPr>
                    </a:p>
                  </a:txBody>
                  <a:tcPr marL="9525" marR="9525" marT="9525"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11"/>
                  </a:ext>
                </a:extLst>
              </a:tr>
            </a:tbl>
          </a:graphicData>
        </a:graphic>
      </p:graphicFrame>
      <p:sp>
        <p:nvSpPr>
          <p:cNvPr id="717" name="Google Shape;717;p74"/>
          <p:cNvSpPr txBox="1"/>
          <p:nvPr/>
        </p:nvSpPr>
        <p:spPr>
          <a:xfrm>
            <a:off x="1258638" y="1373233"/>
            <a:ext cx="9674723" cy="437232"/>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dk1"/>
              </a:buClr>
              <a:buSzPts val="1800"/>
              <a:buFont typeface="Noto Sans Symbols"/>
              <a:buNone/>
            </a:pPr>
            <a:r>
              <a:rPr lang="fr-FR" sz="1800" b="1">
                <a:solidFill>
                  <a:schemeClr val="dk1"/>
                </a:solidFill>
                <a:latin typeface="Arial"/>
                <a:ea typeface="Arial"/>
                <a:cs typeface="Arial"/>
                <a:sym typeface="Arial"/>
              </a:rPr>
              <a:t>Cas confirmés de fièvre jaune, pays X, déc. 2023 - fév. 2024</a:t>
            </a:r>
            <a:endParaRPr/>
          </a:p>
        </p:txBody>
      </p:sp>
      <p:sp>
        <p:nvSpPr>
          <p:cNvPr id="718" name="Google Shape;718;p74"/>
          <p:cNvSpPr txBox="1"/>
          <p:nvPr/>
        </p:nvSpPr>
        <p:spPr>
          <a:xfrm>
            <a:off x="1258638" y="6196631"/>
            <a:ext cx="3120857" cy="33855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fr-FR" sz="1600" i="0" u="none" strike="noStrike">
                <a:solidFill>
                  <a:srgbClr val="000000"/>
                </a:solidFill>
                <a:latin typeface="Arial"/>
                <a:ea typeface="Arial"/>
                <a:cs typeface="Arial"/>
                <a:sym typeface="Arial"/>
              </a:rPr>
              <a:t>Y=Oui, N=Non</a:t>
            </a:r>
            <a:endParaRPr/>
          </a:p>
        </p:txBody>
      </p:sp>
      <p:sp>
        <p:nvSpPr>
          <p:cNvPr id="719" name="Google Shape;719;p74"/>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Données d’une liste des cas : </a:t>
            </a:r>
            <a:br>
              <a:rPr lang="fr-FR" dirty="0">
                <a:latin typeface="Franklin Gothic Medium" panose="020B0603020102020204" pitchFamily="34" charset="0"/>
              </a:rPr>
            </a:br>
            <a:r>
              <a:rPr lang="fr-FR" dirty="0">
                <a:latin typeface="Franklin Gothic Medium" panose="020B0603020102020204" pitchFamily="34" charset="0"/>
              </a:rPr>
              <a:t>Maladies humaines</a:t>
            </a:r>
            <a:endParaRPr dirty="0">
              <a:latin typeface="Franklin Gothic Medium" panose="020B0603020102020204" pitchFamily="34"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724"/>
        <p:cNvGrpSpPr/>
        <p:nvPr/>
      </p:nvGrpSpPr>
      <p:grpSpPr>
        <a:xfrm>
          <a:off x="0" y="0"/>
          <a:ext cx="0" cy="0"/>
          <a:chOff x="0" y="0"/>
          <a:chExt cx="0" cy="0"/>
        </a:xfrm>
      </p:grpSpPr>
      <p:sp>
        <p:nvSpPr>
          <p:cNvPr id="725" name="Google Shape;725;p75"/>
          <p:cNvSpPr txBox="1"/>
          <p:nvPr/>
        </p:nvSpPr>
        <p:spPr>
          <a:xfrm>
            <a:off x="1146609" y="1257300"/>
            <a:ext cx="10149840"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Clr>
                <a:schemeClr val="dk1"/>
              </a:buClr>
              <a:buSzPts val="1800"/>
              <a:buFont typeface="Noto Sans Symbols"/>
              <a:buNone/>
            </a:pPr>
            <a:r>
              <a:rPr lang="fr-FR" sz="1800" b="1" dirty="0">
                <a:solidFill>
                  <a:schemeClr val="dk1"/>
                </a:solidFill>
                <a:latin typeface="Arial"/>
                <a:ea typeface="Arial"/>
                <a:cs typeface="Arial"/>
                <a:sym typeface="Arial"/>
              </a:rPr>
              <a:t>Grippe aviaire suspectée/confirmée, pays Y, 2023</a:t>
            </a:r>
            <a:endParaRPr dirty="0"/>
          </a:p>
        </p:txBody>
      </p:sp>
      <p:graphicFrame>
        <p:nvGraphicFramePr>
          <p:cNvPr id="726" name="Google Shape;726;p75"/>
          <p:cNvGraphicFramePr/>
          <p:nvPr>
            <p:extLst>
              <p:ext uri="{D42A27DB-BD31-4B8C-83A1-F6EECF244321}">
                <p14:modId xmlns:p14="http://schemas.microsoft.com/office/powerpoint/2010/main" val="2015791613"/>
              </p:ext>
            </p:extLst>
          </p:nvPr>
        </p:nvGraphicFramePr>
        <p:xfrm>
          <a:off x="895551" y="1626632"/>
          <a:ext cx="10529237" cy="4526280"/>
        </p:xfrm>
        <a:graphic>
          <a:graphicData uri="http://schemas.openxmlformats.org/drawingml/2006/table">
            <a:tbl>
              <a:tblPr firstRow="1" bandRow="1">
                <a:noFill/>
                <a:tableStyleId>{16383FDF-1E33-4024-AB8F-A600576D755A}</a:tableStyleId>
              </a:tblPr>
              <a:tblGrid>
                <a:gridCol w="1254091">
                  <a:extLst>
                    <a:ext uri="{9D8B030D-6E8A-4147-A177-3AD203B41FA5}">
                      <a16:colId xmlns:a16="http://schemas.microsoft.com/office/drawing/2014/main" val="20000"/>
                    </a:ext>
                  </a:extLst>
                </a:gridCol>
                <a:gridCol w="1010653">
                  <a:extLst>
                    <a:ext uri="{9D8B030D-6E8A-4147-A177-3AD203B41FA5}">
                      <a16:colId xmlns:a16="http://schemas.microsoft.com/office/drawing/2014/main" val="20001"/>
                    </a:ext>
                  </a:extLst>
                </a:gridCol>
                <a:gridCol w="1157840">
                  <a:extLst>
                    <a:ext uri="{9D8B030D-6E8A-4147-A177-3AD203B41FA5}">
                      <a16:colId xmlns:a16="http://schemas.microsoft.com/office/drawing/2014/main" val="20002"/>
                    </a:ext>
                  </a:extLst>
                </a:gridCol>
                <a:gridCol w="818148">
                  <a:extLst>
                    <a:ext uri="{9D8B030D-6E8A-4147-A177-3AD203B41FA5}">
                      <a16:colId xmlns:a16="http://schemas.microsoft.com/office/drawing/2014/main" val="20003"/>
                    </a:ext>
                  </a:extLst>
                </a:gridCol>
                <a:gridCol w="786063">
                  <a:extLst>
                    <a:ext uri="{9D8B030D-6E8A-4147-A177-3AD203B41FA5}">
                      <a16:colId xmlns:a16="http://schemas.microsoft.com/office/drawing/2014/main" val="20004"/>
                    </a:ext>
                  </a:extLst>
                </a:gridCol>
                <a:gridCol w="1026694">
                  <a:extLst>
                    <a:ext uri="{9D8B030D-6E8A-4147-A177-3AD203B41FA5}">
                      <a16:colId xmlns:a16="http://schemas.microsoft.com/office/drawing/2014/main" val="20005"/>
                    </a:ext>
                  </a:extLst>
                </a:gridCol>
                <a:gridCol w="1219200">
                  <a:extLst>
                    <a:ext uri="{9D8B030D-6E8A-4147-A177-3AD203B41FA5}">
                      <a16:colId xmlns:a16="http://schemas.microsoft.com/office/drawing/2014/main" val="20006"/>
                    </a:ext>
                  </a:extLst>
                </a:gridCol>
                <a:gridCol w="673769">
                  <a:extLst>
                    <a:ext uri="{9D8B030D-6E8A-4147-A177-3AD203B41FA5}">
                      <a16:colId xmlns:a16="http://schemas.microsoft.com/office/drawing/2014/main" val="20007"/>
                    </a:ext>
                  </a:extLst>
                </a:gridCol>
                <a:gridCol w="1106905">
                  <a:extLst>
                    <a:ext uri="{9D8B030D-6E8A-4147-A177-3AD203B41FA5}">
                      <a16:colId xmlns:a16="http://schemas.microsoft.com/office/drawing/2014/main" val="20008"/>
                    </a:ext>
                  </a:extLst>
                </a:gridCol>
                <a:gridCol w="1475874">
                  <a:extLst>
                    <a:ext uri="{9D8B030D-6E8A-4147-A177-3AD203B41FA5}">
                      <a16:colId xmlns:a16="http://schemas.microsoft.com/office/drawing/2014/main" val="20009"/>
                    </a:ext>
                  </a:extLst>
                </a:gridCol>
              </a:tblGrid>
              <a:tr h="637100">
                <a:tc>
                  <a:txBody>
                    <a:bodyPr/>
                    <a:lstStyle/>
                    <a:p>
                      <a:pPr marL="0" marR="0" lvl="0" indent="0" algn="ctr" rtl="0">
                        <a:spcBef>
                          <a:spcPts val="0"/>
                        </a:spcBef>
                        <a:spcAft>
                          <a:spcPts val="0"/>
                        </a:spcAft>
                        <a:buNone/>
                      </a:pPr>
                      <a:r>
                        <a:rPr lang="fr-FR" sz="1500" u="none" strike="noStrike" noProof="0" dirty="0">
                          <a:solidFill>
                            <a:schemeClr val="dk1"/>
                          </a:solidFill>
                        </a:rPr>
                        <a:t>Date : </a:t>
                      </a:r>
                      <a:br>
                        <a:rPr lang="fr-FR" sz="1500" u="none" strike="noStrike" noProof="0" dirty="0">
                          <a:solidFill>
                            <a:schemeClr val="dk1"/>
                          </a:solidFill>
                        </a:rPr>
                      </a:br>
                      <a:r>
                        <a:rPr lang="fr-FR" sz="1500" u="none" strike="noStrike" noProof="0" dirty="0">
                          <a:solidFill>
                            <a:schemeClr val="dk1"/>
                          </a:solidFill>
                        </a:rPr>
                        <a:t>1</a:t>
                      </a:r>
                      <a:r>
                        <a:rPr lang="fr-FR" sz="1500" u="none" strike="noStrike" baseline="30000" noProof="0" dirty="0">
                          <a:solidFill>
                            <a:schemeClr val="dk1"/>
                          </a:solidFill>
                        </a:rPr>
                        <a:t>er</a:t>
                      </a:r>
                      <a:r>
                        <a:rPr lang="fr-FR" sz="1500" u="none" strike="noStrike" noProof="0" dirty="0">
                          <a:solidFill>
                            <a:schemeClr val="dk1"/>
                          </a:solidFill>
                        </a:rPr>
                        <a:t> Malade</a:t>
                      </a:r>
                      <a:endParaRPr lang="fr-FR" sz="1500" b="1" i="0" u="none" strike="noStrike" noProof="0" dirty="0">
                        <a:solidFill>
                          <a:schemeClr val="dk1"/>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1500" u="none" strike="noStrike" noProof="0" dirty="0">
                          <a:solidFill>
                            <a:schemeClr val="dk1"/>
                          </a:solidFill>
                        </a:rPr>
                        <a:t>Ferme</a:t>
                      </a:r>
                      <a:r>
                        <a:rPr lang="fr-FR" sz="1400" u="none" strike="noStrike" noProof="0" dirty="0">
                          <a:solidFill>
                            <a:schemeClr val="lt1"/>
                          </a:solidFill>
                        </a:rPr>
                        <a:t> </a:t>
                      </a:r>
                      <a:r>
                        <a:rPr lang="fr-FR" sz="1500" u="none" strike="noStrike" noProof="0" dirty="0">
                          <a:solidFill>
                            <a:schemeClr val="dk1"/>
                          </a:solidFill>
                        </a:rPr>
                        <a:t>ID</a:t>
                      </a:r>
                      <a:endParaRPr lang="fr-FR" sz="1500" b="1" i="0" u="none" strike="noStrike" noProof="0" dirty="0">
                        <a:solidFill>
                          <a:schemeClr val="dk1"/>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1500" u="none" strike="noStrike" noProof="0" dirty="0">
                          <a:solidFill>
                            <a:schemeClr val="dk1"/>
                          </a:solidFill>
                        </a:rPr>
                        <a:t>Espèces</a:t>
                      </a:r>
                      <a:endParaRPr lang="fr-FR" sz="1500" b="1" i="0" u="none" strike="noStrike" noProof="0" dirty="0">
                        <a:solidFill>
                          <a:schemeClr val="dk1"/>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1500" u="none" strike="noStrike" noProof="0" dirty="0">
                          <a:solidFill>
                            <a:schemeClr val="dk1"/>
                          </a:solidFill>
                        </a:rPr>
                        <a:t>Total</a:t>
                      </a:r>
                      <a:endParaRPr lang="fr-FR" sz="1500" b="1" i="0" u="none" strike="noStrike" noProof="0" dirty="0">
                        <a:solidFill>
                          <a:schemeClr val="dk1"/>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1500" u="none" strike="noStrike" noProof="0" dirty="0">
                          <a:solidFill>
                            <a:schemeClr val="dk1"/>
                          </a:solidFill>
                        </a:rPr>
                        <a:t># </a:t>
                      </a:r>
                      <a:r>
                        <a:rPr lang="fr-FR" sz="1500" noProof="0" dirty="0">
                          <a:solidFill>
                            <a:schemeClr val="dk1"/>
                          </a:solidFill>
                        </a:rPr>
                        <a:t>malades</a:t>
                      </a:r>
                      <a:endParaRPr lang="fr-FR" sz="1500" b="1" i="0" u="none" strike="noStrike" noProof="0" dirty="0">
                        <a:solidFill>
                          <a:schemeClr val="dk1"/>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1500" u="none" strike="noStrike" noProof="0" dirty="0">
                          <a:solidFill>
                            <a:schemeClr val="dk1"/>
                          </a:solidFill>
                        </a:rPr>
                        <a:t>Écouvillon choanal</a:t>
                      </a:r>
                      <a:endParaRPr lang="fr-FR" sz="1500" b="1" i="0" u="none" strike="noStrike" noProof="0" dirty="0">
                        <a:solidFill>
                          <a:schemeClr val="dk1"/>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1500" u="none" strike="noStrike" noProof="0" dirty="0">
                          <a:solidFill>
                            <a:schemeClr val="dk1"/>
                          </a:solidFill>
                        </a:rPr>
                        <a:t>Écouvillon cloacal</a:t>
                      </a:r>
                      <a:endParaRPr lang="fr-FR" sz="1500" b="1" i="0" u="none" strike="noStrike" noProof="0" dirty="0">
                        <a:solidFill>
                          <a:schemeClr val="dk1"/>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1500" u="none" strike="noStrike" noProof="0" dirty="0">
                          <a:solidFill>
                            <a:schemeClr val="dk1"/>
                          </a:solidFill>
                        </a:rPr>
                        <a:t># morts</a:t>
                      </a:r>
                      <a:endParaRPr lang="fr-FR" sz="1500" b="1" i="0" u="none" strike="noStrike" noProof="0" dirty="0">
                        <a:solidFill>
                          <a:schemeClr val="dk1"/>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Clr>
                          <a:schemeClr val="dk1"/>
                        </a:buClr>
                        <a:buSzPts val="1500"/>
                        <a:buFont typeface="Arial"/>
                        <a:buNone/>
                      </a:pPr>
                      <a:r>
                        <a:rPr lang="fr-FR" sz="1500" u="none" strike="noStrike" noProof="0" dirty="0">
                          <a:solidFill>
                            <a:schemeClr val="dk1"/>
                          </a:solidFill>
                        </a:rPr>
                        <a:t>Exemple de choana</a:t>
                      </a:r>
                    </a:p>
                    <a:p>
                      <a:pPr marL="0" marR="0" lvl="0" indent="0" algn="ctr" rtl="0">
                        <a:spcBef>
                          <a:spcPts val="0"/>
                        </a:spcBef>
                        <a:spcAft>
                          <a:spcPts val="0"/>
                        </a:spcAft>
                        <a:buClr>
                          <a:schemeClr val="dk1"/>
                        </a:buClr>
                        <a:buSzPts val="1500"/>
                        <a:buFont typeface="Arial"/>
                        <a:buNone/>
                      </a:pPr>
                      <a:r>
                        <a:rPr lang="fr-FR" sz="1500" u="none" strike="noStrike" noProof="0" dirty="0">
                          <a:solidFill>
                            <a:schemeClr val="dk1"/>
                          </a:solidFill>
                        </a:rPr>
                        <a:t>positif</a:t>
                      </a:r>
                      <a:endParaRPr lang="fr-FR" sz="1500" b="1" i="0" u="none" strike="noStrike" noProof="0" dirty="0">
                        <a:solidFill>
                          <a:schemeClr val="dk1"/>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Clr>
                          <a:schemeClr val="dk1"/>
                        </a:buClr>
                        <a:buSzPts val="1500"/>
                        <a:buFont typeface="Arial"/>
                        <a:buNone/>
                      </a:pPr>
                      <a:r>
                        <a:rPr lang="fr-FR" sz="1500" u="none" strike="noStrike" noProof="0" dirty="0">
                          <a:solidFill>
                            <a:schemeClr val="dk1"/>
                          </a:solidFill>
                        </a:rPr>
                        <a:t>Échantillon de cloaque positif</a:t>
                      </a:r>
                      <a:endParaRPr lang="fr-FR" sz="1500" b="1" i="0" u="none" strike="noStrike" noProof="0" dirty="0">
                        <a:solidFill>
                          <a:schemeClr val="dk1"/>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extLst>
                  <a:ext uri="{0D108BD9-81ED-4DB2-BD59-A6C34878D82A}">
                    <a16:rowId xmlns:a16="http://schemas.microsoft.com/office/drawing/2014/main" val="10000"/>
                  </a:ext>
                </a:extLst>
              </a:tr>
              <a:tr h="384048">
                <a:tc>
                  <a:txBody>
                    <a:bodyPr/>
                    <a:lstStyle/>
                    <a:p>
                      <a:pPr marL="0" marR="0" lvl="0" indent="0" algn="ctr" rtl="0">
                        <a:spcBef>
                          <a:spcPts val="0"/>
                        </a:spcBef>
                        <a:spcAft>
                          <a:spcPts val="0"/>
                        </a:spcAft>
                        <a:buNone/>
                      </a:pPr>
                      <a:r>
                        <a:rPr lang="fr-FR" sz="1500" u="none" strike="noStrike" dirty="0"/>
                        <a:t>1/1/23</a:t>
                      </a:r>
                      <a:endParaRPr sz="1500" b="0" i="0" u="none" strike="noStrike" dirty="0">
                        <a:solidFill>
                          <a:srgbClr val="000000"/>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ctr" rtl="0">
                        <a:spcBef>
                          <a:spcPts val="0"/>
                        </a:spcBef>
                        <a:spcAft>
                          <a:spcPts val="0"/>
                        </a:spcAft>
                        <a:buClr>
                          <a:schemeClr val="dk1"/>
                        </a:buClr>
                        <a:buSzPts val="1500"/>
                        <a:buFont typeface="Arial"/>
                        <a:buNone/>
                      </a:pPr>
                      <a:r>
                        <a:rPr lang="fr-FR" sz="1500" u="none" strike="noStrike" dirty="0"/>
                        <a:t>A</a:t>
                      </a:r>
                      <a:endParaRPr sz="1500" b="0" i="0" u="none" strike="noStrike" dirty="0">
                        <a:solidFill>
                          <a:srgbClr val="000000"/>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ctr" rtl="0">
                        <a:spcBef>
                          <a:spcPts val="0"/>
                        </a:spcBef>
                        <a:spcAft>
                          <a:spcPts val="0"/>
                        </a:spcAft>
                        <a:buNone/>
                      </a:pPr>
                      <a:r>
                        <a:rPr lang="fr-FR" sz="1500" u="none" strike="noStrike" dirty="0"/>
                        <a:t>Poulet</a:t>
                      </a:r>
                      <a:endParaRPr sz="1500" b="0" i="0" u="none" strike="noStrike" dirty="0">
                        <a:solidFill>
                          <a:srgbClr val="000000"/>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ctr" rtl="0">
                        <a:spcBef>
                          <a:spcPts val="0"/>
                        </a:spcBef>
                        <a:spcAft>
                          <a:spcPts val="0"/>
                        </a:spcAft>
                        <a:buNone/>
                      </a:pPr>
                      <a:r>
                        <a:rPr lang="fr-FR" sz="1500" u="none" strike="noStrike" dirty="0"/>
                        <a:t>535</a:t>
                      </a:r>
                      <a:endParaRPr sz="1500" b="0" i="0" u="none" strike="noStrike" dirty="0">
                        <a:solidFill>
                          <a:srgbClr val="000000"/>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ctr" rtl="0">
                        <a:spcBef>
                          <a:spcPts val="0"/>
                        </a:spcBef>
                        <a:spcAft>
                          <a:spcPts val="0"/>
                        </a:spcAft>
                        <a:buNone/>
                      </a:pPr>
                      <a:r>
                        <a:rPr lang="fr-FR" sz="1500" u="none" strike="noStrike"/>
                        <a:t>46</a:t>
                      </a:r>
                      <a:endParaRPr sz="1500" b="0" i="0" u="none" strike="noStrike">
                        <a:solidFill>
                          <a:srgbClr val="000000"/>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ctr" rtl="0">
                        <a:spcBef>
                          <a:spcPts val="0"/>
                        </a:spcBef>
                        <a:spcAft>
                          <a:spcPts val="0"/>
                        </a:spcAft>
                        <a:buNone/>
                      </a:pPr>
                      <a:r>
                        <a:rPr lang="fr-FR" sz="1500" u="none" strike="noStrike"/>
                        <a:t>42</a:t>
                      </a:r>
                      <a:endParaRPr sz="1500" b="0" i="0" u="none" strike="noStrike">
                        <a:solidFill>
                          <a:srgbClr val="000000"/>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ctr" rtl="0">
                        <a:spcBef>
                          <a:spcPts val="0"/>
                        </a:spcBef>
                        <a:spcAft>
                          <a:spcPts val="0"/>
                        </a:spcAft>
                        <a:buNone/>
                      </a:pPr>
                      <a:r>
                        <a:rPr lang="fr-FR" sz="1500" u="none" strike="noStrike" dirty="0"/>
                        <a:t>40</a:t>
                      </a:r>
                      <a:endParaRPr sz="1500" b="0" i="0" u="none" strike="noStrike" dirty="0">
                        <a:solidFill>
                          <a:srgbClr val="000000"/>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ctr" rtl="0">
                        <a:spcBef>
                          <a:spcPts val="0"/>
                        </a:spcBef>
                        <a:spcAft>
                          <a:spcPts val="0"/>
                        </a:spcAft>
                        <a:buNone/>
                      </a:pPr>
                      <a:r>
                        <a:rPr lang="fr-FR" sz="1500" u="none" strike="noStrike" dirty="0"/>
                        <a:t>15</a:t>
                      </a:r>
                      <a:endParaRPr sz="1500" b="0" i="0" u="none" strike="noStrike" dirty="0">
                        <a:solidFill>
                          <a:srgbClr val="000000"/>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ctr" rtl="0">
                        <a:spcBef>
                          <a:spcPts val="0"/>
                        </a:spcBef>
                        <a:spcAft>
                          <a:spcPts val="0"/>
                        </a:spcAft>
                        <a:buClr>
                          <a:schemeClr val="dk1"/>
                        </a:buClr>
                        <a:buSzPts val="1500"/>
                        <a:buFont typeface="Arial"/>
                        <a:buNone/>
                      </a:pPr>
                      <a:r>
                        <a:rPr lang="fr-FR" sz="1500" u="none" strike="noStrike" dirty="0"/>
                        <a:t>15</a:t>
                      </a:r>
                      <a:endParaRPr sz="1500" b="0" i="0" u="none" strike="noStrike" dirty="0">
                        <a:solidFill>
                          <a:srgbClr val="000000"/>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ctr" rtl="0">
                        <a:spcBef>
                          <a:spcPts val="0"/>
                        </a:spcBef>
                        <a:spcAft>
                          <a:spcPts val="0"/>
                        </a:spcAft>
                        <a:buClr>
                          <a:schemeClr val="dk1"/>
                        </a:buClr>
                        <a:buSzPts val="1500"/>
                        <a:buFont typeface="Arial"/>
                        <a:buNone/>
                      </a:pPr>
                      <a:r>
                        <a:rPr lang="fr-FR" sz="1500" u="none" strike="noStrike" dirty="0"/>
                        <a:t>15</a:t>
                      </a:r>
                      <a:endParaRPr sz="1500" b="0" i="0" u="none" strike="noStrike" dirty="0">
                        <a:solidFill>
                          <a:srgbClr val="000000"/>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extLst>
                  <a:ext uri="{0D108BD9-81ED-4DB2-BD59-A6C34878D82A}">
                    <a16:rowId xmlns:a16="http://schemas.microsoft.com/office/drawing/2014/main" val="10001"/>
                  </a:ext>
                </a:extLst>
              </a:tr>
              <a:tr h="384048">
                <a:tc>
                  <a:txBody>
                    <a:bodyPr/>
                    <a:lstStyle/>
                    <a:p>
                      <a:pPr marL="0" marR="0" lvl="0" indent="0" algn="ctr" rtl="0">
                        <a:spcBef>
                          <a:spcPts val="0"/>
                        </a:spcBef>
                        <a:spcAft>
                          <a:spcPts val="0"/>
                        </a:spcAft>
                        <a:buNone/>
                      </a:pPr>
                      <a:r>
                        <a:rPr lang="fr-FR" sz="1500" u="none" strike="noStrike" dirty="0"/>
                        <a:t>1/1/23</a:t>
                      </a:r>
                      <a:endParaRPr sz="1500" b="0" i="0" u="none" strike="noStrike" dirty="0">
                        <a:solidFill>
                          <a:srgbClr val="000000"/>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500" u="none" strike="noStrike" dirty="0"/>
                        <a:t>A</a:t>
                      </a:r>
                      <a:endParaRPr sz="1500" b="0" i="0" u="none" strike="noStrike" dirty="0">
                        <a:solidFill>
                          <a:srgbClr val="000000"/>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500" u="none" strike="noStrike" dirty="0"/>
                        <a:t>Canard</a:t>
                      </a:r>
                      <a:endParaRPr sz="1500" b="0" i="0" u="none" strike="noStrike" dirty="0">
                        <a:solidFill>
                          <a:srgbClr val="000000"/>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500" u="none" strike="noStrike" dirty="0"/>
                        <a:t>220</a:t>
                      </a:r>
                      <a:endParaRPr sz="1500" b="0" i="0" u="none" strike="noStrike" dirty="0">
                        <a:solidFill>
                          <a:srgbClr val="000000"/>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500" u="none" strike="noStrike" dirty="0"/>
                        <a:t>31</a:t>
                      </a:r>
                      <a:endParaRPr sz="1500" b="0" i="0" u="none" strike="noStrike" dirty="0">
                        <a:solidFill>
                          <a:srgbClr val="000000"/>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500" u="none" strike="noStrike" dirty="0"/>
                        <a:t>31</a:t>
                      </a:r>
                      <a:endParaRPr sz="1500" b="0" i="0" u="none" strike="noStrike" dirty="0">
                        <a:solidFill>
                          <a:srgbClr val="000000"/>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500" u="none" strike="noStrike" dirty="0"/>
                        <a:t>31</a:t>
                      </a:r>
                      <a:endParaRPr sz="1500" b="0" i="0" u="none" strike="noStrike" dirty="0">
                        <a:solidFill>
                          <a:srgbClr val="000000"/>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500" u="none" strike="noStrike"/>
                        <a:t>12</a:t>
                      </a:r>
                      <a:endParaRPr sz="1500" b="0" i="0" u="none" strike="noStrike">
                        <a:solidFill>
                          <a:srgbClr val="000000"/>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Clr>
                          <a:schemeClr val="dk1"/>
                        </a:buClr>
                        <a:buSzPts val="1500"/>
                        <a:buFont typeface="Arial"/>
                        <a:buNone/>
                      </a:pPr>
                      <a:r>
                        <a:rPr lang="fr-FR" sz="1500" u="none" strike="noStrike"/>
                        <a:t>11</a:t>
                      </a:r>
                      <a:endParaRPr sz="1500" b="0" i="0" u="none" strike="noStrike">
                        <a:solidFill>
                          <a:srgbClr val="000000"/>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Clr>
                          <a:schemeClr val="dk1"/>
                        </a:buClr>
                        <a:buSzPts val="1500"/>
                        <a:buFont typeface="Arial"/>
                        <a:buNone/>
                      </a:pPr>
                      <a:r>
                        <a:rPr lang="fr-FR" sz="1500" u="none" strike="noStrike" dirty="0"/>
                        <a:t>11</a:t>
                      </a:r>
                      <a:endParaRPr sz="1500" b="0" i="0" u="none" strike="noStrike" dirty="0">
                        <a:solidFill>
                          <a:srgbClr val="000000"/>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384048">
                <a:tc>
                  <a:txBody>
                    <a:bodyPr/>
                    <a:lstStyle/>
                    <a:p>
                      <a:pPr marL="0" marR="0" lvl="0" indent="0" algn="ctr" rtl="0">
                        <a:spcBef>
                          <a:spcPts val="0"/>
                        </a:spcBef>
                        <a:spcAft>
                          <a:spcPts val="0"/>
                        </a:spcAft>
                        <a:buNone/>
                      </a:pPr>
                      <a:r>
                        <a:rPr lang="fr-FR" sz="1500" u="none" strike="noStrike"/>
                        <a:t>1/1/23</a:t>
                      </a:r>
                      <a:endParaRPr sz="1500" b="0" i="0" u="none" strike="noStrike">
                        <a:solidFill>
                          <a:srgbClr val="000000"/>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ctr" rtl="0">
                        <a:spcBef>
                          <a:spcPts val="0"/>
                        </a:spcBef>
                        <a:spcAft>
                          <a:spcPts val="0"/>
                        </a:spcAft>
                        <a:buNone/>
                      </a:pPr>
                      <a:r>
                        <a:rPr lang="fr-FR" sz="1500" u="none" strike="noStrike" dirty="0"/>
                        <a:t>A</a:t>
                      </a:r>
                      <a:endParaRPr sz="1500" b="0" i="0" u="none" strike="noStrike" dirty="0">
                        <a:solidFill>
                          <a:srgbClr val="000000"/>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ctr" rtl="0">
                        <a:spcBef>
                          <a:spcPts val="0"/>
                        </a:spcBef>
                        <a:spcAft>
                          <a:spcPts val="0"/>
                        </a:spcAft>
                        <a:buNone/>
                      </a:pPr>
                      <a:r>
                        <a:rPr lang="fr-FR" sz="1500" u="none" strike="noStrike" dirty="0"/>
                        <a:t>Oie</a:t>
                      </a:r>
                      <a:endParaRPr sz="1500" dirty="0"/>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ctr" rtl="0">
                        <a:spcBef>
                          <a:spcPts val="0"/>
                        </a:spcBef>
                        <a:spcAft>
                          <a:spcPts val="0"/>
                        </a:spcAft>
                        <a:buNone/>
                      </a:pPr>
                      <a:r>
                        <a:rPr lang="fr-FR" sz="1500" u="none" strike="noStrike" dirty="0"/>
                        <a:t>75</a:t>
                      </a:r>
                      <a:endParaRPr sz="1500" b="0" i="0" u="none" strike="noStrike" dirty="0">
                        <a:solidFill>
                          <a:srgbClr val="000000"/>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ctr" rtl="0">
                        <a:spcBef>
                          <a:spcPts val="0"/>
                        </a:spcBef>
                        <a:spcAft>
                          <a:spcPts val="0"/>
                        </a:spcAft>
                        <a:buNone/>
                      </a:pPr>
                      <a:r>
                        <a:rPr lang="fr-FR" sz="1500" u="none" strike="noStrike"/>
                        <a:t>9</a:t>
                      </a:r>
                      <a:endParaRPr sz="1500" b="0" i="0" u="none" strike="noStrike">
                        <a:solidFill>
                          <a:srgbClr val="000000"/>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ctr" rtl="0">
                        <a:spcBef>
                          <a:spcPts val="0"/>
                        </a:spcBef>
                        <a:spcAft>
                          <a:spcPts val="0"/>
                        </a:spcAft>
                        <a:buNone/>
                      </a:pPr>
                      <a:r>
                        <a:rPr lang="fr-FR" sz="1500" u="none" strike="noStrike"/>
                        <a:t>9</a:t>
                      </a:r>
                      <a:endParaRPr sz="1500" b="0" i="0" u="none" strike="noStrike">
                        <a:solidFill>
                          <a:srgbClr val="000000"/>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ctr" rtl="0">
                        <a:spcBef>
                          <a:spcPts val="0"/>
                        </a:spcBef>
                        <a:spcAft>
                          <a:spcPts val="0"/>
                        </a:spcAft>
                        <a:buNone/>
                      </a:pPr>
                      <a:r>
                        <a:rPr lang="fr-FR" sz="1500" u="none" strike="noStrike" dirty="0"/>
                        <a:t>9</a:t>
                      </a:r>
                      <a:endParaRPr sz="1500" b="0" i="0" u="none" strike="noStrike" dirty="0">
                        <a:solidFill>
                          <a:srgbClr val="000000"/>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ctr" rtl="0">
                        <a:spcBef>
                          <a:spcPts val="0"/>
                        </a:spcBef>
                        <a:spcAft>
                          <a:spcPts val="0"/>
                        </a:spcAft>
                        <a:buNone/>
                      </a:pPr>
                      <a:r>
                        <a:rPr lang="fr-FR" sz="1500" u="none" strike="noStrike" dirty="0"/>
                        <a:t>3</a:t>
                      </a:r>
                      <a:endParaRPr sz="1500" b="0" i="0" u="none" strike="noStrike" dirty="0">
                        <a:solidFill>
                          <a:srgbClr val="000000"/>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ctr" rtl="0">
                        <a:spcBef>
                          <a:spcPts val="0"/>
                        </a:spcBef>
                        <a:spcAft>
                          <a:spcPts val="0"/>
                        </a:spcAft>
                        <a:buClr>
                          <a:schemeClr val="dk1"/>
                        </a:buClr>
                        <a:buSzPts val="1500"/>
                        <a:buFont typeface="Arial"/>
                        <a:buNone/>
                      </a:pPr>
                      <a:r>
                        <a:rPr lang="fr-FR" sz="1500" u="none" strike="noStrike"/>
                        <a:t>3</a:t>
                      </a:r>
                      <a:endParaRPr sz="1500" b="0" i="0" u="none" strike="noStrike">
                        <a:solidFill>
                          <a:srgbClr val="000000"/>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ctr" rtl="0">
                        <a:spcBef>
                          <a:spcPts val="0"/>
                        </a:spcBef>
                        <a:spcAft>
                          <a:spcPts val="0"/>
                        </a:spcAft>
                        <a:buClr>
                          <a:schemeClr val="dk1"/>
                        </a:buClr>
                        <a:buSzPts val="1500"/>
                        <a:buFont typeface="Arial"/>
                        <a:buNone/>
                      </a:pPr>
                      <a:r>
                        <a:rPr lang="fr-FR" sz="1500" u="none" strike="noStrike" dirty="0"/>
                        <a:t>3</a:t>
                      </a:r>
                      <a:endParaRPr sz="1500" b="0" i="0" u="none" strike="noStrike" dirty="0">
                        <a:solidFill>
                          <a:srgbClr val="000000"/>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extLst>
                  <a:ext uri="{0D108BD9-81ED-4DB2-BD59-A6C34878D82A}">
                    <a16:rowId xmlns:a16="http://schemas.microsoft.com/office/drawing/2014/main" val="10003"/>
                  </a:ext>
                </a:extLst>
              </a:tr>
              <a:tr h="384048">
                <a:tc>
                  <a:txBody>
                    <a:bodyPr/>
                    <a:lstStyle/>
                    <a:p>
                      <a:pPr marL="0" marR="0" lvl="0" indent="0" algn="ctr" rtl="0">
                        <a:spcBef>
                          <a:spcPts val="0"/>
                        </a:spcBef>
                        <a:spcAft>
                          <a:spcPts val="0"/>
                        </a:spcAft>
                        <a:buNone/>
                      </a:pPr>
                      <a:r>
                        <a:rPr lang="fr-FR" sz="1500" u="none" strike="noStrike"/>
                        <a:t>3/1/23</a:t>
                      </a:r>
                      <a:endParaRPr sz="1500" b="0" i="0" u="none" strike="noStrike">
                        <a:solidFill>
                          <a:srgbClr val="000000"/>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500" u="none" strike="noStrike"/>
                        <a:t>B</a:t>
                      </a:r>
                      <a:endParaRPr sz="1500" b="0" i="0" u="none" strike="noStrike">
                        <a:solidFill>
                          <a:srgbClr val="000000"/>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500" u="none" strike="noStrike" dirty="0"/>
                        <a:t>Poulet</a:t>
                      </a:r>
                      <a:endParaRPr sz="1500" b="0" i="0" u="none" strike="noStrike" dirty="0">
                        <a:solidFill>
                          <a:srgbClr val="000000"/>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500" u="none" strike="noStrike" dirty="0"/>
                        <a:t>255</a:t>
                      </a:r>
                      <a:endParaRPr sz="1500" b="0" i="0" u="none" strike="noStrike" dirty="0">
                        <a:solidFill>
                          <a:srgbClr val="000000"/>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500" u="none" strike="noStrike" dirty="0"/>
                        <a:t>24</a:t>
                      </a:r>
                      <a:endParaRPr sz="1500" b="0" i="0" u="none" strike="noStrike" dirty="0">
                        <a:solidFill>
                          <a:srgbClr val="000000"/>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500" u="none" strike="noStrike" dirty="0"/>
                        <a:t>24</a:t>
                      </a:r>
                      <a:endParaRPr sz="1500" b="0" i="0" u="none" strike="noStrike" dirty="0">
                        <a:solidFill>
                          <a:srgbClr val="000000"/>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500" u="none" strike="noStrike"/>
                        <a:t>22</a:t>
                      </a:r>
                      <a:endParaRPr sz="1500" b="0" i="0" u="none" strike="noStrike">
                        <a:solidFill>
                          <a:srgbClr val="000000"/>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500" u="none" strike="noStrike" dirty="0"/>
                        <a:t>18</a:t>
                      </a:r>
                      <a:endParaRPr sz="1500" b="0" i="0" u="none" strike="noStrike" dirty="0">
                        <a:solidFill>
                          <a:srgbClr val="000000"/>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Clr>
                          <a:schemeClr val="dk1"/>
                        </a:buClr>
                        <a:buSzPts val="1500"/>
                        <a:buFont typeface="Arial"/>
                        <a:buNone/>
                      </a:pPr>
                      <a:r>
                        <a:rPr lang="fr-FR" sz="1500" u="none" strike="noStrike" dirty="0"/>
                        <a:t>16</a:t>
                      </a:r>
                      <a:endParaRPr sz="1500" b="0" i="0" u="none" strike="noStrike" dirty="0">
                        <a:solidFill>
                          <a:srgbClr val="000000"/>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Clr>
                          <a:schemeClr val="dk1"/>
                        </a:buClr>
                        <a:buSzPts val="1500"/>
                        <a:buFont typeface="Arial"/>
                        <a:buNone/>
                      </a:pPr>
                      <a:r>
                        <a:rPr lang="fr-FR" sz="1500" u="none" strike="noStrike" dirty="0"/>
                        <a:t>17</a:t>
                      </a:r>
                      <a:endParaRPr sz="1500" b="0" i="0" u="none" strike="noStrike" dirty="0">
                        <a:solidFill>
                          <a:srgbClr val="000000"/>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r h="384048">
                <a:tc>
                  <a:txBody>
                    <a:bodyPr/>
                    <a:lstStyle/>
                    <a:p>
                      <a:pPr marL="0" marR="0" lvl="0" indent="0" algn="ctr" rtl="0">
                        <a:spcBef>
                          <a:spcPts val="0"/>
                        </a:spcBef>
                        <a:spcAft>
                          <a:spcPts val="0"/>
                        </a:spcAft>
                        <a:buNone/>
                      </a:pPr>
                      <a:r>
                        <a:rPr lang="fr-FR" sz="1500" u="none" strike="noStrike"/>
                        <a:t>3/1/23</a:t>
                      </a:r>
                      <a:endParaRPr sz="1500" b="0" i="0" u="none" strike="noStrike">
                        <a:solidFill>
                          <a:srgbClr val="000000"/>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ctr" rtl="0">
                        <a:spcBef>
                          <a:spcPts val="0"/>
                        </a:spcBef>
                        <a:spcAft>
                          <a:spcPts val="0"/>
                        </a:spcAft>
                        <a:buNone/>
                      </a:pPr>
                      <a:r>
                        <a:rPr lang="fr-FR" sz="1500" u="none" strike="noStrike"/>
                        <a:t>B</a:t>
                      </a:r>
                      <a:endParaRPr sz="1500" b="0" i="0" u="none" strike="noStrike">
                        <a:solidFill>
                          <a:srgbClr val="000000"/>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ctr" rtl="0">
                        <a:spcBef>
                          <a:spcPts val="0"/>
                        </a:spcBef>
                        <a:spcAft>
                          <a:spcPts val="0"/>
                        </a:spcAft>
                        <a:buNone/>
                      </a:pPr>
                      <a:r>
                        <a:rPr lang="fr-FR" sz="1500" u="none" strike="noStrike"/>
                        <a:t>Canard</a:t>
                      </a:r>
                      <a:endParaRPr sz="1500" b="0" i="0" u="none" strike="noStrike">
                        <a:solidFill>
                          <a:srgbClr val="000000"/>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ctr" rtl="0">
                        <a:spcBef>
                          <a:spcPts val="0"/>
                        </a:spcBef>
                        <a:spcAft>
                          <a:spcPts val="0"/>
                        </a:spcAft>
                        <a:buNone/>
                      </a:pPr>
                      <a:r>
                        <a:rPr lang="fr-FR" sz="1500" u="none" strike="noStrike"/>
                        <a:t>110</a:t>
                      </a:r>
                      <a:endParaRPr sz="1500" b="0" i="0" u="none" strike="noStrike">
                        <a:solidFill>
                          <a:srgbClr val="000000"/>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ctr" rtl="0">
                        <a:spcBef>
                          <a:spcPts val="0"/>
                        </a:spcBef>
                        <a:spcAft>
                          <a:spcPts val="0"/>
                        </a:spcAft>
                        <a:buNone/>
                      </a:pPr>
                      <a:r>
                        <a:rPr lang="fr-FR" sz="1500" u="none" strike="noStrike" dirty="0"/>
                        <a:t>15</a:t>
                      </a:r>
                      <a:endParaRPr sz="1500" b="0" i="0" u="none" strike="noStrike" dirty="0">
                        <a:solidFill>
                          <a:srgbClr val="000000"/>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ctr" rtl="0">
                        <a:spcBef>
                          <a:spcPts val="0"/>
                        </a:spcBef>
                        <a:spcAft>
                          <a:spcPts val="0"/>
                        </a:spcAft>
                        <a:buNone/>
                      </a:pPr>
                      <a:r>
                        <a:rPr lang="fr-FR" sz="1500" u="none" strike="noStrike" dirty="0"/>
                        <a:t>15</a:t>
                      </a:r>
                      <a:endParaRPr sz="1500" b="0" i="0" u="none" strike="noStrike" dirty="0">
                        <a:solidFill>
                          <a:srgbClr val="000000"/>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ctr" rtl="0">
                        <a:spcBef>
                          <a:spcPts val="0"/>
                        </a:spcBef>
                        <a:spcAft>
                          <a:spcPts val="0"/>
                        </a:spcAft>
                        <a:buNone/>
                      </a:pPr>
                      <a:r>
                        <a:rPr lang="fr-FR" sz="1500" u="none" strike="noStrike" dirty="0"/>
                        <a:t>15</a:t>
                      </a:r>
                      <a:endParaRPr sz="1500" b="0" i="0" u="none" strike="noStrike" dirty="0">
                        <a:solidFill>
                          <a:srgbClr val="000000"/>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ctr" rtl="0">
                        <a:spcBef>
                          <a:spcPts val="0"/>
                        </a:spcBef>
                        <a:spcAft>
                          <a:spcPts val="0"/>
                        </a:spcAft>
                        <a:buNone/>
                      </a:pPr>
                      <a:r>
                        <a:rPr lang="fr-FR" sz="1500" u="none" strike="noStrike"/>
                        <a:t>7</a:t>
                      </a:r>
                      <a:endParaRPr sz="1500" b="0" i="0" u="none" strike="noStrike">
                        <a:solidFill>
                          <a:srgbClr val="000000"/>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ctr" rtl="0">
                        <a:spcBef>
                          <a:spcPts val="0"/>
                        </a:spcBef>
                        <a:spcAft>
                          <a:spcPts val="0"/>
                        </a:spcAft>
                        <a:buClr>
                          <a:schemeClr val="dk1"/>
                        </a:buClr>
                        <a:buSzPts val="1500"/>
                        <a:buFont typeface="Arial"/>
                        <a:buNone/>
                      </a:pPr>
                      <a:r>
                        <a:rPr lang="fr-FR" sz="1500" u="none" strike="noStrike" dirty="0"/>
                        <a:t>7</a:t>
                      </a:r>
                      <a:endParaRPr sz="1500" b="0" i="0" u="none" strike="noStrike" dirty="0">
                        <a:solidFill>
                          <a:srgbClr val="000000"/>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ctr" rtl="0">
                        <a:spcBef>
                          <a:spcPts val="0"/>
                        </a:spcBef>
                        <a:spcAft>
                          <a:spcPts val="0"/>
                        </a:spcAft>
                        <a:buClr>
                          <a:schemeClr val="dk1"/>
                        </a:buClr>
                        <a:buSzPts val="1500"/>
                        <a:buFont typeface="Arial"/>
                        <a:buNone/>
                      </a:pPr>
                      <a:r>
                        <a:rPr lang="fr-FR" sz="1500" u="none" strike="noStrike" dirty="0"/>
                        <a:t>7</a:t>
                      </a:r>
                      <a:endParaRPr sz="1500" b="0" i="0" u="none" strike="noStrike" dirty="0">
                        <a:solidFill>
                          <a:srgbClr val="000000"/>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extLst>
                  <a:ext uri="{0D108BD9-81ED-4DB2-BD59-A6C34878D82A}">
                    <a16:rowId xmlns:a16="http://schemas.microsoft.com/office/drawing/2014/main" val="10005"/>
                  </a:ext>
                </a:extLst>
              </a:tr>
              <a:tr h="384048">
                <a:tc>
                  <a:txBody>
                    <a:bodyPr/>
                    <a:lstStyle/>
                    <a:p>
                      <a:pPr marL="0" marR="0" lvl="0" indent="0" algn="ctr" rtl="0">
                        <a:spcBef>
                          <a:spcPts val="0"/>
                        </a:spcBef>
                        <a:spcAft>
                          <a:spcPts val="0"/>
                        </a:spcAft>
                        <a:buNone/>
                      </a:pPr>
                      <a:r>
                        <a:rPr lang="fr-FR" sz="1500" u="none" strike="noStrike"/>
                        <a:t>4/1/23</a:t>
                      </a:r>
                      <a:endParaRPr sz="1500" b="0" i="0" u="none" strike="noStrike">
                        <a:solidFill>
                          <a:srgbClr val="000000"/>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500" u="none" strike="noStrike"/>
                        <a:t>C</a:t>
                      </a:r>
                      <a:endParaRPr sz="1500" b="0" i="0" u="none" strike="noStrike">
                        <a:solidFill>
                          <a:srgbClr val="000000"/>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500" u="none" strike="noStrike"/>
                        <a:t>Poulet</a:t>
                      </a:r>
                      <a:endParaRPr sz="1500" b="0" i="0" u="none" strike="noStrike">
                        <a:solidFill>
                          <a:srgbClr val="000000"/>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500" u="none" strike="noStrike"/>
                        <a:t>332</a:t>
                      </a:r>
                      <a:endParaRPr sz="1500" b="0" i="0" u="none" strike="noStrike">
                        <a:solidFill>
                          <a:srgbClr val="000000"/>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500" u="none" strike="noStrike"/>
                        <a:t>72</a:t>
                      </a:r>
                      <a:endParaRPr sz="1500" b="0" i="0" u="none" strike="noStrike">
                        <a:solidFill>
                          <a:srgbClr val="000000"/>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500" u="none" strike="noStrike" dirty="0"/>
                        <a:t>69</a:t>
                      </a:r>
                      <a:endParaRPr sz="1500" b="0" i="0" u="none" strike="noStrike" dirty="0">
                        <a:solidFill>
                          <a:srgbClr val="000000"/>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500" u="none" strike="noStrike" dirty="0"/>
                        <a:t>67</a:t>
                      </a:r>
                      <a:endParaRPr sz="1500" b="0" i="0" u="none" strike="noStrike" dirty="0">
                        <a:solidFill>
                          <a:srgbClr val="000000"/>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500" u="none" strike="noStrike"/>
                        <a:t>17</a:t>
                      </a:r>
                      <a:endParaRPr sz="1500" b="0" i="0" u="none" strike="noStrike">
                        <a:solidFill>
                          <a:srgbClr val="000000"/>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Clr>
                          <a:schemeClr val="dk1"/>
                        </a:buClr>
                        <a:buSzPts val="1500"/>
                        <a:buFont typeface="Arial"/>
                        <a:buNone/>
                      </a:pPr>
                      <a:r>
                        <a:rPr lang="fr-FR" sz="1500" u="none" strike="noStrike"/>
                        <a:t>17</a:t>
                      </a:r>
                      <a:endParaRPr sz="1500" b="0" i="0" u="none" strike="noStrike">
                        <a:solidFill>
                          <a:srgbClr val="000000"/>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Clr>
                          <a:schemeClr val="dk1"/>
                        </a:buClr>
                        <a:buSzPts val="1500"/>
                        <a:buFont typeface="Arial"/>
                        <a:buNone/>
                      </a:pPr>
                      <a:r>
                        <a:rPr lang="fr-FR" sz="1500" u="none" strike="noStrike" dirty="0"/>
                        <a:t>16</a:t>
                      </a:r>
                      <a:endParaRPr sz="1500" b="0" i="0" u="none" strike="noStrike" dirty="0">
                        <a:solidFill>
                          <a:srgbClr val="000000"/>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6"/>
                  </a:ext>
                </a:extLst>
              </a:tr>
              <a:tr h="384048">
                <a:tc>
                  <a:txBody>
                    <a:bodyPr/>
                    <a:lstStyle/>
                    <a:p>
                      <a:pPr marL="0" marR="0" lvl="0" indent="0" algn="ctr" rtl="0">
                        <a:spcBef>
                          <a:spcPts val="0"/>
                        </a:spcBef>
                        <a:spcAft>
                          <a:spcPts val="0"/>
                        </a:spcAft>
                        <a:buNone/>
                      </a:pPr>
                      <a:r>
                        <a:rPr lang="fr-FR" sz="1500" u="none" strike="noStrike"/>
                        <a:t>4/1/23</a:t>
                      </a:r>
                      <a:endParaRPr sz="1500" b="0" i="0" u="none" strike="noStrike">
                        <a:solidFill>
                          <a:srgbClr val="000000"/>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ctr" rtl="0">
                        <a:spcBef>
                          <a:spcPts val="0"/>
                        </a:spcBef>
                        <a:spcAft>
                          <a:spcPts val="0"/>
                        </a:spcAft>
                        <a:buNone/>
                      </a:pPr>
                      <a:r>
                        <a:rPr lang="fr-FR" sz="1500" u="none" strike="noStrike"/>
                        <a:t>C</a:t>
                      </a:r>
                      <a:endParaRPr sz="1500" b="0" i="0" u="none" strike="noStrike">
                        <a:solidFill>
                          <a:srgbClr val="000000"/>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ctr" rtl="0">
                        <a:spcBef>
                          <a:spcPts val="0"/>
                        </a:spcBef>
                        <a:spcAft>
                          <a:spcPts val="0"/>
                        </a:spcAft>
                        <a:buNone/>
                      </a:pPr>
                      <a:r>
                        <a:rPr lang="fr-FR" sz="1500" u="none" strike="noStrike"/>
                        <a:t>Canard</a:t>
                      </a:r>
                      <a:endParaRPr sz="1500" b="0" i="0" u="none" strike="noStrike">
                        <a:solidFill>
                          <a:srgbClr val="000000"/>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ctr" rtl="0">
                        <a:spcBef>
                          <a:spcPts val="0"/>
                        </a:spcBef>
                        <a:spcAft>
                          <a:spcPts val="0"/>
                        </a:spcAft>
                        <a:buNone/>
                      </a:pPr>
                      <a:r>
                        <a:rPr lang="fr-FR" sz="1500" u="none" strike="noStrike"/>
                        <a:t>36</a:t>
                      </a:r>
                      <a:endParaRPr sz="1500" b="0" i="0" u="none" strike="noStrike">
                        <a:solidFill>
                          <a:srgbClr val="000000"/>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ctr" rtl="0">
                        <a:spcBef>
                          <a:spcPts val="0"/>
                        </a:spcBef>
                        <a:spcAft>
                          <a:spcPts val="0"/>
                        </a:spcAft>
                        <a:buNone/>
                      </a:pPr>
                      <a:r>
                        <a:rPr lang="fr-FR" sz="1500" u="none" strike="noStrike"/>
                        <a:t>18</a:t>
                      </a:r>
                      <a:endParaRPr sz="1500" b="0" i="0" u="none" strike="noStrike">
                        <a:solidFill>
                          <a:srgbClr val="000000"/>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ctr" rtl="0">
                        <a:spcBef>
                          <a:spcPts val="0"/>
                        </a:spcBef>
                        <a:spcAft>
                          <a:spcPts val="0"/>
                        </a:spcAft>
                        <a:buNone/>
                      </a:pPr>
                      <a:r>
                        <a:rPr lang="fr-FR" sz="1500" u="none" strike="noStrike"/>
                        <a:t>17</a:t>
                      </a:r>
                      <a:endParaRPr sz="1500" b="0" i="0" u="none" strike="noStrike">
                        <a:solidFill>
                          <a:srgbClr val="000000"/>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ctr" rtl="0">
                        <a:spcBef>
                          <a:spcPts val="0"/>
                        </a:spcBef>
                        <a:spcAft>
                          <a:spcPts val="0"/>
                        </a:spcAft>
                        <a:buNone/>
                      </a:pPr>
                      <a:r>
                        <a:rPr lang="fr-FR" sz="1500" u="none" strike="noStrike" dirty="0"/>
                        <a:t>18</a:t>
                      </a:r>
                      <a:endParaRPr sz="1500" b="0" i="0" u="none" strike="noStrike" dirty="0">
                        <a:solidFill>
                          <a:srgbClr val="000000"/>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ctr" rtl="0">
                        <a:spcBef>
                          <a:spcPts val="0"/>
                        </a:spcBef>
                        <a:spcAft>
                          <a:spcPts val="0"/>
                        </a:spcAft>
                        <a:buNone/>
                      </a:pPr>
                      <a:r>
                        <a:rPr lang="fr-FR" sz="1500" u="none" strike="noStrike" dirty="0"/>
                        <a:t>4</a:t>
                      </a:r>
                      <a:endParaRPr sz="1500" b="0" i="0" u="none" strike="noStrike" dirty="0">
                        <a:solidFill>
                          <a:srgbClr val="000000"/>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ctr" rtl="0">
                        <a:spcBef>
                          <a:spcPts val="0"/>
                        </a:spcBef>
                        <a:spcAft>
                          <a:spcPts val="0"/>
                        </a:spcAft>
                        <a:buClr>
                          <a:schemeClr val="dk1"/>
                        </a:buClr>
                        <a:buSzPts val="1500"/>
                        <a:buFont typeface="Arial"/>
                        <a:buNone/>
                      </a:pPr>
                      <a:r>
                        <a:rPr lang="fr-FR" sz="1500" u="none" strike="noStrike" dirty="0"/>
                        <a:t>4</a:t>
                      </a:r>
                      <a:endParaRPr sz="1500" b="0" i="0" u="none" strike="noStrike" dirty="0">
                        <a:solidFill>
                          <a:srgbClr val="000000"/>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ctr" rtl="0">
                        <a:spcBef>
                          <a:spcPts val="0"/>
                        </a:spcBef>
                        <a:spcAft>
                          <a:spcPts val="0"/>
                        </a:spcAft>
                        <a:buClr>
                          <a:schemeClr val="dk1"/>
                        </a:buClr>
                        <a:buSzPts val="1500"/>
                        <a:buFont typeface="Arial"/>
                        <a:buNone/>
                      </a:pPr>
                      <a:r>
                        <a:rPr lang="fr-FR" sz="1500" u="none" strike="noStrike" dirty="0"/>
                        <a:t>4</a:t>
                      </a:r>
                      <a:endParaRPr sz="1500" b="0" i="0" u="none" strike="noStrike" dirty="0">
                        <a:solidFill>
                          <a:srgbClr val="000000"/>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extLst>
                  <a:ext uri="{0D108BD9-81ED-4DB2-BD59-A6C34878D82A}">
                    <a16:rowId xmlns:a16="http://schemas.microsoft.com/office/drawing/2014/main" val="10007"/>
                  </a:ext>
                </a:extLst>
              </a:tr>
              <a:tr h="384048">
                <a:tc>
                  <a:txBody>
                    <a:bodyPr/>
                    <a:lstStyle/>
                    <a:p>
                      <a:pPr marL="0" marR="0" lvl="0" indent="0" algn="ctr" rtl="0">
                        <a:spcBef>
                          <a:spcPts val="0"/>
                        </a:spcBef>
                        <a:spcAft>
                          <a:spcPts val="0"/>
                        </a:spcAft>
                        <a:buNone/>
                      </a:pPr>
                      <a:r>
                        <a:rPr lang="fr-FR" sz="1500" u="none" strike="noStrike"/>
                        <a:t>4/1/23</a:t>
                      </a:r>
                      <a:endParaRPr sz="1500" b="0" i="0" u="none" strike="noStrike">
                        <a:solidFill>
                          <a:srgbClr val="000000"/>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500" u="none" strike="noStrike"/>
                        <a:t>C</a:t>
                      </a:r>
                      <a:endParaRPr sz="1500" b="0" i="0" u="none" strike="noStrike">
                        <a:solidFill>
                          <a:srgbClr val="000000"/>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500" u="none" strike="noStrike"/>
                        <a:t>Pintade</a:t>
                      </a:r>
                      <a:endParaRPr sz="1500" b="0" i="0" u="none" strike="noStrike">
                        <a:solidFill>
                          <a:srgbClr val="000000"/>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500" u="none" strike="noStrike"/>
                        <a:t>64</a:t>
                      </a:r>
                      <a:endParaRPr sz="1500" b="0" i="0" u="none" strike="noStrike">
                        <a:solidFill>
                          <a:srgbClr val="000000"/>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500" u="none" strike="noStrike"/>
                        <a:t>29</a:t>
                      </a:r>
                      <a:endParaRPr sz="1500" b="0" i="0" u="none" strike="noStrike">
                        <a:solidFill>
                          <a:srgbClr val="000000"/>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500" u="none" strike="noStrike"/>
                        <a:t>26</a:t>
                      </a:r>
                      <a:endParaRPr sz="1500" b="0" i="0" u="none" strike="noStrike">
                        <a:solidFill>
                          <a:srgbClr val="000000"/>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500" u="none" strike="noStrike"/>
                        <a:t>26</a:t>
                      </a:r>
                      <a:endParaRPr sz="1500" b="0" i="0" u="none" strike="noStrike">
                        <a:solidFill>
                          <a:srgbClr val="000000"/>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500" u="none" strike="noStrike" dirty="0"/>
                        <a:t>11</a:t>
                      </a:r>
                      <a:endParaRPr sz="1500" b="0" i="0" u="none" strike="noStrike" dirty="0">
                        <a:solidFill>
                          <a:srgbClr val="000000"/>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Clr>
                          <a:schemeClr val="dk1"/>
                        </a:buClr>
                        <a:buSzPts val="1500"/>
                        <a:buFont typeface="Arial"/>
                        <a:buNone/>
                      </a:pPr>
                      <a:r>
                        <a:rPr lang="fr-FR" sz="1500" u="none" strike="noStrike" dirty="0"/>
                        <a:t>10</a:t>
                      </a:r>
                      <a:endParaRPr sz="1500" b="0" i="0" u="none" strike="noStrike" dirty="0">
                        <a:solidFill>
                          <a:srgbClr val="000000"/>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Clr>
                          <a:schemeClr val="dk1"/>
                        </a:buClr>
                        <a:buSzPts val="1500"/>
                        <a:buFont typeface="Arial"/>
                        <a:buNone/>
                      </a:pPr>
                      <a:r>
                        <a:rPr lang="fr-FR" sz="1500" u="none" strike="noStrike" dirty="0"/>
                        <a:t>10</a:t>
                      </a:r>
                      <a:endParaRPr sz="1500" b="0" i="0" u="none" strike="noStrike" dirty="0">
                        <a:solidFill>
                          <a:srgbClr val="000000"/>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8"/>
                  </a:ext>
                </a:extLst>
              </a:tr>
              <a:tr h="384048">
                <a:tc>
                  <a:txBody>
                    <a:bodyPr/>
                    <a:lstStyle/>
                    <a:p>
                      <a:pPr marL="0" marR="0" lvl="0" indent="0" algn="ctr" rtl="0">
                        <a:spcBef>
                          <a:spcPts val="0"/>
                        </a:spcBef>
                        <a:spcAft>
                          <a:spcPts val="0"/>
                        </a:spcAft>
                        <a:buNone/>
                      </a:pPr>
                      <a:r>
                        <a:rPr lang="fr-FR" sz="1500" u="none" strike="noStrike"/>
                        <a:t>6/1/23</a:t>
                      </a:r>
                      <a:endParaRPr sz="1500" b="0" i="0" u="none" strike="noStrike">
                        <a:solidFill>
                          <a:srgbClr val="000000"/>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ctr" rtl="0">
                        <a:spcBef>
                          <a:spcPts val="0"/>
                        </a:spcBef>
                        <a:spcAft>
                          <a:spcPts val="0"/>
                        </a:spcAft>
                        <a:buNone/>
                      </a:pPr>
                      <a:r>
                        <a:rPr lang="fr-FR" sz="1500" u="none" strike="noStrike"/>
                        <a:t>D</a:t>
                      </a:r>
                      <a:endParaRPr sz="1500" b="0" i="0" u="none" strike="noStrike">
                        <a:solidFill>
                          <a:srgbClr val="000000"/>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ctr" rtl="0">
                        <a:spcBef>
                          <a:spcPts val="0"/>
                        </a:spcBef>
                        <a:spcAft>
                          <a:spcPts val="0"/>
                        </a:spcAft>
                        <a:buNone/>
                      </a:pPr>
                      <a:r>
                        <a:rPr lang="fr-FR" sz="1500" u="none" strike="noStrike"/>
                        <a:t>Poulet</a:t>
                      </a:r>
                      <a:endParaRPr sz="1500" b="0" i="0" u="none" strike="noStrike">
                        <a:solidFill>
                          <a:srgbClr val="000000"/>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ctr" rtl="0">
                        <a:spcBef>
                          <a:spcPts val="0"/>
                        </a:spcBef>
                        <a:spcAft>
                          <a:spcPts val="0"/>
                        </a:spcAft>
                        <a:buNone/>
                      </a:pPr>
                      <a:r>
                        <a:rPr lang="fr-FR" sz="1500" u="none" strike="noStrike"/>
                        <a:t>112</a:t>
                      </a:r>
                      <a:endParaRPr sz="1500" b="0" i="0" u="none" strike="noStrike">
                        <a:solidFill>
                          <a:srgbClr val="000000"/>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ctr" rtl="0">
                        <a:spcBef>
                          <a:spcPts val="0"/>
                        </a:spcBef>
                        <a:spcAft>
                          <a:spcPts val="0"/>
                        </a:spcAft>
                        <a:buNone/>
                      </a:pPr>
                      <a:r>
                        <a:rPr lang="fr-FR" sz="1500" u="none" strike="noStrike"/>
                        <a:t>13</a:t>
                      </a:r>
                      <a:endParaRPr sz="1500" b="0" i="0" u="none" strike="noStrike">
                        <a:solidFill>
                          <a:srgbClr val="000000"/>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ctr" rtl="0">
                        <a:spcBef>
                          <a:spcPts val="0"/>
                        </a:spcBef>
                        <a:spcAft>
                          <a:spcPts val="0"/>
                        </a:spcAft>
                        <a:buNone/>
                      </a:pPr>
                      <a:r>
                        <a:rPr lang="fr-FR" sz="1500" u="none" strike="noStrike"/>
                        <a:t>12</a:t>
                      </a:r>
                      <a:endParaRPr sz="1500" b="0" i="0" u="none" strike="noStrike">
                        <a:solidFill>
                          <a:srgbClr val="000000"/>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ctr" rtl="0">
                        <a:spcBef>
                          <a:spcPts val="0"/>
                        </a:spcBef>
                        <a:spcAft>
                          <a:spcPts val="0"/>
                        </a:spcAft>
                        <a:buNone/>
                      </a:pPr>
                      <a:r>
                        <a:rPr lang="fr-FR" sz="1500" u="none" strike="noStrike"/>
                        <a:t>10</a:t>
                      </a:r>
                      <a:endParaRPr sz="1500" b="0" i="0" u="none" strike="noStrike">
                        <a:solidFill>
                          <a:srgbClr val="000000"/>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ctr" rtl="0">
                        <a:spcBef>
                          <a:spcPts val="0"/>
                        </a:spcBef>
                        <a:spcAft>
                          <a:spcPts val="0"/>
                        </a:spcAft>
                        <a:buNone/>
                      </a:pPr>
                      <a:r>
                        <a:rPr lang="fr-FR" sz="1500" u="none" strike="noStrike"/>
                        <a:t>4</a:t>
                      </a:r>
                      <a:endParaRPr sz="1500" b="0" i="0" u="none" strike="noStrike">
                        <a:solidFill>
                          <a:srgbClr val="000000"/>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ctr" rtl="0">
                        <a:spcBef>
                          <a:spcPts val="0"/>
                        </a:spcBef>
                        <a:spcAft>
                          <a:spcPts val="0"/>
                        </a:spcAft>
                        <a:buClr>
                          <a:schemeClr val="dk1"/>
                        </a:buClr>
                        <a:buSzPts val="1500"/>
                        <a:buFont typeface="Arial"/>
                        <a:buNone/>
                      </a:pPr>
                      <a:r>
                        <a:rPr lang="fr-FR" sz="1500" u="none" strike="noStrike" dirty="0"/>
                        <a:t>4</a:t>
                      </a:r>
                      <a:endParaRPr sz="1500" b="0" i="0" u="none" strike="noStrike" dirty="0">
                        <a:solidFill>
                          <a:srgbClr val="000000"/>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tc>
                  <a:txBody>
                    <a:bodyPr/>
                    <a:lstStyle/>
                    <a:p>
                      <a:pPr marL="0" marR="0" lvl="0" indent="0" algn="ctr" rtl="0">
                        <a:spcBef>
                          <a:spcPts val="0"/>
                        </a:spcBef>
                        <a:spcAft>
                          <a:spcPts val="0"/>
                        </a:spcAft>
                        <a:buClr>
                          <a:schemeClr val="dk1"/>
                        </a:buClr>
                        <a:buSzPts val="1500"/>
                        <a:buFont typeface="Arial"/>
                        <a:buNone/>
                      </a:pPr>
                      <a:r>
                        <a:rPr lang="fr-FR" sz="1500" u="none" strike="noStrike" dirty="0"/>
                        <a:t>4</a:t>
                      </a:r>
                      <a:endParaRPr sz="1500" b="0" i="0" u="none" strike="noStrike" dirty="0">
                        <a:solidFill>
                          <a:srgbClr val="000000"/>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E1EFD8"/>
                    </a:solidFill>
                  </a:tcPr>
                </a:tc>
                <a:extLst>
                  <a:ext uri="{0D108BD9-81ED-4DB2-BD59-A6C34878D82A}">
                    <a16:rowId xmlns:a16="http://schemas.microsoft.com/office/drawing/2014/main" val="10009"/>
                  </a:ext>
                </a:extLst>
              </a:tr>
              <a:tr h="384048">
                <a:tc>
                  <a:txBody>
                    <a:bodyPr/>
                    <a:lstStyle/>
                    <a:p>
                      <a:pPr marL="0" marR="0" lvl="0" indent="0" algn="ctr" rtl="0">
                        <a:spcBef>
                          <a:spcPts val="0"/>
                        </a:spcBef>
                        <a:spcAft>
                          <a:spcPts val="0"/>
                        </a:spcAft>
                        <a:buNone/>
                      </a:pPr>
                      <a:r>
                        <a:rPr lang="fr-FR" sz="1500" u="none" strike="noStrike" dirty="0"/>
                        <a:t>6/1/23</a:t>
                      </a:r>
                      <a:endParaRPr sz="1500" b="0" i="0" u="none" strike="noStrike" dirty="0">
                        <a:solidFill>
                          <a:srgbClr val="000000"/>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500" u="none" strike="noStrike"/>
                        <a:t>D</a:t>
                      </a:r>
                      <a:endParaRPr sz="1500" b="0" i="0" u="none" strike="noStrike">
                        <a:solidFill>
                          <a:srgbClr val="000000"/>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500" u="none" strike="noStrike" dirty="0"/>
                        <a:t>Canard</a:t>
                      </a:r>
                      <a:endParaRPr sz="1500" b="0" i="0" u="none" strike="noStrike" dirty="0">
                        <a:solidFill>
                          <a:srgbClr val="000000"/>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500" u="none" strike="noStrike"/>
                        <a:t>42</a:t>
                      </a:r>
                      <a:endParaRPr sz="1500" b="0" i="0" u="none" strike="noStrike">
                        <a:solidFill>
                          <a:srgbClr val="000000"/>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500" u="none" strike="noStrike"/>
                        <a:t>5</a:t>
                      </a:r>
                      <a:endParaRPr sz="1500" b="0" i="0" u="none" strike="noStrike">
                        <a:solidFill>
                          <a:srgbClr val="000000"/>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500" u="none" strike="noStrike"/>
                        <a:t>5</a:t>
                      </a:r>
                      <a:endParaRPr sz="1500" b="0" i="0" u="none" strike="noStrike">
                        <a:solidFill>
                          <a:srgbClr val="000000"/>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500" u="none" strike="noStrike"/>
                        <a:t>5</a:t>
                      </a:r>
                      <a:endParaRPr sz="1500" b="0" i="0" u="none" strike="noStrike">
                        <a:solidFill>
                          <a:srgbClr val="000000"/>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fr-FR" sz="1500" u="none" strike="noStrike" dirty="0"/>
                        <a:t>2</a:t>
                      </a:r>
                      <a:endParaRPr sz="1500" b="0" i="0" u="none" strike="noStrike" dirty="0">
                        <a:solidFill>
                          <a:srgbClr val="000000"/>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Clr>
                          <a:schemeClr val="dk1"/>
                        </a:buClr>
                        <a:buSzPts val="1500"/>
                        <a:buFont typeface="Arial"/>
                        <a:buNone/>
                      </a:pPr>
                      <a:r>
                        <a:rPr lang="fr-FR" sz="1500" u="none" strike="noStrike" dirty="0"/>
                        <a:t>0</a:t>
                      </a:r>
                      <a:endParaRPr sz="1500" b="0" i="0" u="none" strike="noStrike" dirty="0">
                        <a:solidFill>
                          <a:srgbClr val="000000"/>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Clr>
                          <a:schemeClr val="dk1"/>
                        </a:buClr>
                        <a:buSzPts val="1500"/>
                        <a:buFont typeface="Arial"/>
                        <a:buNone/>
                      </a:pPr>
                      <a:r>
                        <a:rPr lang="fr-FR" sz="1500" u="none" strike="noStrike" dirty="0"/>
                        <a:t>0</a:t>
                      </a:r>
                      <a:endParaRPr sz="1500" b="0" i="0" u="none" strike="noStrike" dirty="0">
                        <a:solidFill>
                          <a:srgbClr val="000000"/>
                        </a:solidFill>
                        <a:latin typeface="Arial"/>
                        <a:ea typeface="Arial"/>
                        <a:cs typeface="Arial"/>
                        <a:sym typeface="Arial"/>
                      </a:endParaRPr>
                    </a:p>
                  </a:txBody>
                  <a:tcPr marL="0" marR="0"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10"/>
                  </a:ext>
                </a:extLst>
              </a:tr>
            </a:tbl>
          </a:graphicData>
        </a:graphic>
      </p:graphicFrame>
      <p:sp>
        <p:nvSpPr>
          <p:cNvPr id="727" name="Google Shape;727;p75"/>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Données d’une liste des cas : </a:t>
            </a:r>
            <a:br>
              <a:rPr lang="fr-FR" dirty="0">
                <a:latin typeface="Franklin Gothic Medium" panose="020B0603020102020204" pitchFamily="34" charset="0"/>
              </a:rPr>
            </a:br>
            <a:r>
              <a:rPr lang="fr-FR" dirty="0">
                <a:latin typeface="Franklin Gothic Medium" panose="020B0603020102020204" pitchFamily="34" charset="0"/>
              </a:rPr>
              <a:t>Maladies animales</a:t>
            </a:r>
            <a:endParaRPr dirty="0">
              <a:latin typeface="Franklin Gothic Medium" panose="020B0603020102020204" pitchFamily="34"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732"/>
        <p:cNvGrpSpPr/>
        <p:nvPr/>
      </p:nvGrpSpPr>
      <p:grpSpPr>
        <a:xfrm>
          <a:off x="0" y="0"/>
          <a:ext cx="0" cy="0"/>
          <a:chOff x="0" y="0"/>
          <a:chExt cx="0" cy="0"/>
        </a:xfrm>
      </p:grpSpPr>
      <p:sp>
        <p:nvSpPr>
          <p:cNvPr id="733" name="Google Shape;733;p76"/>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Catégories d'informations dans </a:t>
            </a:r>
            <a:br>
              <a:rPr lang="fr-FR" dirty="0">
                <a:latin typeface="Franklin Gothic Medium" panose="020B0603020102020204" pitchFamily="34" charset="0"/>
              </a:rPr>
            </a:br>
            <a:r>
              <a:rPr lang="fr-FR" dirty="0">
                <a:latin typeface="Franklin Gothic Medium" panose="020B0603020102020204" pitchFamily="34" charset="0"/>
              </a:rPr>
              <a:t>une liste des cas</a:t>
            </a:r>
            <a:endParaRPr dirty="0">
              <a:latin typeface="Franklin Gothic Medium" panose="020B0603020102020204" pitchFamily="34" charset="0"/>
            </a:endParaRPr>
          </a:p>
        </p:txBody>
      </p:sp>
      <p:sp>
        <p:nvSpPr>
          <p:cNvPr id="734" name="Google Shape;734;p76"/>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2800"/>
              <a:buNone/>
            </a:pPr>
            <a:r>
              <a:rPr lang="fr-FR" dirty="0"/>
              <a:t>Informations d'identification</a:t>
            </a:r>
            <a:endParaRPr dirty="0"/>
          </a:p>
          <a:p>
            <a:pPr marL="685800" lvl="1" indent="-228600" algn="l" rtl="0">
              <a:lnSpc>
                <a:spcPct val="100000"/>
              </a:lnSpc>
              <a:spcBef>
                <a:spcPts val="1000"/>
              </a:spcBef>
              <a:spcAft>
                <a:spcPts val="0"/>
              </a:spcAft>
              <a:buSzPts val="2000"/>
              <a:buChar char="▪"/>
            </a:pPr>
            <a:r>
              <a:rPr lang="fr-FR" sz="2000" dirty="0"/>
              <a:t>Nom du cas, initiales, </a:t>
            </a:r>
            <a:br>
              <a:rPr lang="fr-FR" sz="2000" dirty="0"/>
            </a:br>
            <a:r>
              <a:rPr lang="fr-FR" sz="2000" dirty="0"/>
              <a:t>identifiant unique</a:t>
            </a:r>
            <a:endParaRPr dirty="0"/>
          </a:p>
          <a:p>
            <a:pPr marL="0" marR="0" lvl="0" indent="0" algn="l" rtl="0">
              <a:lnSpc>
                <a:spcPct val="100000"/>
              </a:lnSpc>
              <a:spcBef>
                <a:spcPts val="1000"/>
              </a:spcBef>
              <a:spcAft>
                <a:spcPts val="0"/>
              </a:spcAft>
              <a:buClr>
                <a:schemeClr val="dk1"/>
              </a:buClr>
              <a:buSzPts val="2800"/>
              <a:buNone/>
            </a:pPr>
            <a:endParaRPr sz="2800" b="0" i="0" u="none" strike="noStrike" cap="none" dirty="0">
              <a:solidFill>
                <a:srgbClr val="000000"/>
              </a:solidFill>
              <a:latin typeface="Arial"/>
              <a:ea typeface="Arial"/>
              <a:cs typeface="Arial"/>
              <a:sym typeface="Arial"/>
            </a:endParaRPr>
          </a:p>
        </p:txBody>
      </p:sp>
      <p:sp>
        <p:nvSpPr>
          <p:cNvPr id="735" name="Google Shape;735;p76"/>
          <p:cNvSpPr txBox="1"/>
          <p:nvPr/>
        </p:nvSpPr>
        <p:spPr>
          <a:xfrm>
            <a:off x="662494" y="3846465"/>
            <a:ext cx="5040086" cy="2824843"/>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800"/>
              <a:buFont typeface="Arial"/>
              <a:buNone/>
            </a:pPr>
            <a:r>
              <a:rPr lang="fr-FR" sz="2800" dirty="0">
                <a:solidFill>
                  <a:srgbClr val="000000"/>
                </a:solidFill>
                <a:latin typeface="Arial"/>
                <a:ea typeface="Arial"/>
                <a:cs typeface="Arial"/>
                <a:sym typeface="Arial"/>
              </a:rPr>
              <a:t>Informations cliniques</a:t>
            </a:r>
            <a:endParaRPr dirty="0"/>
          </a:p>
          <a:p>
            <a:pPr marL="685800" marR="0" lvl="1" indent="-228600" algn="l" rtl="0">
              <a:lnSpc>
                <a:spcPct val="100000"/>
              </a:lnSpc>
              <a:spcBef>
                <a:spcPts val="1000"/>
              </a:spcBef>
              <a:spcAft>
                <a:spcPts val="0"/>
              </a:spcAft>
              <a:buClr>
                <a:srgbClr val="109648"/>
              </a:buClr>
              <a:buSzPts val="2000"/>
              <a:buFont typeface="Noto Sans Symbols"/>
              <a:buChar char="▪"/>
            </a:pPr>
            <a:r>
              <a:rPr lang="fr-FR" sz="2000" b="0" i="0" u="none" strike="noStrike" cap="none" dirty="0">
                <a:solidFill>
                  <a:srgbClr val="000000"/>
                </a:solidFill>
                <a:latin typeface="Arial"/>
                <a:ea typeface="Arial"/>
                <a:cs typeface="Arial"/>
                <a:sym typeface="Arial"/>
              </a:rPr>
              <a:t>Date d'apparition des symptômes</a:t>
            </a:r>
            <a:endParaRPr dirty="0"/>
          </a:p>
          <a:p>
            <a:pPr marL="685800" marR="0" lvl="1" indent="-228600" algn="l" rtl="0">
              <a:lnSpc>
                <a:spcPct val="100000"/>
              </a:lnSpc>
              <a:spcBef>
                <a:spcPts val="1000"/>
              </a:spcBef>
              <a:spcAft>
                <a:spcPts val="0"/>
              </a:spcAft>
              <a:buClr>
                <a:srgbClr val="109648"/>
              </a:buClr>
              <a:buSzPts val="2000"/>
              <a:buFont typeface="Noto Sans Symbols"/>
              <a:buChar char="▪"/>
            </a:pPr>
            <a:r>
              <a:rPr lang="fr-FR" sz="2000" b="0" i="0" u="none" strike="noStrike" cap="none" dirty="0">
                <a:solidFill>
                  <a:srgbClr val="000000"/>
                </a:solidFill>
                <a:latin typeface="Arial"/>
                <a:ea typeface="Arial"/>
                <a:cs typeface="Arial"/>
                <a:sym typeface="Arial"/>
              </a:rPr>
              <a:t>Caractéristiques cliniques, résultats</a:t>
            </a:r>
            <a:endParaRPr dirty="0"/>
          </a:p>
          <a:p>
            <a:pPr marL="685800" marR="0" lvl="1" indent="-228600" algn="l" rtl="0">
              <a:lnSpc>
                <a:spcPct val="100000"/>
              </a:lnSpc>
              <a:spcBef>
                <a:spcPts val="1000"/>
              </a:spcBef>
              <a:spcAft>
                <a:spcPts val="0"/>
              </a:spcAft>
              <a:buClr>
                <a:srgbClr val="109648"/>
              </a:buClr>
              <a:buSzPts val="2000"/>
              <a:buFont typeface="Noto Sans Symbols"/>
              <a:buChar char="▪"/>
            </a:pPr>
            <a:r>
              <a:rPr lang="fr-FR" sz="2000" b="0" i="0" u="none" strike="noStrike" cap="none" dirty="0">
                <a:solidFill>
                  <a:srgbClr val="000000"/>
                </a:solidFill>
                <a:latin typeface="Arial"/>
                <a:ea typeface="Arial"/>
                <a:cs typeface="Arial"/>
                <a:sym typeface="Arial"/>
              </a:rPr>
              <a:t>Résultats du laboratoire</a:t>
            </a:r>
            <a:endParaRPr dirty="0"/>
          </a:p>
          <a:p>
            <a:pPr marL="685800" marR="0" lvl="1" indent="-228600" algn="l" rtl="0">
              <a:lnSpc>
                <a:spcPct val="100000"/>
              </a:lnSpc>
              <a:spcBef>
                <a:spcPts val="1000"/>
              </a:spcBef>
              <a:spcAft>
                <a:spcPts val="0"/>
              </a:spcAft>
              <a:buClr>
                <a:srgbClr val="109648"/>
              </a:buClr>
              <a:buSzPts val="2000"/>
              <a:buFont typeface="Noto Sans Symbols"/>
              <a:buChar char="▪"/>
            </a:pPr>
            <a:r>
              <a:rPr lang="fr-FR" sz="2000" b="0" i="0" u="none" strike="noStrike" cap="none" dirty="0">
                <a:solidFill>
                  <a:srgbClr val="000000"/>
                </a:solidFill>
                <a:latin typeface="Arial"/>
                <a:ea typeface="Arial"/>
                <a:cs typeface="Arial"/>
                <a:sym typeface="Arial"/>
              </a:rPr>
              <a:t>Répond-il aux définitions de cas ?</a:t>
            </a:r>
            <a:endParaRPr dirty="0"/>
          </a:p>
          <a:p>
            <a:pPr marL="0" marR="0" lvl="0" indent="0" algn="l" rtl="0">
              <a:lnSpc>
                <a:spcPct val="100000"/>
              </a:lnSpc>
              <a:spcBef>
                <a:spcPts val="1000"/>
              </a:spcBef>
              <a:spcAft>
                <a:spcPts val="0"/>
              </a:spcAft>
              <a:buClr>
                <a:schemeClr val="dk1"/>
              </a:buClr>
              <a:buSzPts val="2800"/>
              <a:buFont typeface="Arial"/>
              <a:buNone/>
            </a:pPr>
            <a:endParaRPr sz="2800" dirty="0">
              <a:solidFill>
                <a:srgbClr val="000000"/>
              </a:solidFill>
              <a:latin typeface="Arial"/>
              <a:ea typeface="Arial"/>
              <a:cs typeface="Arial"/>
              <a:sym typeface="Arial"/>
            </a:endParaRPr>
          </a:p>
        </p:txBody>
      </p:sp>
      <p:sp>
        <p:nvSpPr>
          <p:cNvPr id="736" name="Google Shape;736;p76"/>
          <p:cNvSpPr txBox="1"/>
          <p:nvPr/>
        </p:nvSpPr>
        <p:spPr>
          <a:xfrm>
            <a:off x="5923672" y="3846465"/>
            <a:ext cx="5746265" cy="1360714"/>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800"/>
              <a:buFont typeface="Arial"/>
              <a:buNone/>
            </a:pPr>
            <a:r>
              <a:rPr lang="fr-FR" sz="2800" dirty="0">
                <a:solidFill>
                  <a:srgbClr val="000000"/>
                </a:solidFill>
                <a:latin typeface="Arial"/>
                <a:ea typeface="Arial"/>
                <a:cs typeface="Arial"/>
                <a:sym typeface="Arial"/>
              </a:rPr>
              <a:t>Facteurs de risque (généralement pour les flambées épidémi</a:t>
            </a:r>
            <a:r>
              <a:rPr lang="fr-FR" sz="2800" dirty="0"/>
              <a:t>ques</a:t>
            </a:r>
            <a:r>
              <a:rPr lang="fr-FR" sz="2800" dirty="0">
                <a:solidFill>
                  <a:srgbClr val="000000"/>
                </a:solidFill>
                <a:latin typeface="Arial"/>
                <a:ea typeface="Arial"/>
                <a:cs typeface="Arial"/>
                <a:sym typeface="Arial"/>
              </a:rPr>
              <a:t>)</a:t>
            </a:r>
            <a:endParaRPr dirty="0"/>
          </a:p>
          <a:p>
            <a:pPr marL="685800" marR="0" lvl="1" indent="-228600" algn="l" rtl="0">
              <a:lnSpc>
                <a:spcPct val="100000"/>
              </a:lnSpc>
              <a:spcBef>
                <a:spcPts val="1000"/>
              </a:spcBef>
              <a:spcAft>
                <a:spcPts val="0"/>
              </a:spcAft>
              <a:buClr>
                <a:srgbClr val="109648"/>
              </a:buClr>
              <a:buSzPts val="2000"/>
              <a:buFont typeface="Noto Sans Symbols"/>
              <a:buChar char="▪"/>
            </a:pPr>
            <a:r>
              <a:rPr lang="fr-FR" sz="2000" b="0" i="0" u="none" strike="noStrike" cap="none" dirty="0">
                <a:solidFill>
                  <a:srgbClr val="000000"/>
                </a:solidFill>
                <a:latin typeface="Arial"/>
                <a:ea typeface="Arial"/>
                <a:cs typeface="Arial"/>
                <a:sym typeface="Arial"/>
              </a:rPr>
              <a:t>Les variables varient en fonction de la maladie, du contexte</a:t>
            </a:r>
            <a:endParaRPr dirty="0"/>
          </a:p>
        </p:txBody>
      </p:sp>
      <p:sp>
        <p:nvSpPr>
          <p:cNvPr id="737" name="Google Shape;737;p76"/>
          <p:cNvSpPr txBox="1"/>
          <p:nvPr/>
        </p:nvSpPr>
        <p:spPr>
          <a:xfrm>
            <a:off x="5923672" y="1505088"/>
            <a:ext cx="5040086" cy="139525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800"/>
              <a:buFont typeface="Arial"/>
              <a:buNone/>
            </a:pPr>
            <a:r>
              <a:rPr lang="fr-FR" sz="2800" b="0" i="0" u="none" strike="noStrike" cap="none" dirty="0">
                <a:solidFill>
                  <a:srgbClr val="000000"/>
                </a:solidFill>
                <a:latin typeface="Arial"/>
                <a:ea typeface="Arial"/>
                <a:cs typeface="Arial"/>
                <a:sym typeface="Arial"/>
              </a:rPr>
              <a:t>Informations démographiques</a:t>
            </a:r>
            <a:endParaRPr dirty="0"/>
          </a:p>
          <a:p>
            <a:pPr marL="685800" marR="0" lvl="1" indent="-228600" algn="l" rtl="0">
              <a:lnSpc>
                <a:spcPct val="100000"/>
              </a:lnSpc>
              <a:spcBef>
                <a:spcPts val="1000"/>
              </a:spcBef>
              <a:spcAft>
                <a:spcPts val="0"/>
              </a:spcAft>
              <a:buClr>
                <a:srgbClr val="109648"/>
              </a:buClr>
              <a:buSzPts val="2000"/>
              <a:buFont typeface="Noto Sans Symbols"/>
              <a:buChar char="▪"/>
            </a:pPr>
            <a:r>
              <a:rPr lang="fr-FR" sz="2000" b="0" i="0" u="none" strike="noStrike" cap="none" dirty="0">
                <a:solidFill>
                  <a:srgbClr val="000000"/>
                </a:solidFill>
                <a:latin typeface="Arial"/>
                <a:ea typeface="Arial"/>
                <a:cs typeface="Arial"/>
                <a:sym typeface="Arial"/>
              </a:rPr>
              <a:t>Âge, sexe, lieu de résidence</a:t>
            </a:r>
            <a:endParaRPr dirty="0"/>
          </a:p>
          <a:p>
            <a:pPr marL="685800" marR="0" lvl="1" indent="-228600" algn="l" rtl="0">
              <a:lnSpc>
                <a:spcPct val="100000"/>
              </a:lnSpc>
              <a:spcBef>
                <a:spcPts val="1000"/>
              </a:spcBef>
              <a:spcAft>
                <a:spcPts val="0"/>
              </a:spcAft>
              <a:buClr>
                <a:srgbClr val="109648"/>
              </a:buClr>
              <a:buSzPts val="2000"/>
              <a:buFont typeface="Noto Sans Symbols"/>
              <a:buChar char="▪"/>
            </a:pPr>
            <a:r>
              <a:rPr lang="fr-FR" sz="2000" b="0" i="0" u="none" strike="noStrike" cap="none" dirty="0">
                <a:solidFill>
                  <a:srgbClr val="000000"/>
                </a:solidFill>
                <a:latin typeface="Arial"/>
                <a:ea typeface="Arial"/>
                <a:cs typeface="Arial"/>
                <a:sym typeface="Arial"/>
              </a:rPr>
              <a:t>Espèces animales, localisation</a:t>
            </a:r>
            <a:endParaRPr sz="2000" b="0" i="0" u="none" strike="noStrike" cap="none" dirty="0">
              <a:solidFill>
                <a:srgbClr val="000000"/>
              </a:solidFill>
              <a:latin typeface="Arial"/>
              <a:ea typeface="Arial"/>
              <a:cs typeface="Arial"/>
              <a:sym typeface="Arial"/>
            </a:endParaRPr>
          </a:p>
        </p:txBody>
      </p:sp>
      <p:cxnSp>
        <p:nvCxnSpPr>
          <p:cNvPr id="738" name="Google Shape;738;p76"/>
          <p:cNvCxnSpPr/>
          <p:nvPr/>
        </p:nvCxnSpPr>
        <p:spPr>
          <a:xfrm rot="10800000">
            <a:off x="5714617" y="1505088"/>
            <a:ext cx="0" cy="4885079"/>
          </a:xfrm>
          <a:prstGeom prst="straightConnector1">
            <a:avLst/>
          </a:prstGeom>
          <a:noFill/>
          <a:ln w="76200" cap="flat" cmpd="sng">
            <a:solidFill>
              <a:srgbClr val="109648"/>
            </a:solidFill>
            <a:prstDash val="solid"/>
            <a:miter lim="800000"/>
            <a:headEnd type="none" w="sm" len="sm"/>
            <a:tailEnd type="none" w="sm" len="sm"/>
          </a:ln>
        </p:spPr>
      </p:cxnSp>
      <p:cxnSp>
        <p:nvCxnSpPr>
          <p:cNvPr id="739" name="Google Shape;739;p76"/>
          <p:cNvCxnSpPr/>
          <p:nvPr/>
        </p:nvCxnSpPr>
        <p:spPr>
          <a:xfrm rot="10800000">
            <a:off x="497337" y="3459552"/>
            <a:ext cx="11172600" cy="0"/>
          </a:xfrm>
          <a:prstGeom prst="straightConnector1">
            <a:avLst/>
          </a:prstGeom>
          <a:noFill/>
          <a:ln w="76200" cap="flat" cmpd="sng">
            <a:solidFill>
              <a:srgbClr val="109648"/>
            </a:solidFill>
            <a:prstDash val="solid"/>
            <a:miter lim="800000"/>
            <a:headEnd type="none" w="sm" len="sm"/>
            <a:tailEnd type="none" w="sm" len="sm"/>
          </a:ln>
        </p:spPr>
      </p:cxnSp>
      <p:sp>
        <p:nvSpPr>
          <p:cNvPr id="740" name="Google Shape;740;p76"/>
          <p:cNvSpPr txBox="1"/>
          <p:nvPr/>
        </p:nvSpPr>
        <p:spPr>
          <a:xfrm>
            <a:off x="4121513" y="3167164"/>
            <a:ext cx="3186208" cy="584775"/>
          </a:xfrm>
          <a:prstGeom prst="rect">
            <a:avLst/>
          </a:prstGeom>
          <a:solidFill>
            <a:schemeClr val="lt1"/>
          </a:solidFill>
          <a:ln w="76200" cap="flat" cmpd="sng">
            <a:solidFill>
              <a:srgbClr val="109648"/>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3200" b="1" dirty="0">
                <a:solidFill>
                  <a:srgbClr val="0065A4"/>
                </a:solidFill>
                <a:latin typeface="Arial"/>
                <a:ea typeface="Arial"/>
                <a:cs typeface="Arial"/>
                <a:sym typeface="Arial"/>
              </a:rPr>
              <a:t>Restez simple !</a:t>
            </a:r>
            <a:endParaRP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3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37">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37">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735">
                                            <p:txEl>
                                              <p:pRg st="1" end="1"/>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735">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35">
                                            <p:txEl>
                                              <p:pRg st="3" end="3"/>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3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36">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7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0"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745"/>
        <p:cNvGrpSpPr/>
        <p:nvPr/>
      </p:nvGrpSpPr>
      <p:grpSpPr>
        <a:xfrm>
          <a:off x="0" y="0"/>
          <a:ext cx="0" cy="0"/>
          <a:chOff x="0" y="0"/>
          <a:chExt cx="0" cy="0"/>
        </a:xfrm>
      </p:grpSpPr>
      <p:sp>
        <p:nvSpPr>
          <p:cNvPr id="746" name="Google Shape;746;p77"/>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Listes des cas et Une  Seule Santé</a:t>
            </a:r>
            <a:endParaRPr dirty="0">
              <a:latin typeface="Franklin Gothic Medium" panose="020B0603020102020204" pitchFamily="34" charset="0"/>
            </a:endParaRPr>
          </a:p>
        </p:txBody>
      </p:sp>
      <p:sp>
        <p:nvSpPr>
          <p:cNvPr id="747" name="Google Shape;747;p77"/>
          <p:cNvSpPr txBox="1"/>
          <p:nvPr/>
        </p:nvSpPr>
        <p:spPr>
          <a:xfrm>
            <a:off x="551757" y="1560500"/>
            <a:ext cx="5368596" cy="4639309"/>
          </a:xfrm>
          <a:prstGeom prst="rect">
            <a:avLst/>
          </a:prstGeom>
          <a:noFill/>
          <a:ln>
            <a:noFill/>
          </a:ln>
        </p:spPr>
        <p:txBody>
          <a:bodyPr spcFirstLastPara="1" wrap="square" lIns="91425" tIns="45700" rIns="91425" bIns="45700" anchor="t" anchorCtr="0">
            <a:normAutofit/>
          </a:bodyPr>
          <a:lstStyle/>
          <a:p>
            <a:pPr marL="228600" marR="0" lvl="0" indent="-228600" algn="l" rtl="0">
              <a:spcBef>
                <a:spcPts val="0"/>
              </a:spcBef>
              <a:spcAft>
                <a:spcPts val="0"/>
              </a:spcAft>
              <a:buClr>
                <a:schemeClr val="dk1"/>
              </a:buClr>
              <a:buSzPts val="2800"/>
              <a:buFont typeface="Arial"/>
              <a:buChar char="•"/>
            </a:pPr>
            <a:r>
              <a:rPr lang="fr-FR" sz="2800">
                <a:solidFill>
                  <a:schemeClr val="dk1"/>
                </a:solidFill>
                <a:latin typeface="Arial"/>
                <a:ea typeface="Arial"/>
                <a:cs typeface="Arial"/>
                <a:sym typeface="Arial"/>
              </a:rPr>
              <a:t>Comment les listes</a:t>
            </a:r>
            <a:r>
              <a:rPr lang="fr-FR" sz="2800">
                <a:solidFill>
                  <a:schemeClr val="dk1"/>
                </a:solidFill>
              </a:rPr>
              <a:t> des cas </a:t>
            </a:r>
            <a:r>
              <a:rPr lang="fr-FR" sz="2800">
                <a:solidFill>
                  <a:schemeClr val="dk1"/>
                </a:solidFill>
                <a:latin typeface="Arial"/>
                <a:ea typeface="Arial"/>
                <a:cs typeface="Arial"/>
                <a:sym typeface="Arial"/>
              </a:rPr>
              <a:t>peuvent-elles être adaptées à l'approche </a:t>
            </a:r>
            <a:r>
              <a:rPr lang="fr-FR" sz="2800">
                <a:solidFill>
                  <a:schemeClr val="dk1"/>
                </a:solidFill>
              </a:rPr>
              <a:t>Une Seule Santé</a:t>
            </a:r>
            <a:r>
              <a:rPr lang="fr-FR" sz="2800">
                <a:solidFill>
                  <a:schemeClr val="dk1"/>
                </a:solidFill>
                <a:latin typeface="Arial"/>
                <a:ea typeface="Arial"/>
                <a:cs typeface="Arial"/>
                <a:sym typeface="Arial"/>
              </a:rPr>
              <a:t> ?</a:t>
            </a:r>
            <a:endParaRPr/>
          </a:p>
          <a:p>
            <a:pPr marL="228600" marR="0" lvl="0" indent="-50800" algn="l" rtl="0">
              <a:spcBef>
                <a:spcPts val="1000"/>
              </a:spcBef>
              <a:spcAft>
                <a:spcPts val="0"/>
              </a:spcAft>
              <a:buClr>
                <a:schemeClr val="dk1"/>
              </a:buClr>
              <a:buSzPts val="2800"/>
              <a:buFont typeface="Arial"/>
              <a:buNone/>
            </a:pPr>
            <a:endParaRPr sz="2800">
              <a:solidFill>
                <a:schemeClr val="dk1"/>
              </a:solidFill>
              <a:latin typeface="Arial"/>
              <a:ea typeface="Arial"/>
              <a:cs typeface="Arial"/>
              <a:sym typeface="Arial"/>
            </a:endParaRPr>
          </a:p>
          <a:p>
            <a:pPr marL="228600" marR="0" lvl="0" indent="-228600" algn="l" rtl="0">
              <a:spcBef>
                <a:spcPts val="1000"/>
              </a:spcBef>
              <a:spcAft>
                <a:spcPts val="0"/>
              </a:spcAft>
              <a:buClr>
                <a:schemeClr val="dk1"/>
              </a:buClr>
              <a:buSzPts val="2800"/>
              <a:buFont typeface="Arial"/>
              <a:buChar char="•"/>
            </a:pPr>
            <a:r>
              <a:rPr lang="fr-FR" sz="2800">
                <a:solidFill>
                  <a:schemeClr val="dk1"/>
                </a:solidFill>
                <a:latin typeface="Arial"/>
                <a:ea typeface="Arial"/>
                <a:cs typeface="Arial"/>
                <a:sym typeface="Arial"/>
              </a:rPr>
              <a:t>Quels sont les avantages de l'approche </a:t>
            </a:r>
            <a:r>
              <a:rPr lang="fr-FR" sz="2800">
                <a:solidFill>
                  <a:schemeClr val="dk1"/>
                </a:solidFill>
              </a:rPr>
              <a:t>Une Seule Santé</a:t>
            </a:r>
            <a:r>
              <a:rPr lang="fr-FR" sz="2800">
                <a:solidFill>
                  <a:schemeClr val="dk1"/>
                </a:solidFill>
                <a:latin typeface="Arial"/>
                <a:ea typeface="Arial"/>
                <a:cs typeface="Arial"/>
                <a:sym typeface="Arial"/>
              </a:rPr>
              <a:t> ?</a:t>
            </a:r>
            <a:endParaRPr/>
          </a:p>
        </p:txBody>
      </p:sp>
      <p:grpSp>
        <p:nvGrpSpPr>
          <p:cNvPr id="748" name="Google Shape;748;p77"/>
          <p:cNvGrpSpPr/>
          <p:nvPr/>
        </p:nvGrpSpPr>
        <p:grpSpPr>
          <a:xfrm>
            <a:off x="6096000" y="1560500"/>
            <a:ext cx="4876106" cy="4671259"/>
            <a:chOff x="6477695" y="1433015"/>
            <a:chExt cx="4876106" cy="4671259"/>
          </a:xfrm>
        </p:grpSpPr>
        <p:pic>
          <p:nvPicPr>
            <p:cNvPr id="749" name="Google Shape;749;p77"/>
            <p:cNvPicPr preferRelativeResize="0"/>
            <p:nvPr/>
          </p:nvPicPr>
          <p:blipFill rotWithShape="1">
            <a:blip r:embed="rId3">
              <a:alphaModFix/>
            </a:blip>
            <a:srcRect l="53338" t="8766" r="4000" b="19076"/>
            <a:stretch/>
          </p:blipFill>
          <p:spPr>
            <a:xfrm>
              <a:off x="6477695" y="1464965"/>
              <a:ext cx="4876106" cy="4639309"/>
            </a:xfrm>
            <a:prstGeom prst="rect">
              <a:avLst/>
            </a:prstGeom>
            <a:noFill/>
            <a:ln>
              <a:noFill/>
            </a:ln>
          </p:spPr>
        </p:pic>
        <p:sp>
          <p:nvSpPr>
            <p:cNvPr id="750" name="Google Shape;750;p77"/>
            <p:cNvSpPr/>
            <p:nvPr/>
          </p:nvSpPr>
          <p:spPr>
            <a:xfrm>
              <a:off x="6477695" y="1433015"/>
              <a:ext cx="428072" cy="1392072"/>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sp>
        <p:nvSpPr>
          <p:cNvPr id="751" name="Google Shape;751;p77"/>
          <p:cNvSpPr txBox="1"/>
          <p:nvPr/>
        </p:nvSpPr>
        <p:spPr>
          <a:xfrm>
            <a:off x="4839161" y="6510232"/>
            <a:ext cx="4772594" cy="211243"/>
          </a:xfrm>
          <a:prstGeom prst="rect">
            <a:avLst/>
          </a:prstGeom>
          <a:noFill/>
          <a:ln>
            <a:noFill/>
          </a:ln>
        </p:spPr>
        <p:txBody>
          <a:bodyPr spcFirstLastPara="1" wrap="square" lIns="91425" tIns="45700" rIns="91425" bIns="45700" anchor="t" anchorCtr="0">
            <a:noAutofit/>
          </a:bodyPr>
          <a:lstStyle/>
          <a:p>
            <a:pPr marL="0" marR="0" lvl="0" indent="0" algn="r" rtl="0">
              <a:lnSpc>
                <a:spcPct val="90000"/>
              </a:lnSpc>
              <a:spcBef>
                <a:spcPts val="0"/>
              </a:spcBef>
              <a:spcAft>
                <a:spcPts val="0"/>
              </a:spcAft>
              <a:buClr>
                <a:schemeClr val="dk1"/>
              </a:buClr>
              <a:buSzPts val="1200"/>
              <a:buFont typeface="Arial"/>
              <a:buNone/>
            </a:pPr>
            <a:r>
              <a:rPr lang="fr-FR" sz="1200" b="0">
                <a:solidFill>
                  <a:schemeClr val="dk1"/>
                </a:solidFill>
                <a:latin typeface="Arial"/>
                <a:ea typeface="Arial"/>
                <a:cs typeface="Arial"/>
                <a:sym typeface="Arial"/>
              </a:rPr>
              <a:t>Source de l'image : </a:t>
            </a:r>
            <a:r>
              <a:rPr lang="fr-FR" sz="1200" b="0" u="sng">
                <a:solidFill>
                  <a:schemeClr val="dk1"/>
                </a:solidFill>
                <a:latin typeface="Arial"/>
                <a:ea typeface="Arial"/>
                <a:cs typeface="Arial"/>
                <a:sym typeface="Arial"/>
                <a:hlinkClick r:id="rId4">
                  <a:extLst>
                    <a:ext uri="{A12FA001-AC4F-418D-AE19-62706E023703}">
                      <ahyp:hlinkClr xmlns:ahyp="http://schemas.microsoft.com/office/drawing/2018/hyperlinkcolor" val="tx"/>
                    </a:ext>
                  </a:extLst>
                </a:hlinkClick>
              </a:rPr>
              <a:t>CDC One Health Graphics (en anglais)</a:t>
            </a:r>
            <a:endParaRPr sz="1200" b="0">
              <a:solidFill>
                <a:schemeClr val="dk1"/>
              </a:solidFill>
              <a:latin typeface="Arial"/>
              <a:ea typeface="Arial"/>
              <a:cs typeface="Arial"/>
              <a:sym typeface="Arial"/>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756"/>
        <p:cNvGrpSpPr/>
        <p:nvPr/>
      </p:nvGrpSpPr>
      <p:grpSpPr>
        <a:xfrm>
          <a:off x="0" y="0"/>
          <a:ext cx="0" cy="0"/>
          <a:chOff x="0" y="0"/>
          <a:chExt cx="0" cy="0"/>
        </a:xfrm>
      </p:grpSpPr>
      <p:sp>
        <p:nvSpPr>
          <p:cNvPr id="757" name="Google Shape;757;p78"/>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Élaborer une liste des cas (1/3)</a:t>
            </a:r>
            <a:endParaRPr dirty="0">
              <a:latin typeface="Franklin Gothic Medium" panose="020B0603020102020204" pitchFamily="34" charset="0"/>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762"/>
        <p:cNvGrpSpPr/>
        <p:nvPr/>
      </p:nvGrpSpPr>
      <p:grpSpPr>
        <a:xfrm>
          <a:off x="0" y="0"/>
          <a:ext cx="0" cy="0"/>
          <a:chOff x="0" y="0"/>
          <a:chExt cx="0" cy="0"/>
        </a:xfrm>
      </p:grpSpPr>
      <p:sp>
        <p:nvSpPr>
          <p:cNvPr id="763" name="Google Shape;763;p79"/>
          <p:cNvSpPr txBox="1">
            <a:spLocks noGrp="1"/>
          </p:cNvSpPr>
          <p:nvPr>
            <p:ph type="body" idx="1"/>
          </p:nvPr>
        </p:nvSpPr>
        <p:spPr>
          <a:xfrm>
            <a:off x="838200" y="1555057"/>
            <a:ext cx="10118558" cy="46392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2800"/>
              <a:buFont typeface="Arial"/>
              <a:buNone/>
            </a:pPr>
            <a:r>
              <a:rPr lang="fr-FR" dirty="0"/>
              <a:t>Par vous-même :</a:t>
            </a:r>
            <a:endParaRPr dirty="0"/>
          </a:p>
          <a:p>
            <a:pPr marL="514350" lvl="0" indent="-514350" algn="l" rtl="0">
              <a:lnSpc>
                <a:spcPct val="100000"/>
              </a:lnSpc>
              <a:spcBef>
                <a:spcPts val="1100"/>
              </a:spcBef>
              <a:spcAft>
                <a:spcPts val="0"/>
              </a:spcAft>
              <a:buClr>
                <a:schemeClr val="dk1"/>
              </a:buClr>
              <a:buSzPts val="2800"/>
              <a:buFont typeface="Libre Franklin Medium"/>
              <a:buAutoNum type="arabicPeriod"/>
            </a:pPr>
            <a:r>
              <a:rPr lang="fr-FR" dirty="0"/>
              <a:t>Vérifiez (revoyez) les registres du centre de santé</a:t>
            </a:r>
            <a:endParaRPr dirty="0"/>
          </a:p>
          <a:p>
            <a:pPr marL="514350" lvl="0" indent="-514350" algn="l" rtl="0">
              <a:lnSpc>
                <a:spcPct val="100000"/>
              </a:lnSpc>
              <a:spcBef>
                <a:spcPts val="1100"/>
              </a:spcBef>
              <a:spcAft>
                <a:spcPts val="0"/>
              </a:spcAft>
              <a:buClr>
                <a:schemeClr val="dk1"/>
              </a:buClr>
              <a:buSzPts val="2800"/>
              <a:buFont typeface="Libre Franklin Medium"/>
              <a:buAutoNum type="arabicPeriod"/>
            </a:pPr>
            <a:r>
              <a:rPr lang="fr-FR" dirty="0"/>
              <a:t>Indiquez sur la première ligne du tableau les éléments de données qui, selon vous, devraient être inclus dans une liste des cas</a:t>
            </a:r>
            <a:endParaRPr dirty="0"/>
          </a:p>
          <a:p>
            <a:pPr marL="514350" lvl="0" indent="-514350" algn="l" rtl="0">
              <a:lnSpc>
                <a:spcPct val="100000"/>
              </a:lnSpc>
              <a:spcBef>
                <a:spcPts val="1100"/>
              </a:spcBef>
              <a:spcAft>
                <a:spcPts val="0"/>
              </a:spcAft>
              <a:buClr>
                <a:schemeClr val="dk1"/>
              </a:buClr>
              <a:buSzPts val="2800"/>
              <a:buFont typeface="Libre Franklin Medium"/>
              <a:buAutoNum type="arabicPeriod"/>
            </a:pPr>
            <a:r>
              <a:rPr lang="fr-FR" dirty="0"/>
              <a:t>Dressez une liste des cas de paludisme, de pneumonie </a:t>
            </a:r>
            <a:br>
              <a:rPr lang="fr-FR" dirty="0"/>
            </a:br>
            <a:r>
              <a:rPr lang="fr-FR" dirty="0"/>
              <a:t>ou d'anthrax</a:t>
            </a:r>
            <a:endParaRPr dirty="0"/>
          </a:p>
        </p:txBody>
      </p:sp>
      <p:sp>
        <p:nvSpPr>
          <p:cNvPr id="764" name="Google Shape;764;p79"/>
          <p:cNvSpPr txBox="1">
            <a:spLocks noGrp="1"/>
          </p:cNvSpPr>
          <p:nvPr>
            <p:ph type="title"/>
          </p:nvPr>
        </p:nvSpPr>
        <p:spPr>
          <a:xfrm>
            <a:off x="838200" y="447675"/>
            <a:ext cx="9752215"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Élaborer une liste des cas (2/3)</a:t>
            </a:r>
            <a:br>
              <a:rPr lang="fr-FR" sz="4400" b="1" dirty="0">
                <a:latin typeface="Franklin Gothic Medium" panose="020B0603020102020204" pitchFamily="34" charset="0"/>
                <a:sym typeface="Libre Franklin Medium"/>
              </a:rPr>
            </a:br>
            <a:endParaRPr dirty="0">
              <a:latin typeface="Franklin Gothic Medium" panose="020B0603020102020204"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16"/>
        <p:cNvGrpSpPr/>
        <p:nvPr/>
      </p:nvGrpSpPr>
      <p:grpSpPr>
        <a:xfrm>
          <a:off x="0" y="0"/>
          <a:ext cx="0" cy="0"/>
          <a:chOff x="0" y="0"/>
          <a:chExt cx="0" cy="0"/>
        </a:xfrm>
      </p:grpSpPr>
      <p:sp>
        <p:nvSpPr>
          <p:cNvPr id="317" name="Google Shape;317;p43"/>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Importance de la définition de cas</a:t>
            </a:r>
            <a:endParaRPr dirty="0">
              <a:latin typeface="Franklin Gothic Medium" panose="020B0603020102020204" pitchFamily="34" charset="0"/>
            </a:endParaRPr>
          </a:p>
        </p:txBody>
      </p:sp>
      <p:pic>
        <p:nvPicPr>
          <p:cNvPr id="318" name="Google Shape;318;p43" descr="an open book with a stethoscope on top of it"/>
          <p:cNvPicPr preferRelativeResize="0"/>
          <p:nvPr/>
        </p:nvPicPr>
        <p:blipFill rotWithShape="1">
          <a:blip r:embed="rId3">
            <a:alphaModFix/>
          </a:blip>
          <a:srcRect/>
          <a:stretch/>
        </p:blipFill>
        <p:spPr>
          <a:xfrm>
            <a:off x="3057383" y="2279651"/>
            <a:ext cx="6077234" cy="4053515"/>
          </a:xfrm>
          <a:prstGeom prst="rect">
            <a:avLst/>
          </a:prstGeom>
          <a:noFill/>
          <a:ln w="12700">
            <a:solidFill>
              <a:schemeClr val="tx1"/>
            </a:solidFill>
          </a:ln>
        </p:spPr>
      </p:pic>
      <p:sp>
        <p:nvSpPr>
          <p:cNvPr id="319" name="Google Shape;319;p43"/>
          <p:cNvSpPr txBox="1"/>
          <p:nvPr/>
        </p:nvSpPr>
        <p:spPr>
          <a:xfrm>
            <a:off x="838200" y="1479551"/>
            <a:ext cx="10515600" cy="800100"/>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2800"/>
              <a:buFont typeface="Arial"/>
              <a:buNone/>
            </a:pPr>
            <a:r>
              <a:rPr lang="fr-FR" sz="2800" dirty="0">
                <a:solidFill>
                  <a:schemeClr val="dk1"/>
                </a:solidFill>
                <a:latin typeface="Arial"/>
                <a:ea typeface="Arial"/>
                <a:cs typeface="Arial"/>
                <a:sym typeface="Arial"/>
              </a:rPr>
              <a:t>Pourquoi les définitions de cas sont-elles si importantes ?</a:t>
            </a:r>
            <a:endParaRPr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769"/>
        <p:cNvGrpSpPr/>
        <p:nvPr/>
      </p:nvGrpSpPr>
      <p:grpSpPr>
        <a:xfrm>
          <a:off x="0" y="0"/>
          <a:ext cx="0" cy="0"/>
          <a:chOff x="0" y="0"/>
          <a:chExt cx="0" cy="0"/>
        </a:xfrm>
      </p:grpSpPr>
      <p:sp>
        <p:nvSpPr>
          <p:cNvPr id="770" name="Google Shape;770;p80"/>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2400"/>
              <a:buFont typeface="Arial"/>
              <a:buNone/>
            </a:pPr>
            <a:r>
              <a:rPr lang="fr-FR" sz="2400" b="1"/>
              <a:t>Questions :</a:t>
            </a:r>
            <a:endParaRPr sz="2400"/>
          </a:p>
          <a:p>
            <a:pPr marL="228600" lvl="0" indent="-228600" algn="l" rtl="0">
              <a:lnSpc>
                <a:spcPct val="100000"/>
              </a:lnSpc>
              <a:spcBef>
                <a:spcPts val="600"/>
              </a:spcBef>
              <a:spcAft>
                <a:spcPts val="0"/>
              </a:spcAft>
              <a:buClr>
                <a:schemeClr val="dk1"/>
              </a:buClr>
              <a:buSzPts val="2000"/>
              <a:buChar char="•"/>
            </a:pPr>
            <a:r>
              <a:rPr lang="fr-FR" sz="2000"/>
              <a:t>Quels sont les éléments de données choisis ?                                 </a:t>
            </a:r>
            <a:endParaRPr/>
          </a:p>
          <a:p>
            <a:pPr marL="228600" lvl="0" indent="-228600" algn="l" rtl="0">
              <a:lnSpc>
                <a:spcPct val="100000"/>
              </a:lnSpc>
              <a:spcBef>
                <a:spcPts val="600"/>
              </a:spcBef>
              <a:spcAft>
                <a:spcPts val="0"/>
              </a:spcAft>
              <a:buClr>
                <a:schemeClr val="dk1"/>
              </a:buClr>
              <a:buSzPts val="2000"/>
              <a:buChar char="•"/>
            </a:pPr>
            <a:r>
              <a:rPr lang="fr-FR" sz="2000"/>
              <a:t>Comment avez-vous décidé, ou pourquoi les avez-vous choisis ?</a:t>
            </a:r>
            <a:endParaRPr/>
          </a:p>
          <a:p>
            <a:pPr marL="228600" lvl="0" indent="-228600" algn="l" rtl="0">
              <a:lnSpc>
                <a:spcPct val="100000"/>
              </a:lnSpc>
              <a:spcBef>
                <a:spcPts val="600"/>
              </a:spcBef>
              <a:spcAft>
                <a:spcPts val="0"/>
              </a:spcAft>
              <a:buClr>
                <a:schemeClr val="dk1"/>
              </a:buClr>
              <a:buSzPts val="2400"/>
              <a:buChar char="•"/>
            </a:pPr>
            <a:r>
              <a:rPr lang="fr-FR" sz="2000"/>
              <a:t>Combien de cas figurent sur vos listes ?</a:t>
            </a:r>
            <a:endParaRPr sz="2000" b="1"/>
          </a:p>
          <a:p>
            <a:pPr marL="228600" lvl="0" indent="-50800" algn="l" rtl="0">
              <a:lnSpc>
                <a:spcPct val="100000"/>
              </a:lnSpc>
              <a:spcBef>
                <a:spcPts val="500"/>
              </a:spcBef>
              <a:spcAft>
                <a:spcPts val="0"/>
              </a:spcAft>
              <a:buClr>
                <a:schemeClr val="dk1"/>
              </a:buClr>
              <a:buSzPts val="2800"/>
              <a:buNone/>
            </a:pPr>
            <a:endParaRPr/>
          </a:p>
        </p:txBody>
      </p:sp>
      <p:sp>
        <p:nvSpPr>
          <p:cNvPr id="771" name="Google Shape;771;p80"/>
          <p:cNvSpPr txBox="1">
            <a:spLocks noGrp="1"/>
          </p:cNvSpPr>
          <p:nvPr>
            <p:ph type="title"/>
          </p:nvPr>
        </p:nvSpPr>
        <p:spPr>
          <a:xfrm>
            <a:off x="838200" y="447675"/>
            <a:ext cx="9752215"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Élaborer une liste des cas (3/3)</a:t>
            </a:r>
            <a:endParaRPr dirty="0">
              <a:latin typeface="Franklin Gothic Medium" panose="020B0603020102020204" pitchFamily="34" charset="0"/>
            </a:endParaRPr>
          </a:p>
        </p:txBody>
      </p:sp>
      <p:sp>
        <p:nvSpPr>
          <p:cNvPr id="772" name="Google Shape;772;p80"/>
          <p:cNvSpPr txBox="1"/>
          <p:nvPr/>
        </p:nvSpPr>
        <p:spPr>
          <a:xfrm>
            <a:off x="958732" y="3290467"/>
            <a:ext cx="1864058" cy="2477601"/>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Clr>
                <a:schemeClr val="dk1"/>
              </a:buClr>
              <a:buSzPts val="2800"/>
              <a:buFont typeface="Arial"/>
              <a:buNone/>
            </a:pPr>
            <a:r>
              <a:rPr lang="fr-FR" sz="2400" dirty="0">
                <a:solidFill>
                  <a:schemeClr val="dk1"/>
                </a:solidFill>
                <a:latin typeface="Arial"/>
                <a:ea typeface="Arial"/>
                <a:cs typeface="Arial"/>
                <a:sym typeface="Arial"/>
              </a:rPr>
              <a:t>Malaria</a:t>
            </a:r>
            <a:endParaRPr dirty="0"/>
          </a:p>
          <a:p>
            <a:pPr marL="0" marR="0" lvl="0" indent="0" algn="r" rtl="0">
              <a:spcBef>
                <a:spcPts val="600"/>
              </a:spcBef>
              <a:spcAft>
                <a:spcPts val="0"/>
              </a:spcAft>
              <a:buClr>
                <a:schemeClr val="dk1"/>
              </a:buClr>
              <a:buSzPts val="2800"/>
              <a:buFont typeface="Arial"/>
              <a:buNone/>
            </a:pPr>
            <a:endParaRPr sz="2400" dirty="0">
              <a:solidFill>
                <a:schemeClr val="dk1"/>
              </a:solidFill>
              <a:latin typeface="Arial"/>
              <a:ea typeface="Arial"/>
              <a:cs typeface="Arial"/>
              <a:sym typeface="Arial"/>
            </a:endParaRPr>
          </a:p>
          <a:p>
            <a:pPr marL="0" marR="0" lvl="0" indent="0" algn="r" rtl="0">
              <a:spcBef>
                <a:spcPts val="1200"/>
              </a:spcBef>
              <a:spcAft>
                <a:spcPts val="0"/>
              </a:spcAft>
              <a:buClr>
                <a:schemeClr val="dk1"/>
              </a:buClr>
              <a:buSzPts val="2800"/>
              <a:buFont typeface="Arial"/>
              <a:buNone/>
            </a:pPr>
            <a:r>
              <a:rPr lang="fr-FR" sz="2400" dirty="0">
                <a:solidFill>
                  <a:schemeClr val="dk1"/>
                </a:solidFill>
                <a:latin typeface="Arial"/>
                <a:ea typeface="Arial"/>
                <a:cs typeface="Arial"/>
                <a:sym typeface="Arial"/>
              </a:rPr>
              <a:t>Pneumonie</a:t>
            </a:r>
            <a:endParaRPr dirty="0"/>
          </a:p>
          <a:p>
            <a:pPr marL="0" marR="0" lvl="0" indent="0" algn="r" rtl="0">
              <a:spcBef>
                <a:spcPts val="1200"/>
              </a:spcBef>
              <a:spcAft>
                <a:spcPts val="0"/>
              </a:spcAft>
              <a:buClr>
                <a:schemeClr val="dk1"/>
              </a:buClr>
              <a:buSzPts val="2800"/>
              <a:buFont typeface="Arial"/>
              <a:buNone/>
            </a:pPr>
            <a:endParaRPr sz="2400" dirty="0">
              <a:solidFill>
                <a:schemeClr val="dk1"/>
              </a:solidFill>
              <a:latin typeface="Arial"/>
              <a:ea typeface="Arial"/>
              <a:cs typeface="Arial"/>
              <a:sym typeface="Arial"/>
            </a:endParaRPr>
          </a:p>
          <a:p>
            <a:pPr marL="0" marR="0" lvl="0" indent="0" algn="r" rtl="0">
              <a:spcBef>
                <a:spcPts val="1200"/>
              </a:spcBef>
              <a:spcAft>
                <a:spcPts val="0"/>
              </a:spcAft>
              <a:buClr>
                <a:schemeClr val="dk1"/>
              </a:buClr>
              <a:buSzPts val="2800"/>
              <a:buFont typeface="Arial"/>
              <a:buNone/>
            </a:pPr>
            <a:r>
              <a:rPr lang="fr-FR" sz="2400" dirty="0">
                <a:solidFill>
                  <a:schemeClr val="dk1"/>
                </a:solidFill>
                <a:latin typeface="Arial"/>
                <a:ea typeface="Arial"/>
                <a:cs typeface="Arial"/>
                <a:sym typeface="Arial"/>
              </a:rPr>
              <a:t>Anthrax</a:t>
            </a:r>
            <a:endParaRPr dirty="0"/>
          </a:p>
        </p:txBody>
      </p:sp>
      <p:graphicFrame>
        <p:nvGraphicFramePr>
          <p:cNvPr id="773" name="Google Shape;773;p80"/>
          <p:cNvGraphicFramePr/>
          <p:nvPr>
            <p:extLst>
              <p:ext uri="{D42A27DB-BD31-4B8C-83A1-F6EECF244321}">
                <p14:modId xmlns:p14="http://schemas.microsoft.com/office/powerpoint/2010/main" val="3810943702"/>
              </p:ext>
            </p:extLst>
          </p:nvPr>
        </p:nvGraphicFramePr>
        <p:xfrm>
          <a:off x="2943321" y="3171711"/>
          <a:ext cx="8205942" cy="579130"/>
        </p:xfrm>
        <a:graphic>
          <a:graphicData uri="http://schemas.openxmlformats.org/drawingml/2006/table">
            <a:tbl>
              <a:tblPr>
                <a:noFill/>
                <a:tableStyleId>{4BFE662B-DFE1-4BE1-BD09-C583DD393B6A}</a:tableStyleId>
              </a:tblPr>
              <a:tblGrid>
                <a:gridCol w="1724932">
                  <a:extLst>
                    <a:ext uri="{9D8B030D-6E8A-4147-A177-3AD203B41FA5}">
                      <a16:colId xmlns:a16="http://schemas.microsoft.com/office/drawing/2014/main" val="20000"/>
                    </a:ext>
                  </a:extLst>
                </a:gridCol>
                <a:gridCol w="1620252">
                  <a:extLst>
                    <a:ext uri="{9D8B030D-6E8A-4147-A177-3AD203B41FA5}">
                      <a16:colId xmlns:a16="http://schemas.microsoft.com/office/drawing/2014/main" val="20001"/>
                    </a:ext>
                  </a:extLst>
                </a:gridCol>
                <a:gridCol w="1118466">
                  <a:extLst>
                    <a:ext uri="{9D8B030D-6E8A-4147-A177-3AD203B41FA5}">
                      <a16:colId xmlns:a16="http://schemas.microsoft.com/office/drawing/2014/main" val="20002"/>
                    </a:ext>
                  </a:extLst>
                </a:gridCol>
                <a:gridCol w="1207640">
                  <a:extLst>
                    <a:ext uri="{9D8B030D-6E8A-4147-A177-3AD203B41FA5}">
                      <a16:colId xmlns:a16="http://schemas.microsoft.com/office/drawing/2014/main" val="20003"/>
                    </a:ext>
                  </a:extLst>
                </a:gridCol>
                <a:gridCol w="1061435">
                  <a:extLst>
                    <a:ext uri="{9D8B030D-6E8A-4147-A177-3AD203B41FA5}">
                      <a16:colId xmlns:a16="http://schemas.microsoft.com/office/drawing/2014/main" val="20004"/>
                    </a:ext>
                  </a:extLst>
                </a:gridCol>
                <a:gridCol w="1473217">
                  <a:extLst>
                    <a:ext uri="{9D8B030D-6E8A-4147-A177-3AD203B41FA5}">
                      <a16:colId xmlns:a16="http://schemas.microsoft.com/office/drawing/2014/main" val="20005"/>
                    </a:ext>
                  </a:extLst>
                </a:gridCol>
              </a:tblGrid>
              <a:tr h="370850">
                <a:tc>
                  <a:txBody>
                    <a:bodyPr/>
                    <a:lstStyle/>
                    <a:p>
                      <a:pPr marL="0" marR="0" lvl="0" indent="0" algn="ctr" rtl="0">
                        <a:spcBef>
                          <a:spcPts val="0"/>
                        </a:spcBef>
                        <a:spcAft>
                          <a:spcPts val="0"/>
                        </a:spcAft>
                        <a:buNone/>
                      </a:pPr>
                      <a:r>
                        <a:rPr lang="fr-FR" sz="1600" b="1" dirty="0"/>
                        <a:t>N° d'identification</a:t>
                      </a:r>
                      <a:endParaRPr sz="1600" dirty="0"/>
                    </a:p>
                  </a:txBody>
                  <a:tcPr marL="91450" marR="91450" marT="45725" marB="45725" anchor="ctr">
                    <a:solidFill>
                      <a:schemeClr val="lt2"/>
                    </a:solidFill>
                  </a:tcPr>
                </a:tc>
                <a:tc>
                  <a:txBody>
                    <a:bodyPr/>
                    <a:lstStyle/>
                    <a:p>
                      <a:pPr marL="0" marR="0" lvl="0" indent="0" algn="ctr" rtl="0">
                        <a:spcBef>
                          <a:spcPts val="0"/>
                        </a:spcBef>
                        <a:spcAft>
                          <a:spcPts val="0"/>
                        </a:spcAft>
                        <a:buNone/>
                      </a:pPr>
                      <a:r>
                        <a:rPr lang="fr-FR" sz="1600" b="1" dirty="0"/>
                        <a:t>Date de participation</a:t>
                      </a:r>
                      <a:endParaRPr sz="1600" dirty="0"/>
                    </a:p>
                  </a:txBody>
                  <a:tcPr marL="91450" marR="91450" marT="45725" marB="45725" anchor="ctr">
                    <a:solidFill>
                      <a:schemeClr val="lt2"/>
                    </a:solidFill>
                  </a:tcPr>
                </a:tc>
                <a:tc>
                  <a:txBody>
                    <a:bodyPr/>
                    <a:lstStyle/>
                    <a:p>
                      <a:pPr marL="0" marR="0" lvl="0" indent="0" algn="ctr" rtl="0">
                        <a:spcBef>
                          <a:spcPts val="0"/>
                        </a:spcBef>
                        <a:spcAft>
                          <a:spcPts val="0"/>
                        </a:spcAft>
                        <a:buNone/>
                      </a:pPr>
                      <a:r>
                        <a:rPr lang="fr-FR" sz="1600" b="1" dirty="0"/>
                        <a:t>Nom</a:t>
                      </a:r>
                      <a:endParaRPr sz="1600" dirty="0"/>
                    </a:p>
                  </a:txBody>
                  <a:tcPr marL="91450" marR="91450" marT="45725" marB="45725" anchor="ctr">
                    <a:solidFill>
                      <a:schemeClr val="lt2"/>
                    </a:solidFill>
                  </a:tcPr>
                </a:tc>
                <a:tc>
                  <a:txBody>
                    <a:bodyPr/>
                    <a:lstStyle/>
                    <a:p>
                      <a:pPr marL="0" marR="0" lvl="0" indent="0" algn="ctr" rtl="0">
                        <a:spcBef>
                          <a:spcPts val="0"/>
                        </a:spcBef>
                        <a:spcAft>
                          <a:spcPts val="0"/>
                        </a:spcAft>
                        <a:buNone/>
                      </a:pPr>
                      <a:r>
                        <a:rPr lang="fr-FR" sz="1600" b="1" dirty="0"/>
                        <a:t>Village</a:t>
                      </a:r>
                      <a:endParaRPr sz="1600" dirty="0"/>
                    </a:p>
                  </a:txBody>
                  <a:tcPr marL="91450" marR="91450" marT="45725" marB="45725" anchor="ctr">
                    <a:solidFill>
                      <a:schemeClr val="lt2"/>
                    </a:solidFill>
                  </a:tcPr>
                </a:tc>
                <a:tc>
                  <a:txBody>
                    <a:bodyPr/>
                    <a:lstStyle/>
                    <a:p>
                      <a:pPr marL="0" marR="0" lvl="0" indent="0" algn="ctr" rtl="0">
                        <a:spcBef>
                          <a:spcPts val="0"/>
                        </a:spcBef>
                        <a:spcAft>
                          <a:spcPts val="0"/>
                        </a:spcAft>
                        <a:buNone/>
                      </a:pPr>
                      <a:r>
                        <a:rPr lang="fr-FR" sz="1600" b="1" dirty="0"/>
                        <a:t>Sexe</a:t>
                      </a:r>
                      <a:endParaRPr sz="1600" dirty="0"/>
                    </a:p>
                  </a:txBody>
                  <a:tcPr marL="91450" marR="91450" marT="45725" marB="45725" anchor="ctr">
                    <a:solidFill>
                      <a:schemeClr val="lt2"/>
                    </a:solidFill>
                  </a:tcPr>
                </a:tc>
                <a:tc>
                  <a:txBody>
                    <a:bodyPr/>
                    <a:lstStyle/>
                    <a:p>
                      <a:pPr marL="0" marR="0" lvl="0" indent="0" algn="ctr" rtl="0">
                        <a:spcBef>
                          <a:spcPts val="0"/>
                        </a:spcBef>
                        <a:spcAft>
                          <a:spcPts val="0"/>
                        </a:spcAft>
                        <a:buNone/>
                      </a:pPr>
                      <a:r>
                        <a:rPr lang="fr-FR" sz="1600" b="1" dirty="0"/>
                        <a:t>Âge</a:t>
                      </a:r>
                      <a:endParaRPr sz="1600" dirty="0"/>
                    </a:p>
                  </a:txBody>
                  <a:tcPr marL="91450" marR="91450" marT="45725" marB="45725" anchor="ctr">
                    <a:solidFill>
                      <a:schemeClr val="lt2"/>
                    </a:solidFill>
                  </a:tcPr>
                </a:tc>
                <a:extLst>
                  <a:ext uri="{0D108BD9-81ED-4DB2-BD59-A6C34878D82A}">
                    <a16:rowId xmlns:a16="http://schemas.microsoft.com/office/drawing/2014/main" val="10000"/>
                  </a:ext>
                </a:extLst>
              </a:tr>
            </a:tbl>
          </a:graphicData>
        </a:graphic>
      </p:graphicFrame>
      <p:graphicFrame>
        <p:nvGraphicFramePr>
          <p:cNvPr id="774" name="Google Shape;774;p80"/>
          <p:cNvGraphicFramePr/>
          <p:nvPr>
            <p:extLst>
              <p:ext uri="{D42A27DB-BD31-4B8C-83A1-F6EECF244321}">
                <p14:modId xmlns:p14="http://schemas.microsoft.com/office/powerpoint/2010/main" val="1776797976"/>
              </p:ext>
            </p:extLst>
          </p:nvPr>
        </p:nvGraphicFramePr>
        <p:xfrm>
          <a:off x="2943321" y="4239703"/>
          <a:ext cx="8173858" cy="579130"/>
        </p:xfrm>
        <a:graphic>
          <a:graphicData uri="http://schemas.openxmlformats.org/drawingml/2006/table">
            <a:tbl>
              <a:tblPr>
                <a:noFill/>
                <a:tableStyleId>{4BFE662B-DFE1-4BE1-BD09-C583DD393B6A}</a:tableStyleId>
              </a:tblPr>
              <a:tblGrid>
                <a:gridCol w="1724932">
                  <a:extLst>
                    <a:ext uri="{9D8B030D-6E8A-4147-A177-3AD203B41FA5}">
                      <a16:colId xmlns:a16="http://schemas.microsoft.com/office/drawing/2014/main" val="20000"/>
                    </a:ext>
                  </a:extLst>
                </a:gridCol>
                <a:gridCol w="1604210">
                  <a:extLst>
                    <a:ext uri="{9D8B030D-6E8A-4147-A177-3AD203B41FA5}">
                      <a16:colId xmlns:a16="http://schemas.microsoft.com/office/drawing/2014/main" val="20001"/>
                    </a:ext>
                  </a:extLst>
                </a:gridCol>
                <a:gridCol w="1134508">
                  <a:extLst>
                    <a:ext uri="{9D8B030D-6E8A-4147-A177-3AD203B41FA5}">
                      <a16:colId xmlns:a16="http://schemas.microsoft.com/office/drawing/2014/main" val="20002"/>
                    </a:ext>
                  </a:extLst>
                </a:gridCol>
                <a:gridCol w="1207640">
                  <a:extLst>
                    <a:ext uri="{9D8B030D-6E8A-4147-A177-3AD203B41FA5}">
                      <a16:colId xmlns:a16="http://schemas.microsoft.com/office/drawing/2014/main" val="20003"/>
                    </a:ext>
                  </a:extLst>
                </a:gridCol>
                <a:gridCol w="1061435">
                  <a:extLst>
                    <a:ext uri="{9D8B030D-6E8A-4147-A177-3AD203B41FA5}">
                      <a16:colId xmlns:a16="http://schemas.microsoft.com/office/drawing/2014/main" val="20004"/>
                    </a:ext>
                  </a:extLst>
                </a:gridCol>
                <a:gridCol w="1441133">
                  <a:extLst>
                    <a:ext uri="{9D8B030D-6E8A-4147-A177-3AD203B41FA5}">
                      <a16:colId xmlns:a16="http://schemas.microsoft.com/office/drawing/2014/main" val="20005"/>
                    </a:ext>
                  </a:extLst>
                </a:gridCol>
              </a:tblGrid>
              <a:tr h="370850">
                <a:tc>
                  <a:txBody>
                    <a:bodyPr/>
                    <a:lstStyle/>
                    <a:p>
                      <a:pPr marL="0" marR="0" lvl="0" indent="0" algn="ctr" rtl="0">
                        <a:spcBef>
                          <a:spcPts val="0"/>
                        </a:spcBef>
                        <a:spcAft>
                          <a:spcPts val="0"/>
                        </a:spcAft>
                        <a:buNone/>
                      </a:pPr>
                      <a:r>
                        <a:rPr lang="fr-FR" sz="1600" b="1" dirty="0"/>
                        <a:t>N° d'identification</a:t>
                      </a:r>
                      <a:endParaRPr sz="1600" dirty="0"/>
                    </a:p>
                  </a:txBody>
                  <a:tcPr marL="91450" marR="91450" marT="45725" marB="45725" anchor="ctr">
                    <a:solidFill>
                      <a:schemeClr val="lt2"/>
                    </a:solidFill>
                  </a:tcPr>
                </a:tc>
                <a:tc>
                  <a:txBody>
                    <a:bodyPr/>
                    <a:lstStyle/>
                    <a:p>
                      <a:pPr marL="0" marR="0" lvl="0" indent="0" algn="ctr" rtl="0">
                        <a:spcBef>
                          <a:spcPts val="0"/>
                        </a:spcBef>
                        <a:spcAft>
                          <a:spcPts val="0"/>
                        </a:spcAft>
                        <a:buNone/>
                      </a:pPr>
                      <a:r>
                        <a:rPr lang="fr-FR" sz="1600" b="1" dirty="0"/>
                        <a:t>Date de participation</a:t>
                      </a:r>
                      <a:endParaRPr sz="1600" dirty="0"/>
                    </a:p>
                  </a:txBody>
                  <a:tcPr marL="91450" marR="91450" marT="45725" marB="45725" anchor="ctr">
                    <a:solidFill>
                      <a:schemeClr val="lt2"/>
                    </a:solidFill>
                  </a:tcPr>
                </a:tc>
                <a:tc>
                  <a:txBody>
                    <a:bodyPr/>
                    <a:lstStyle/>
                    <a:p>
                      <a:pPr marL="0" marR="0" lvl="0" indent="0" algn="ctr" rtl="0">
                        <a:spcBef>
                          <a:spcPts val="0"/>
                        </a:spcBef>
                        <a:spcAft>
                          <a:spcPts val="0"/>
                        </a:spcAft>
                        <a:buNone/>
                      </a:pPr>
                      <a:r>
                        <a:rPr lang="fr-FR" sz="1600" b="1" dirty="0"/>
                        <a:t>Nom</a:t>
                      </a:r>
                      <a:endParaRPr sz="1600" dirty="0"/>
                    </a:p>
                  </a:txBody>
                  <a:tcPr marL="91450" marR="91450" marT="45725" marB="45725" anchor="ctr">
                    <a:solidFill>
                      <a:schemeClr val="lt2"/>
                    </a:solidFill>
                  </a:tcPr>
                </a:tc>
                <a:tc>
                  <a:txBody>
                    <a:bodyPr/>
                    <a:lstStyle/>
                    <a:p>
                      <a:pPr marL="0" marR="0" lvl="0" indent="0" algn="ctr" rtl="0">
                        <a:spcBef>
                          <a:spcPts val="0"/>
                        </a:spcBef>
                        <a:spcAft>
                          <a:spcPts val="0"/>
                        </a:spcAft>
                        <a:buNone/>
                      </a:pPr>
                      <a:r>
                        <a:rPr lang="fr-FR" sz="1600" b="1" dirty="0"/>
                        <a:t>Village</a:t>
                      </a:r>
                      <a:endParaRPr sz="1600" dirty="0"/>
                    </a:p>
                  </a:txBody>
                  <a:tcPr marL="91450" marR="91450" marT="45725" marB="45725" anchor="ctr">
                    <a:solidFill>
                      <a:schemeClr val="lt2"/>
                    </a:solidFill>
                  </a:tcPr>
                </a:tc>
                <a:tc>
                  <a:txBody>
                    <a:bodyPr/>
                    <a:lstStyle/>
                    <a:p>
                      <a:pPr marL="0" marR="0" lvl="0" indent="0" algn="ctr" rtl="0">
                        <a:spcBef>
                          <a:spcPts val="0"/>
                        </a:spcBef>
                        <a:spcAft>
                          <a:spcPts val="0"/>
                        </a:spcAft>
                        <a:buNone/>
                      </a:pPr>
                      <a:r>
                        <a:rPr lang="fr-FR" sz="1600" b="1" dirty="0"/>
                        <a:t>Sexe</a:t>
                      </a:r>
                      <a:endParaRPr sz="1600" dirty="0"/>
                    </a:p>
                  </a:txBody>
                  <a:tcPr marL="91450" marR="91450" marT="45725" marB="45725" anchor="ctr">
                    <a:solidFill>
                      <a:schemeClr val="lt2"/>
                    </a:solidFill>
                  </a:tcPr>
                </a:tc>
                <a:tc>
                  <a:txBody>
                    <a:bodyPr/>
                    <a:lstStyle/>
                    <a:p>
                      <a:pPr marL="0" marR="0" lvl="0" indent="0" algn="ctr" rtl="0">
                        <a:spcBef>
                          <a:spcPts val="0"/>
                        </a:spcBef>
                        <a:spcAft>
                          <a:spcPts val="0"/>
                        </a:spcAft>
                        <a:buNone/>
                      </a:pPr>
                      <a:r>
                        <a:rPr lang="fr-FR" sz="1600" b="1" dirty="0"/>
                        <a:t>Âge</a:t>
                      </a:r>
                      <a:endParaRPr sz="1600" dirty="0"/>
                    </a:p>
                  </a:txBody>
                  <a:tcPr marL="91450" marR="91450" marT="45725" marB="45725" anchor="ctr">
                    <a:solidFill>
                      <a:schemeClr val="lt2"/>
                    </a:solidFill>
                  </a:tcPr>
                </a:tc>
                <a:extLst>
                  <a:ext uri="{0D108BD9-81ED-4DB2-BD59-A6C34878D82A}">
                    <a16:rowId xmlns:a16="http://schemas.microsoft.com/office/drawing/2014/main" val="10000"/>
                  </a:ext>
                </a:extLst>
              </a:tr>
            </a:tbl>
          </a:graphicData>
        </a:graphic>
      </p:graphicFrame>
      <p:graphicFrame>
        <p:nvGraphicFramePr>
          <p:cNvPr id="775" name="Google Shape;775;p80"/>
          <p:cNvGraphicFramePr/>
          <p:nvPr>
            <p:extLst>
              <p:ext uri="{D42A27DB-BD31-4B8C-83A1-F6EECF244321}">
                <p14:modId xmlns:p14="http://schemas.microsoft.com/office/powerpoint/2010/main" val="2959578454"/>
              </p:ext>
            </p:extLst>
          </p:nvPr>
        </p:nvGraphicFramePr>
        <p:xfrm>
          <a:off x="2943321" y="5321765"/>
          <a:ext cx="8173858" cy="579130"/>
        </p:xfrm>
        <a:graphic>
          <a:graphicData uri="http://schemas.openxmlformats.org/drawingml/2006/table">
            <a:tbl>
              <a:tblPr>
                <a:noFill/>
                <a:tableStyleId>{4BFE662B-DFE1-4BE1-BD09-C583DD393B6A}</a:tableStyleId>
              </a:tblPr>
              <a:tblGrid>
                <a:gridCol w="1740974">
                  <a:extLst>
                    <a:ext uri="{9D8B030D-6E8A-4147-A177-3AD203B41FA5}">
                      <a16:colId xmlns:a16="http://schemas.microsoft.com/office/drawing/2014/main" val="20000"/>
                    </a:ext>
                  </a:extLst>
                </a:gridCol>
                <a:gridCol w="1588168">
                  <a:extLst>
                    <a:ext uri="{9D8B030D-6E8A-4147-A177-3AD203B41FA5}">
                      <a16:colId xmlns:a16="http://schemas.microsoft.com/office/drawing/2014/main" val="20001"/>
                    </a:ext>
                  </a:extLst>
                </a:gridCol>
                <a:gridCol w="1122948">
                  <a:extLst>
                    <a:ext uri="{9D8B030D-6E8A-4147-A177-3AD203B41FA5}">
                      <a16:colId xmlns:a16="http://schemas.microsoft.com/office/drawing/2014/main" val="20002"/>
                    </a:ext>
                  </a:extLst>
                </a:gridCol>
                <a:gridCol w="930442">
                  <a:extLst>
                    <a:ext uri="{9D8B030D-6E8A-4147-A177-3AD203B41FA5}">
                      <a16:colId xmlns:a16="http://schemas.microsoft.com/office/drawing/2014/main" val="20003"/>
                    </a:ext>
                  </a:extLst>
                </a:gridCol>
                <a:gridCol w="946484">
                  <a:extLst>
                    <a:ext uri="{9D8B030D-6E8A-4147-A177-3AD203B41FA5}">
                      <a16:colId xmlns:a16="http://schemas.microsoft.com/office/drawing/2014/main" val="20004"/>
                    </a:ext>
                  </a:extLst>
                </a:gridCol>
                <a:gridCol w="1844842">
                  <a:extLst>
                    <a:ext uri="{9D8B030D-6E8A-4147-A177-3AD203B41FA5}">
                      <a16:colId xmlns:a16="http://schemas.microsoft.com/office/drawing/2014/main" val="20005"/>
                    </a:ext>
                  </a:extLst>
                </a:gridCol>
              </a:tblGrid>
              <a:tr h="370850">
                <a:tc>
                  <a:txBody>
                    <a:bodyPr/>
                    <a:lstStyle/>
                    <a:p>
                      <a:pPr marL="0" marR="0" lvl="0" indent="0" algn="ctr" rtl="0">
                        <a:spcBef>
                          <a:spcPts val="0"/>
                        </a:spcBef>
                        <a:spcAft>
                          <a:spcPts val="0"/>
                        </a:spcAft>
                        <a:buNone/>
                      </a:pPr>
                      <a:r>
                        <a:rPr lang="fr-FR" sz="1600" b="1" dirty="0"/>
                        <a:t>N° d'identification</a:t>
                      </a:r>
                      <a:endParaRPr sz="1600" dirty="0"/>
                    </a:p>
                  </a:txBody>
                  <a:tcPr marL="91450" marR="91450" marT="45725" marB="45725" anchor="ctr">
                    <a:solidFill>
                      <a:schemeClr val="lt2"/>
                    </a:solidFill>
                  </a:tcPr>
                </a:tc>
                <a:tc>
                  <a:txBody>
                    <a:bodyPr/>
                    <a:lstStyle/>
                    <a:p>
                      <a:pPr marL="0" marR="0" lvl="0" indent="0" algn="ctr" rtl="0">
                        <a:spcBef>
                          <a:spcPts val="0"/>
                        </a:spcBef>
                        <a:spcAft>
                          <a:spcPts val="0"/>
                        </a:spcAft>
                        <a:buNone/>
                      </a:pPr>
                      <a:r>
                        <a:rPr lang="fr-FR" sz="1600" b="1" dirty="0"/>
                        <a:t>Date de la visite du site</a:t>
                      </a:r>
                      <a:endParaRPr sz="1600" dirty="0"/>
                    </a:p>
                  </a:txBody>
                  <a:tcPr marL="91450" marR="91450" marT="45725" marB="45725" anchor="ctr">
                    <a:solidFill>
                      <a:schemeClr val="lt2"/>
                    </a:solidFill>
                  </a:tcPr>
                </a:tc>
                <a:tc>
                  <a:txBody>
                    <a:bodyPr/>
                    <a:lstStyle/>
                    <a:p>
                      <a:pPr marL="0" marR="0" lvl="0" indent="0" algn="ctr" rtl="0">
                        <a:spcBef>
                          <a:spcPts val="0"/>
                        </a:spcBef>
                        <a:spcAft>
                          <a:spcPts val="0"/>
                        </a:spcAft>
                        <a:buNone/>
                      </a:pPr>
                      <a:r>
                        <a:rPr lang="fr-FR" sz="1600" b="1" dirty="0"/>
                        <a:t>Espèces</a:t>
                      </a:r>
                      <a:endParaRPr sz="1600" dirty="0"/>
                    </a:p>
                  </a:txBody>
                  <a:tcPr marL="91450" marR="91450" marT="45725" marB="45725" anchor="ctr">
                    <a:solidFill>
                      <a:schemeClr val="lt2"/>
                    </a:solidFill>
                  </a:tcPr>
                </a:tc>
                <a:tc>
                  <a:txBody>
                    <a:bodyPr/>
                    <a:lstStyle/>
                    <a:p>
                      <a:pPr marL="0" marR="0" lvl="0" indent="0" algn="ctr" rtl="0">
                        <a:spcBef>
                          <a:spcPts val="0"/>
                        </a:spcBef>
                        <a:spcAft>
                          <a:spcPts val="0"/>
                        </a:spcAft>
                        <a:buNone/>
                      </a:pPr>
                      <a:r>
                        <a:rPr lang="fr-FR" sz="1600" b="1" dirty="0"/>
                        <a:t>Sexe</a:t>
                      </a:r>
                      <a:endParaRPr sz="1600" dirty="0"/>
                    </a:p>
                  </a:txBody>
                  <a:tcPr marL="91450" marR="91450" marT="45725" marB="45725" anchor="ctr">
                    <a:solidFill>
                      <a:schemeClr val="lt2"/>
                    </a:solidFill>
                  </a:tcPr>
                </a:tc>
                <a:tc>
                  <a:txBody>
                    <a:bodyPr/>
                    <a:lstStyle/>
                    <a:p>
                      <a:pPr marL="0" marR="0" lvl="0" indent="0" algn="ctr" rtl="0">
                        <a:spcBef>
                          <a:spcPts val="0"/>
                        </a:spcBef>
                        <a:spcAft>
                          <a:spcPts val="0"/>
                        </a:spcAft>
                        <a:buNone/>
                      </a:pPr>
                      <a:r>
                        <a:rPr lang="fr-FR" sz="1600" b="1" dirty="0"/>
                        <a:t>Âge</a:t>
                      </a:r>
                      <a:endParaRPr lang="fr-FR" sz="1600" dirty="0"/>
                    </a:p>
                  </a:txBody>
                  <a:tcPr marL="91450" marR="91450" marT="45725" marB="45725" anchor="ctr">
                    <a:solidFill>
                      <a:schemeClr val="lt2"/>
                    </a:solidFill>
                  </a:tcPr>
                </a:tc>
                <a:tc>
                  <a:txBody>
                    <a:bodyPr/>
                    <a:lstStyle/>
                    <a:p>
                      <a:pPr marL="0" marR="0" lvl="0" indent="0" algn="ctr" rtl="0">
                        <a:spcBef>
                          <a:spcPts val="0"/>
                        </a:spcBef>
                        <a:spcAft>
                          <a:spcPts val="0"/>
                        </a:spcAft>
                        <a:buNone/>
                      </a:pPr>
                      <a:r>
                        <a:rPr lang="fr-FR" sz="1600" b="1" dirty="0"/>
                        <a:t>Syndrome</a:t>
                      </a:r>
                      <a:endParaRPr sz="1600" dirty="0"/>
                    </a:p>
                  </a:txBody>
                  <a:tcPr marL="91450" marR="91450" marT="45725" marB="45725" anchor="ctr">
                    <a:solidFill>
                      <a:schemeClr val="lt2"/>
                    </a:solidFill>
                  </a:tcPr>
                </a:tc>
                <a:extLst>
                  <a:ext uri="{0D108BD9-81ED-4DB2-BD59-A6C34878D82A}">
                    <a16:rowId xmlns:a16="http://schemas.microsoft.com/office/drawing/2014/main" val="10000"/>
                  </a:ext>
                </a:extLst>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7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7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7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7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7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7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780"/>
        <p:cNvGrpSpPr/>
        <p:nvPr/>
      </p:nvGrpSpPr>
      <p:grpSpPr>
        <a:xfrm>
          <a:off x="0" y="0"/>
          <a:ext cx="0" cy="0"/>
          <a:chOff x="0" y="0"/>
          <a:chExt cx="0" cy="0"/>
        </a:xfrm>
      </p:grpSpPr>
      <p:sp>
        <p:nvSpPr>
          <p:cNvPr id="781" name="Google Shape;781;p81"/>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Char char="•"/>
            </a:pPr>
            <a:r>
              <a:rPr lang="fr-FR" dirty="0"/>
              <a:t>Les listes des cas sont des outils pratiques et utiles pour organiser les données </a:t>
            </a:r>
            <a:r>
              <a:rPr lang="en-US" dirty="0"/>
              <a:t>sur les </a:t>
            </a:r>
            <a:r>
              <a:rPr lang="en-US" dirty="0" err="1"/>
              <a:t>cas</a:t>
            </a:r>
            <a:endParaRPr dirty="0"/>
          </a:p>
          <a:p>
            <a:pPr marL="228600" lvl="0" indent="-228600" algn="l" rtl="0">
              <a:lnSpc>
                <a:spcPct val="100000"/>
              </a:lnSpc>
              <a:spcBef>
                <a:spcPts val="1000"/>
              </a:spcBef>
              <a:spcAft>
                <a:spcPts val="0"/>
              </a:spcAft>
              <a:buClr>
                <a:schemeClr val="dk1"/>
              </a:buClr>
              <a:buSzPts val="2800"/>
              <a:buChar char="•"/>
            </a:pPr>
            <a:r>
              <a:rPr lang="fr-FR" dirty="0"/>
              <a:t>Les listes des cas peuvent être sur papier ou électroniques</a:t>
            </a:r>
            <a:endParaRPr dirty="0"/>
          </a:p>
          <a:p>
            <a:pPr marL="228600" lvl="0" indent="-228600" algn="l" rtl="0">
              <a:lnSpc>
                <a:spcPct val="100000"/>
              </a:lnSpc>
              <a:spcBef>
                <a:spcPts val="1000"/>
              </a:spcBef>
              <a:spcAft>
                <a:spcPts val="0"/>
              </a:spcAft>
              <a:buClr>
                <a:schemeClr val="dk1"/>
              </a:buClr>
              <a:buSzPts val="2800"/>
              <a:buChar char="•"/>
            </a:pPr>
            <a:r>
              <a:rPr lang="fr-FR" dirty="0"/>
              <a:t>Les listes des cas garantissent que des données comparables sont collectées pour chaque cas</a:t>
            </a:r>
            <a:endParaRPr dirty="0"/>
          </a:p>
          <a:p>
            <a:pPr marL="228600" lvl="0" indent="-228600" algn="l" rtl="0">
              <a:lnSpc>
                <a:spcPct val="100000"/>
              </a:lnSpc>
              <a:spcBef>
                <a:spcPts val="1000"/>
              </a:spcBef>
              <a:spcAft>
                <a:spcPts val="0"/>
              </a:spcAft>
              <a:buClr>
                <a:schemeClr val="dk1"/>
              </a:buClr>
              <a:buSzPts val="2800"/>
              <a:buChar char="•"/>
            </a:pPr>
            <a:r>
              <a:rPr lang="fr-FR" dirty="0"/>
              <a:t>Les listes des cas peuvent être adaptées et utilisées avec une approche Une Seule Santé </a:t>
            </a:r>
            <a:endParaRPr dirty="0"/>
          </a:p>
          <a:p>
            <a:pPr marL="685800" lvl="1" indent="-228600" algn="l" rtl="0">
              <a:lnSpc>
                <a:spcPct val="100000"/>
              </a:lnSpc>
              <a:spcBef>
                <a:spcPts val="1000"/>
              </a:spcBef>
              <a:spcAft>
                <a:spcPts val="0"/>
              </a:spcAft>
              <a:buSzPts val="2400"/>
              <a:buChar char="▪"/>
            </a:pPr>
            <a:r>
              <a:rPr lang="fr-FR" dirty="0"/>
              <a:t>Les cas d'animaux ou événements environnementaux</a:t>
            </a:r>
            <a:endParaRPr dirty="0"/>
          </a:p>
          <a:p>
            <a:pPr marL="685800" lvl="1" indent="-228600" algn="l" rtl="0">
              <a:lnSpc>
                <a:spcPct val="100000"/>
              </a:lnSpc>
              <a:spcBef>
                <a:spcPts val="1000"/>
              </a:spcBef>
              <a:spcAft>
                <a:spcPts val="0"/>
              </a:spcAft>
              <a:buSzPts val="2400"/>
              <a:buChar char="▪"/>
            </a:pPr>
            <a:r>
              <a:rPr lang="fr-FR" dirty="0"/>
              <a:t>L’ organisation des données par exposition/indicateurs</a:t>
            </a:r>
            <a:endParaRPr dirty="0"/>
          </a:p>
          <a:p>
            <a:pPr marL="685800" lvl="1" indent="-76200" algn="l" rtl="0">
              <a:lnSpc>
                <a:spcPct val="100000"/>
              </a:lnSpc>
              <a:spcBef>
                <a:spcPts val="1000"/>
              </a:spcBef>
              <a:spcAft>
                <a:spcPts val="0"/>
              </a:spcAft>
              <a:buSzPts val="2400"/>
              <a:buNone/>
            </a:pPr>
            <a:endParaRPr dirty="0"/>
          </a:p>
          <a:p>
            <a:pPr marL="228600" lvl="0" indent="-50800" algn="l" rtl="0">
              <a:lnSpc>
                <a:spcPct val="100000"/>
              </a:lnSpc>
              <a:spcBef>
                <a:spcPts val="1000"/>
              </a:spcBef>
              <a:spcAft>
                <a:spcPts val="0"/>
              </a:spcAft>
              <a:buClr>
                <a:schemeClr val="dk1"/>
              </a:buClr>
              <a:buSzPts val="2800"/>
              <a:buNone/>
            </a:pPr>
            <a:endParaRPr dirty="0"/>
          </a:p>
          <a:p>
            <a:pPr marL="228600" lvl="0" indent="-50800" algn="l" rtl="0">
              <a:lnSpc>
                <a:spcPct val="100000"/>
              </a:lnSpc>
              <a:spcBef>
                <a:spcPts val="1000"/>
              </a:spcBef>
              <a:spcAft>
                <a:spcPts val="0"/>
              </a:spcAft>
              <a:buClr>
                <a:schemeClr val="dk1"/>
              </a:buClr>
              <a:buSzPts val="2800"/>
              <a:buNone/>
            </a:pPr>
            <a:endParaRPr dirty="0"/>
          </a:p>
        </p:txBody>
      </p:sp>
      <p:sp>
        <p:nvSpPr>
          <p:cNvPr id="782" name="Google Shape;782;p81"/>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Résumé de la liste des cas</a:t>
            </a:r>
            <a:endParaRPr dirty="0">
              <a:latin typeface="Franklin Gothic Medium" panose="020B0603020102020204" pitchFamily="34" charset="0"/>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787"/>
        <p:cNvGrpSpPr/>
        <p:nvPr/>
      </p:nvGrpSpPr>
      <p:grpSpPr>
        <a:xfrm>
          <a:off x="0" y="0"/>
          <a:ext cx="0" cy="0"/>
          <a:chOff x="0" y="0"/>
          <a:chExt cx="0" cy="0"/>
        </a:xfrm>
      </p:grpSpPr>
      <p:sp>
        <p:nvSpPr>
          <p:cNvPr id="788" name="Google Shape;788;p82"/>
          <p:cNvSpPr txBox="1">
            <a:spLocks noGrp="1"/>
          </p:cNvSpPr>
          <p:nvPr>
            <p:ph type="body" idx="1"/>
          </p:nvPr>
        </p:nvSpPr>
        <p:spPr>
          <a:xfrm>
            <a:off x="838200" y="1478857"/>
            <a:ext cx="11201400" cy="4639309"/>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400"/>
              <a:buChar char="•"/>
            </a:pPr>
            <a:r>
              <a:rPr lang="fr-FR" sz="2400" dirty="0"/>
              <a:t>Les définitions de cas donnent un ensemble de critères permettant de classer une personne ou un animal comme souffrant d'une maladie, d'une blessure ou d'un autre problème de santé particulier</a:t>
            </a:r>
            <a:endParaRPr dirty="0"/>
          </a:p>
          <a:p>
            <a:pPr marL="228600" lvl="0" indent="-228600" algn="l" rtl="0">
              <a:lnSpc>
                <a:spcPct val="100000"/>
              </a:lnSpc>
              <a:spcBef>
                <a:spcPts val="1000"/>
              </a:spcBef>
              <a:spcAft>
                <a:spcPts val="0"/>
              </a:spcAft>
              <a:buClr>
                <a:schemeClr val="dk1"/>
              </a:buClr>
              <a:buSzPts val="2400"/>
              <a:buChar char="•"/>
            </a:pPr>
            <a:r>
              <a:rPr lang="fr-FR" sz="2400" dirty="0"/>
              <a:t>Les cas doivent être classés en fonction du degré de certitude du diagnostic</a:t>
            </a:r>
            <a:endParaRPr dirty="0"/>
          </a:p>
          <a:p>
            <a:pPr marL="228600" lvl="0" indent="-228600" algn="l" rtl="0">
              <a:lnSpc>
                <a:spcPct val="100000"/>
              </a:lnSpc>
              <a:spcBef>
                <a:spcPts val="1000"/>
              </a:spcBef>
              <a:spcAft>
                <a:spcPts val="0"/>
              </a:spcAft>
              <a:buClr>
                <a:schemeClr val="dk1"/>
              </a:buClr>
              <a:buSzPts val="2400"/>
              <a:buChar char="•"/>
            </a:pPr>
            <a:r>
              <a:rPr lang="fr-FR" sz="2400" dirty="0"/>
              <a:t>Aucune définition de cas n'est parfaite - certains cas réels ne seront pas pris en compte, tandis que certains non-cas le seront</a:t>
            </a:r>
            <a:endParaRPr dirty="0"/>
          </a:p>
          <a:p>
            <a:pPr marL="228600" marR="0" lvl="0" indent="-228600" algn="l" rtl="0">
              <a:lnSpc>
                <a:spcPct val="100000"/>
              </a:lnSpc>
              <a:spcBef>
                <a:spcPts val="1000"/>
              </a:spcBef>
              <a:spcAft>
                <a:spcPts val="0"/>
              </a:spcAft>
              <a:buClr>
                <a:srgbClr val="000000"/>
              </a:buClr>
              <a:buSzPts val="2400"/>
              <a:buFont typeface="Arial"/>
              <a:buChar char="•"/>
            </a:pPr>
            <a:r>
              <a:rPr lang="fr-FR" sz="2400" b="0" i="0" u="none" strike="noStrike" cap="none" dirty="0">
                <a:solidFill>
                  <a:srgbClr val="000000"/>
                </a:solidFill>
              </a:rPr>
              <a:t>Une liste de</a:t>
            </a:r>
            <a:r>
              <a:rPr lang="fr-FR" sz="2400" dirty="0">
                <a:solidFill>
                  <a:srgbClr val="000000"/>
                </a:solidFill>
              </a:rPr>
              <a:t>s cas</a:t>
            </a:r>
            <a:r>
              <a:rPr lang="fr-FR" sz="2400" b="0" i="0" u="none" strike="noStrike" cap="none" dirty="0">
                <a:solidFill>
                  <a:srgbClr val="000000"/>
                </a:solidFill>
              </a:rPr>
              <a:t> est un tableau utilisé pour la surveillance de la santé publique ou l'enquête épidémiologique</a:t>
            </a:r>
            <a:endParaRPr dirty="0"/>
          </a:p>
          <a:p>
            <a:pPr marL="228600" marR="0" lvl="0" indent="-228600" algn="l" rtl="0">
              <a:lnSpc>
                <a:spcPct val="100000"/>
              </a:lnSpc>
              <a:spcBef>
                <a:spcPts val="1000"/>
              </a:spcBef>
              <a:spcAft>
                <a:spcPts val="0"/>
              </a:spcAft>
              <a:buClr>
                <a:srgbClr val="000000"/>
              </a:buClr>
              <a:buSzPts val="2400"/>
              <a:buFont typeface="Arial"/>
              <a:buChar char="•"/>
            </a:pPr>
            <a:r>
              <a:rPr lang="fr-FR" sz="2400" b="0" i="0" u="none" strike="noStrike" cap="none" dirty="0">
                <a:solidFill>
                  <a:srgbClr val="000000"/>
                </a:solidFill>
              </a:rPr>
              <a:t>Les listes </a:t>
            </a:r>
            <a:r>
              <a:rPr lang="fr-FR" sz="2400" dirty="0">
                <a:solidFill>
                  <a:srgbClr val="000000"/>
                </a:solidFill>
              </a:rPr>
              <a:t>des cas incluent</a:t>
            </a:r>
            <a:r>
              <a:rPr lang="fr-FR" sz="2400" b="0" i="0" u="none" strike="noStrike" cap="none" dirty="0">
                <a:solidFill>
                  <a:srgbClr val="000000"/>
                </a:solidFill>
              </a:rPr>
              <a:t> des informations sur chaque cas </a:t>
            </a:r>
            <a:br>
              <a:rPr lang="fr-FR" sz="2400" b="0" i="0" u="none" strike="noStrike" cap="none" dirty="0">
                <a:solidFill>
                  <a:srgbClr val="000000"/>
                </a:solidFill>
              </a:rPr>
            </a:br>
            <a:r>
              <a:rPr lang="fr-FR" sz="2400" b="0" i="0" u="none" strike="noStrike" cap="none" dirty="0">
                <a:solidFill>
                  <a:srgbClr val="000000"/>
                </a:solidFill>
              </a:rPr>
              <a:t>(personne ou animal)</a:t>
            </a:r>
            <a:endParaRPr dirty="0"/>
          </a:p>
          <a:p>
            <a:pPr marL="228600" marR="0" lvl="0" indent="-228600" algn="l" rtl="0">
              <a:lnSpc>
                <a:spcPct val="100000"/>
              </a:lnSpc>
              <a:spcBef>
                <a:spcPts val="1000"/>
              </a:spcBef>
              <a:spcAft>
                <a:spcPts val="0"/>
              </a:spcAft>
              <a:buClr>
                <a:srgbClr val="000000"/>
              </a:buClr>
              <a:buSzPts val="2400"/>
              <a:buFont typeface="Arial"/>
              <a:buChar char="•"/>
            </a:pPr>
            <a:r>
              <a:rPr lang="fr-FR" sz="2400" dirty="0">
                <a:solidFill>
                  <a:srgbClr val="000000"/>
                </a:solidFill>
              </a:rPr>
              <a:t>Elles sont o</a:t>
            </a:r>
            <a:r>
              <a:rPr lang="fr-FR" sz="2400" b="0" i="0" u="none" strike="noStrike" cap="none" dirty="0">
                <a:solidFill>
                  <a:srgbClr val="000000"/>
                </a:solidFill>
              </a:rPr>
              <a:t>rganisées en lignes ou en colonnes </a:t>
            </a:r>
            <a:endParaRPr dirty="0"/>
          </a:p>
          <a:p>
            <a:pPr marL="228600" lvl="0" indent="-76200" algn="l" rtl="0">
              <a:lnSpc>
                <a:spcPct val="100000"/>
              </a:lnSpc>
              <a:spcBef>
                <a:spcPts val="1000"/>
              </a:spcBef>
              <a:spcAft>
                <a:spcPts val="0"/>
              </a:spcAft>
              <a:buClr>
                <a:schemeClr val="dk1"/>
              </a:buClr>
              <a:buSzPts val="2400"/>
              <a:buNone/>
            </a:pPr>
            <a:endParaRPr sz="2400" dirty="0"/>
          </a:p>
          <a:p>
            <a:pPr marL="228600" lvl="0" indent="-76200" algn="l" rtl="0">
              <a:lnSpc>
                <a:spcPct val="100000"/>
              </a:lnSpc>
              <a:spcBef>
                <a:spcPts val="1000"/>
              </a:spcBef>
              <a:spcAft>
                <a:spcPts val="0"/>
              </a:spcAft>
              <a:buClr>
                <a:schemeClr val="dk1"/>
              </a:buClr>
              <a:buSzPts val="2400"/>
              <a:buNone/>
            </a:pPr>
            <a:endParaRPr sz="2400" dirty="0"/>
          </a:p>
          <a:p>
            <a:pPr marL="228600" lvl="0" indent="-76200" algn="l" rtl="0">
              <a:lnSpc>
                <a:spcPct val="100000"/>
              </a:lnSpc>
              <a:spcBef>
                <a:spcPts val="1000"/>
              </a:spcBef>
              <a:spcAft>
                <a:spcPts val="0"/>
              </a:spcAft>
              <a:buClr>
                <a:schemeClr val="dk1"/>
              </a:buClr>
              <a:buSzPts val="2400"/>
              <a:buNone/>
            </a:pPr>
            <a:endParaRPr sz="2400" dirty="0"/>
          </a:p>
          <a:p>
            <a:pPr marL="228600" lvl="0" indent="-76200" algn="l" rtl="0">
              <a:lnSpc>
                <a:spcPct val="100000"/>
              </a:lnSpc>
              <a:spcBef>
                <a:spcPts val="1000"/>
              </a:spcBef>
              <a:spcAft>
                <a:spcPts val="0"/>
              </a:spcAft>
              <a:buClr>
                <a:schemeClr val="dk1"/>
              </a:buClr>
              <a:buSzPts val="2400"/>
              <a:buNone/>
            </a:pPr>
            <a:endParaRPr sz="2400" dirty="0"/>
          </a:p>
          <a:p>
            <a:pPr marL="228600" lvl="0" indent="-76200" algn="l" rtl="0">
              <a:lnSpc>
                <a:spcPct val="100000"/>
              </a:lnSpc>
              <a:spcBef>
                <a:spcPts val="1000"/>
              </a:spcBef>
              <a:spcAft>
                <a:spcPts val="0"/>
              </a:spcAft>
              <a:buClr>
                <a:schemeClr val="dk1"/>
              </a:buClr>
              <a:buSzPts val="2400"/>
              <a:buNone/>
            </a:pPr>
            <a:endParaRPr sz="2400" dirty="0"/>
          </a:p>
        </p:txBody>
      </p:sp>
      <p:sp>
        <p:nvSpPr>
          <p:cNvPr id="789" name="Google Shape;789;p82"/>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Résumé de la définition des cas</a:t>
            </a:r>
            <a:endParaRPr dirty="0">
              <a:latin typeface="Franklin Gothic Medium" panose="020B0603020102020204" pitchFamily="34" charset="0"/>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794"/>
        <p:cNvGrpSpPr/>
        <p:nvPr/>
      </p:nvGrpSpPr>
      <p:grpSpPr>
        <a:xfrm>
          <a:off x="0" y="0"/>
          <a:ext cx="0" cy="0"/>
          <a:chOff x="0" y="0"/>
          <a:chExt cx="0" cy="0"/>
        </a:xfrm>
      </p:grpSpPr>
      <p:sp>
        <p:nvSpPr>
          <p:cNvPr id="795" name="Google Shape;795;p83"/>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228600" lvl="0" indent="-228600" algn="l" rtl="0">
              <a:lnSpc>
                <a:spcPct val="90000"/>
              </a:lnSpc>
              <a:spcBef>
                <a:spcPts val="0"/>
              </a:spcBef>
              <a:spcAft>
                <a:spcPts val="0"/>
              </a:spcAft>
              <a:buClr>
                <a:schemeClr val="dk1"/>
              </a:buClr>
              <a:buSzPts val="2800"/>
              <a:buFont typeface="Arial"/>
              <a:buChar char="•"/>
            </a:pPr>
            <a:r>
              <a:rPr lang="fr-FR" b="0" dirty="0"/>
              <a:t>Décrire une définition de cas</a:t>
            </a:r>
            <a:endParaRPr dirty="0"/>
          </a:p>
          <a:p>
            <a:pPr marL="228600" lvl="0" indent="-228600" algn="l" rtl="0">
              <a:lnSpc>
                <a:spcPct val="90000"/>
              </a:lnSpc>
              <a:spcBef>
                <a:spcPts val="1000"/>
              </a:spcBef>
              <a:spcAft>
                <a:spcPts val="0"/>
              </a:spcAft>
              <a:buClr>
                <a:schemeClr val="dk1"/>
              </a:buClr>
              <a:buSzPts val="2800"/>
              <a:buFont typeface="Arial"/>
              <a:buChar char="•"/>
            </a:pPr>
            <a:r>
              <a:rPr lang="fr-FR" b="0" dirty="0"/>
              <a:t>Expliquer pourquoi l'utilisation d'une définition de cas normalisée est importante pour la surveillance</a:t>
            </a:r>
            <a:endParaRPr dirty="0"/>
          </a:p>
          <a:p>
            <a:pPr marL="228600" lvl="0" indent="-228600" algn="l" rtl="0">
              <a:lnSpc>
                <a:spcPct val="90000"/>
              </a:lnSpc>
              <a:spcBef>
                <a:spcPts val="1000"/>
              </a:spcBef>
              <a:spcAft>
                <a:spcPts val="0"/>
              </a:spcAft>
              <a:buClr>
                <a:schemeClr val="dk1"/>
              </a:buClr>
              <a:buSzPts val="2800"/>
              <a:buFont typeface="Arial"/>
              <a:buChar char="•"/>
            </a:pPr>
            <a:r>
              <a:rPr lang="fr-FR" b="0" dirty="0"/>
              <a:t>Déterminer si un patient répond à une définition de cas</a:t>
            </a:r>
            <a:endParaRPr dirty="0"/>
          </a:p>
          <a:p>
            <a:pPr marL="228600" lvl="0" indent="-228600" algn="l" rtl="0">
              <a:lnSpc>
                <a:spcPct val="90000"/>
              </a:lnSpc>
              <a:spcBef>
                <a:spcPts val="1000"/>
              </a:spcBef>
              <a:spcAft>
                <a:spcPts val="0"/>
              </a:spcAft>
              <a:buClr>
                <a:schemeClr val="dk1"/>
              </a:buClr>
              <a:buSzPts val="2800"/>
              <a:buFont typeface="Arial"/>
              <a:buChar char="•"/>
            </a:pPr>
            <a:r>
              <a:rPr lang="fr-FR" b="0" dirty="0"/>
              <a:t>Appliquer l'approche</a:t>
            </a:r>
            <a:r>
              <a:rPr lang="fr-FR" dirty="0"/>
              <a:t> Une Seule Santé </a:t>
            </a:r>
            <a:r>
              <a:rPr lang="fr-FR" b="0" dirty="0"/>
              <a:t>à la définition de cas</a:t>
            </a:r>
            <a:endParaRPr dirty="0"/>
          </a:p>
          <a:p>
            <a:pPr marL="228600" lvl="0" indent="-228600" algn="l" rtl="0">
              <a:lnSpc>
                <a:spcPct val="90000"/>
              </a:lnSpc>
              <a:spcBef>
                <a:spcPts val="1000"/>
              </a:spcBef>
              <a:spcAft>
                <a:spcPts val="0"/>
              </a:spcAft>
              <a:buClr>
                <a:schemeClr val="dk1"/>
              </a:buClr>
              <a:buSzPts val="2800"/>
              <a:buFont typeface="Arial"/>
              <a:buChar char="•"/>
            </a:pPr>
            <a:r>
              <a:rPr lang="fr-FR" b="0" dirty="0"/>
              <a:t>Définir une liste d</a:t>
            </a:r>
            <a:r>
              <a:rPr lang="fr-FR" dirty="0"/>
              <a:t>es cas</a:t>
            </a:r>
            <a:endParaRPr dirty="0"/>
          </a:p>
          <a:p>
            <a:pPr marL="228600" lvl="0" indent="-228600" algn="l" rtl="0">
              <a:lnSpc>
                <a:spcPct val="90000"/>
              </a:lnSpc>
              <a:spcBef>
                <a:spcPts val="1000"/>
              </a:spcBef>
              <a:spcAft>
                <a:spcPts val="0"/>
              </a:spcAft>
              <a:buClr>
                <a:schemeClr val="dk1"/>
              </a:buClr>
              <a:buSzPts val="2800"/>
              <a:buFont typeface="Arial"/>
              <a:buChar char="•"/>
            </a:pPr>
            <a:r>
              <a:rPr lang="fr-FR" b="0" dirty="0"/>
              <a:t>Saisir des données dans une liste de</a:t>
            </a:r>
            <a:r>
              <a:rPr lang="fr-FR" dirty="0"/>
              <a:t>s cas</a:t>
            </a:r>
            <a:endParaRPr dirty="0"/>
          </a:p>
          <a:p>
            <a:pPr marL="228600" lvl="0" indent="-50800" algn="l" rtl="0">
              <a:lnSpc>
                <a:spcPct val="100000"/>
              </a:lnSpc>
              <a:spcBef>
                <a:spcPts val="1000"/>
              </a:spcBef>
              <a:spcAft>
                <a:spcPts val="0"/>
              </a:spcAft>
              <a:buClr>
                <a:schemeClr val="dk1"/>
              </a:buClr>
              <a:buSzPts val="2800"/>
              <a:buNone/>
            </a:pPr>
            <a:endParaRPr dirty="0"/>
          </a:p>
        </p:txBody>
      </p:sp>
      <p:sp>
        <p:nvSpPr>
          <p:cNvPr id="796" name="Google Shape;796;p83"/>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Révision des objectifs</a:t>
            </a:r>
            <a:endParaRPr dirty="0">
              <a:latin typeface="Franklin Gothic Medium" panose="020B0603020102020204"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24"/>
        <p:cNvGrpSpPr/>
        <p:nvPr/>
      </p:nvGrpSpPr>
      <p:grpSpPr>
        <a:xfrm>
          <a:off x="0" y="0"/>
          <a:ext cx="0" cy="0"/>
          <a:chOff x="0" y="0"/>
          <a:chExt cx="0" cy="0"/>
        </a:xfrm>
      </p:grpSpPr>
      <p:sp>
        <p:nvSpPr>
          <p:cNvPr id="325" name="Google Shape;325;p44"/>
          <p:cNvSpPr txBox="1">
            <a:spLocks noGrp="1"/>
          </p:cNvSpPr>
          <p:nvPr>
            <p:ph type="title"/>
          </p:nvPr>
        </p:nvSpPr>
        <p:spPr>
          <a:xfrm>
            <a:off x="838200" y="447675"/>
            <a:ext cx="9877023" cy="800100"/>
          </a:xfrm>
          <a:prstGeom prst="rect">
            <a:avLst/>
          </a:prstGeom>
          <a:solidFill>
            <a:srgbClr val="E7C2F6"/>
          </a:solid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000"/>
              <a:buFont typeface="Libre Franklin Medium"/>
              <a:buNone/>
            </a:pPr>
            <a:r>
              <a:rPr lang="fr-FR" sz="4000" dirty="0">
                <a:latin typeface="Franklin Gothic Medium" panose="020B0603020102020204" pitchFamily="34" charset="0"/>
              </a:rPr>
              <a:t>Importance des définitions de cas Réponse</a:t>
            </a:r>
            <a:endParaRPr dirty="0">
              <a:latin typeface="Franklin Gothic Medium" panose="020B0603020102020204" pitchFamily="34" charset="0"/>
            </a:endParaRPr>
          </a:p>
        </p:txBody>
      </p:sp>
      <p:sp>
        <p:nvSpPr>
          <p:cNvPr id="326" name="Google Shape;326;p44"/>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Clr>
                <a:schemeClr val="dk1"/>
              </a:buClr>
              <a:buSzPts val="2800"/>
              <a:buNone/>
            </a:pPr>
            <a:r>
              <a:rPr lang="fr-FR"/>
              <a:t>Les définitions de cas sont utilisées pour normaliser les critères </a:t>
            </a:r>
            <a:endParaRPr/>
          </a:p>
          <a:p>
            <a:pPr marL="0" lvl="0" indent="0" algn="ctr" rtl="0">
              <a:lnSpc>
                <a:spcPct val="100000"/>
              </a:lnSpc>
              <a:spcBef>
                <a:spcPts val="0"/>
              </a:spcBef>
              <a:spcAft>
                <a:spcPts val="0"/>
              </a:spcAft>
              <a:buClr>
                <a:schemeClr val="dk1"/>
              </a:buClr>
              <a:buSzPts val="2800"/>
              <a:buNone/>
            </a:pPr>
            <a:r>
              <a:rPr lang="fr-FR"/>
              <a:t>pour l'identification des cas</a:t>
            </a:r>
            <a:endParaRPr/>
          </a:p>
          <a:p>
            <a:pPr marL="228600" lvl="0" indent="-50800" algn="l" rtl="0">
              <a:lnSpc>
                <a:spcPct val="100000"/>
              </a:lnSpc>
              <a:spcBef>
                <a:spcPts val="500"/>
              </a:spcBef>
              <a:spcAft>
                <a:spcPts val="0"/>
              </a:spcAft>
              <a:buClr>
                <a:schemeClr val="dk1"/>
              </a:buClr>
              <a:buSzPts val="2800"/>
              <a:buNone/>
            </a:pP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31"/>
        <p:cNvGrpSpPr/>
        <p:nvPr/>
      </p:nvGrpSpPr>
      <p:grpSpPr>
        <a:xfrm>
          <a:off x="0" y="0"/>
          <a:ext cx="0" cy="0"/>
          <a:chOff x="0" y="0"/>
          <a:chExt cx="0" cy="0"/>
        </a:xfrm>
      </p:grpSpPr>
      <p:sp>
        <p:nvSpPr>
          <p:cNvPr id="332" name="Google Shape;332;p45"/>
          <p:cNvSpPr txBox="1">
            <a:spLocks noGrp="1"/>
          </p:cNvSpPr>
          <p:nvPr>
            <p:ph type="body" idx="1"/>
          </p:nvPr>
        </p:nvSpPr>
        <p:spPr>
          <a:xfrm>
            <a:off x="838200" y="1479550"/>
            <a:ext cx="6627126" cy="49212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2800"/>
              <a:buNone/>
            </a:pPr>
            <a:r>
              <a:rPr lang="fr-FR" dirty="0"/>
              <a:t>Est un ensemble de critères utilisés pour déterminer si un cas (personne ou animal) est atteint d'une maladie, d'une blessure, d'un syndrome ou d'un autre état de santé particulier</a:t>
            </a:r>
            <a:endParaRPr dirty="0"/>
          </a:p>
          <a:p>
            <a:pPr marL="0" lvl="0" indent="0" algn="l" rtl="0">
              <a:lnSpc>
                <a:spcPct val="100000"/>
              </a:lnSpc>
              <a:spcBef>
                <a:spcPts val="1000"/>
              </a:spcBef>
              <a:spcAft>
                <a:spcPts val="0"/>
              </a:spcAft>
              <a:buClr>
                <a:schemeClr val="dk1"/>
              </a:buClr>
              <a:buSzPts val="2800"/>
              <a:buNone/>
            </a:pPr>
            <a:r>
              <a:rPr lang="fr-FR" dirty="0"/>
              <a:t>Applications</a:t>
            </a:r>
            <a:endParaRPr dirty="0"/>
          </a:p>
          <a:p>
            <a:pPr marL="685800" lvl="1" indent="-228600" algn="l" rtl="0">
              <a:lnSpc>
                <a:spcPct val="100000"/>
              </a:lnSpc>
              <a:spcBef>
                <a:spcPts val="1000"/>
              </a:spcBef>
              <a:spcAft>
                <a:spcPts val="0"/>
              </a:spcAft>
              <a:buSzPts val="2400"/>
              <a:buChar char="▪"/>
            </a:pPr>
            <a:r>
              <a:rPr lang="fr-FR" dirty="0"/>
              <a:t>Diagnostic clinique</a:t>
            </a:r>
            <a:endParaRPr dirty="0"/>
          </a:p>
          <a:p>
            <a:pPr marL="685800" lvl="1" indent="-228600" algn="l" rtl="0">
              <a:lnSpc>
                <a:spcPct val="100000"/>
              </a:lnSpc>
              <a:spcBef>
                <a:spcPts val="1000"/>
              </a:spcBef>
              <a:spcAft>
                <a:spcPts val="0"/>
              </a:spcAft>
              <a:buSzPts val="2400"/>
              <a:buChar char="▪"/>
            </a:pPr>
            <a:r>
              <a:rPr lang="fr-FR" dirty="0"/>
              <a:t>Surveillance</a:t>
            </a:r>
            <a:endParaRPr dirty="0"/>
          </a:p>
          <a:p>
            <a:pPr marL="685800" lvl="1" indent="-228600" algn="l" rtl="0">
              <a:lnSpc>
                <a:spcPct val="100000"/>
              </a:lnSpc>
              <a:spcBef>
                <a:spcPts val="1000"/>
              </a:spcBef>
              <a:spcAft>
                <a:spcPts val="0"/>
              </a:spcAft>
              <a:buSzPts val="2400"/>
              <a:buChar char="▪"/>
            </a:pPr>
            <a:r>
              <a:rPr lang="fr-FR" dirty="0"/>
              <a:t>Enquête sur une flambée épidémique</a:t>
            </a:r>
            <a:endParaRPr dirty="0"/>
          </a:p>
          <a:p>
            <a:pPr marL="685800" lvl="1" indent="-228600" algn="l" rtl="0">
              <a:lnSpc>
                <a:spcPct val="100000"/>
              </a:lnSpc>
              <a:spcBef>
                <a:spcPts val="1000"/>
              </a:spcBef>
              <a:spcAft>
                <a:spcPts val="0"/>
              </a:spcAft>
              <a:buSzPts val="2400"/>
              <a:buChar char="▪"/>
            </a:pPr>
            <a:r>
              <a:rPr lang="fr-FR" dirty="0"/>
              <a:t>Études analytiques</a:t>
            </a:r>
            <a:endParaRPr dirty="0"/>
          </a:p>
          <a:p>
            <a:pPr marL="0" lvl="0" indent="0" algn="l" rtl="0">
              <a:lnSpc>
                <a:spcPct val="100000"/>
              </a:lnSpc>
              <a:spcBef>
                <a:spcPts val="1000"/>
              </a:spcBef>
              <a:spcAft>
                <a:spcPts val="0"/>
              </a:spcAft>
              <a:buClr>
                <a:schemeClr val="dk1"/>
              </a:buClr>
              <a:buSzPts val="2800"/>
              <a:buNone/>
            </a:pPr>
            <a:endParaRPr dirty="0"/>
          </a:p>
          <a:p>
            <a:pPr marL="0" lvl="0" indent="0" algn="l" rtl="0">
              <a:lnSpc>
                <a:spcPct val="100000"/>
              </a:lnSpc>
              <a:spcBef>
                <a:spcPts val="1000"/>
              </a:spcBef>
              <a:spcAft>
                <a:spcPts val="0"/>
              </a:spcAft>
              <a:buClr>
                <a:schemeClr val="dk1"/>
              </a:buClr>
              <a:buSzPts val="2800"/>
              <a:buNone/>
            </a:pPr>
            <a:endParaRPr dirty="0"/>
          </a:p>
        </p:txBody>
      </p:sp>
      <p:sp>
        <p:nvSpPr>
          <p:cNvPr id="333" name="Google Shape;333;p45"/>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Définition de cas</a:t>
            </a:r>
            <a:endParaRPr dirty="0">
              <a:latin typeface="Franklin Gothic Medium" panose="020B0603020102020204" pitchFamily="34" charset="0"/>
            </a:endParaRPr>
          </a:p>
        </p:txBody>
      </p:sp>
      <p:pic>
        <p:nvPicPr>
          <p:cNvPr id="334" name="Google Shape;334;p45"/>
          <p:cNvPicPr preferRelativeResize="0"/>
          <p:nvPr/>
        </p:nvPicPr>
        <p:blipFill rotWithShape="1">
          <a:blip r:embed="rId3">
            <a:alphaModFix/>
          </a:blip>
          <a:srcRect l="13224" r="20878" b="2"/>
          <a:stretch/>
        </p:blipFill>
        <p:spPr>
          <a:xfrm>
            <a:off x="7560860" y="2023142"/>
            <a:ext cx="3792940" cy="3841933"/>
          </a:xfrm>
          <a:prstGeom prst="rect">
            <a:avLst/>
          </a:prstGeom>
          <a:solidFill>
            <a:srgbClr val="FFFFFF"/>
          </a:solidFill>
          <a:ln w="12700">
            <a:solidFill>
              <a:schemeClr val="tx1"/>
            </a:solid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39"/>
        <p:cNvGrpSpPr/>
        <p:nvPr/>
      </p:nvGrpSpPr>
      <p:grpSpPr>
        <a:xfrm>
          <a:off x="0" y="0"/>
          <a:ext cx="0" cy="0"/>
          <a:chOff x="0" y="0"/>
          <a:chExt cx="0" cy="0"/>
        </a:xfrm>
      </p:grpSpPr>
      <p:sp>
        <p:nvSpPr>
          <p:cNvPr id="340" name="Google Shape;340;p46"/>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Exemple : Définition de cas pour le choléra</a:t>
            </a:r>
            <a:endParaRPr dirty="0">
              <a:latin typeface="Franklin Gothic Medium" panose="020B0603020102020204" pitchFamily="34" charset="0"/>
            </a:endParaRPr>
          </a:p>
        </p:txBody>
      </p:sp>
      <p:sp>
        <p:nvSpPr>
          <p:cNvPr id="341" name="Google Shape;341;p46"/>
          <p:cNvSpPr txBox="1">
            <a:spLocks noGrp="1"/>
          </p:cNvSpPr>
          <p:nvPr>
            <p:ph type="body" idx="2"/>
          </p:nvPr>
        </p:nvSpPr>
        <p:spPr>
          <a:xfrm>
            <a:off x="1323975" y="6460453"/>
            <a:ext cx="8210109" cy="274320"/>
          </a:xfrm>
          <a:prstGeom prst="rect">
            <a:avLst/>
          </a:prstGeom>
          <a:noFill/>
          <a:ln>
            <a:noFill/>
          </a:ln>
        </p:spPr>
        <p:txBody>
          <a:bodyPr spcFirstLastPara="1" wrap="square" lIns="91425" tIns="45700" rIns="91425" bIns="45700" anchor="t" anchorCtr="0">
            <a:noAutofit/>
          </a:bodyPr>
          <a:lstStyle/>
          <a:p>
            <a:pPr marL="0" lvl="0" indent="0" algn="r" rtl="0">
              <a:lnSpc>
                <a:spcPct val="90000"/>
              </a:lnSpc>
              <a:spcBef>
                <a:spcPts val="0"/>
              </a:spcBef>
              <a:spcAft>
                <a:spcPts val="0"/>
              </a:spcAft>
              <a:buClr>
                <a:schemeClr val="dk1"/>
              </a:buClr>
              <a:buSzPts val="1200"/>
              <a:buNone/>
            </a:pPr>
            <a:r>
              <a:rPr lang="fr-FR" sz="1200"/>
              <a:t>OMS. Normes de surveillance recommandées. Deuxième édition (WHO/CDS/CSR/LSR/99.2). Genève 1999. p.34.</a:t>
            </a:r>
            <a:endParaRPr/>
          </a:p>
          <a:p>
            <a:pPr marL="0" lvl="0" indent="0" algn="r" rtl="0">
              <a:lnSpc>
                <a:spcPct val="90000"/>
              </a:lnSpc>
              <a:spcBef>
                <a:spcPts val="1000"/>
              </a:spcBef>
              <a:spcAft>
                <a:spcPts val="0"/>
              </a:spcAft>
              <a:buClr>
                <a:schemeClr val="dk1"/>
              </a:buClr>
              <a:buSzPts val="1200"/>
              <a:buNone/>
            </a:pPr>
            <a:endParaRPr sz="1200"/>
          </a:p>
        </p:txBody>
      </p:sp>
      <p:pic>
        <p:nvPicPr>
          <p:cNvPr id="342" name="Google Shape;342;p46" descr="Index Card Images – Browse 37,091 Stock Photos, Vectors, and Video | Adobe  Stock"/>
          <p:cNvPicPr preferRelativeResize="0"/>
          <p:nvPr/>
        </p:nvPicPr>
        <p:blipFill rotWithShape="1">
          <a:blip r:embed="rId3">
            <a:alphaModFix/>
          </a:blip>
          <a:srcRect l="4592" t="7619" r="5101" b="9523"/>
          <a:stretch/>
        </p:blipFill>
        <p:spPr>
          <a:xfrm>
            <a:off x="1698171" y="1764513"/>
            <a:ext cx="9458895" cy="4343624"/>
          </a:xfrm>
          <a:prstGeom prst="rect">
            <a:avLst/>
          </a:prstGeom>
          <a:noFill/>
          <a:ln>
            <a:noFill/>
          </a:ln>
        </p:spPr>
      </p:pic>
      <p:sp>
        <p:nvSpPr>
          <p:cNvPr id="343" name="Google Shape;343;p46"/>
          <p:cNvSpPr/>
          <p:nvPr/>
        </p:nvSpPr>
        <p:spPr>
          <a:xfrm>
            <a:off x="1437309" y="1752329"/>
            <a:ext cx="9811715" cy="492443"/>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fr-FR" sz="2600" b="0" cap="none">
                <a:solidFill>
                  <a:schemeClr val="dk1"/>
                </a:solidFill>
                <a:latin typeface="Arial"/>
                <a:ea typeface="Arial"/>
                <a:cs typeface="Arial"/>
                <a:sym typeface="Arial"/>
              </a:rPr>
              <a:t>Dans une zone où la présence de la maladie n'est pas connue : </a:t>
            </a:r>
            <a:endParaRPr/>
          </a:p>
        </p:txBody>
      </p:sp>
      <p:sp>
        <p:nvSpPr>
          <p:cNvPr id="344" name="Google Shape;344;p46"/>
          <p:cNvSpPr txBox="1"/>
          <p:nvPr/>
        </p:nvSpPr>
        <p:spPr>
          <a:xfrm>
            <a:off x="1698171" y="2668935"/>
            <a:ext cx="9050040" cy="123106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2600" b="1" dirty="0">
                <a:solidFill>
                  <a:srgbClr val="109648"/>
                </a:solidFill>
                <a:latin typeface="Arial"/>
                <a:ea typeface="Arial"/>
                <a:cs typeface="Arial"/>
                <a:sym typeface="Arial"/>
              </a:rPr>
              <a:t>Cas suspect</a:t>
            </a:r>
            <a:endParaRPr dirty="0"/>
          </a:p>
          <a:p>
            <a:pPr marL="800100" marR="0" lvl="1" indent="-342900" algn="l" rtl="0">
              <a:spcBef>
                <a:spcPts val="0"/>
              </a:spcBef>
              <a:spcAft>
                <a:spcPts val="0"/>
              </a:spcAft>
              <a:buClr>
                <a:srgbClr val="109648"/>
              </a:buClr>
              <a:buSzPts val="2400"/>
              <a:buFont typeface="Noto Sans Symbols"/>
              <a:buChar char="▪"/>
            </a:pPr>
            <a:r>
              <a:rPr lang="fr-FR" sz="2400" b="0" i="0" u="none" strike="noStrike" cap="none" dirty="0">
                <a:solidFill>
                  <a:schemeClr val="dk1"/>
                </a:solidFill>
                <a:latin typeface="Arial"/>
                <a:ea typeface="Arial"/>
                <a:cs typeface="Arial"/>
                <a:sym typeface="Arial"/>
              </a:rPr>
              <a:t>Patient âgé de ≥5 ans souffrant de déshydratation sévère ou décédé à la suite d'une diarrhée aqueuse aiguë</a:t>
            </a:r>
            <a:endParaRPr dirty="0"/>
          </a:p>
        </p:txBody>
      </p:sp>
      <p:sp>
        <p:nvSpPr>
          <p:cNvPr id="345" name="Google Shape;345;p46"/>
          <p:cNvSpPr txBox="1"/>
          <p:nvPr/>
        </p:nvSpPr>
        <p:spPr>
          <a:xfrm>
            <a:off x="1698171" y="4174079"/>
            <a:ext cx="8512628" cy="126188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2600" b="1" dirty="0">
                <a:solidFill>
                  <a:srgbClr val="109648"/>
                </a:solidFill>
                <a:latin typeface="Arial"/>
                <a:ea typeface="Arial"/>
                <a:cs typeface="Arial"/>
                <a:sym typeface="Arial"/>
              </a:rPr>
              <a:t>Cas confirmé</a:t>
            </a:r>
            <a:endParaRPr dirty="0"/>
          </a:p>
          <a:p>
            <a:pPr marL="800100" marR="0" lvl="1" indent="-342900" algn="l" rtl="0">
              <a:spcBef>
                <a:spcPts val="0"/>
              </a:spcBef>
              <a:spcAft>
                <a:spcPts val="0"/>
              </a:spcAft>
              <a:buClr>
                <a:srgbClr val="109648"/>
              </a:buClr>
              <a:buSzPts val="2400"/>
              <a:buFont typeface="Noto Sans Symbols"/>
              <a:buChar char="▪"/>
            </a:pPr>
            <a:r>
              <a:rPr lang="fr-FR" sz="2400" b="0" i="1" u="none" strike="noStrike" cap="none" dirty="0">
                <a:solidFill>
                  <a:schemeClr val="dk1"/>
                </a:solidFill>
                <a:latin typeface="Arial"/>
                <a:ea typeface="Arial"/>
                <a:cs typeface="Arial"/>
                <a:sym typeface="Arial"/>
              </a:rPr>
              <a:t>Vibrio cholerae </a:t>
            </a:r>
            <a:r>
              <a:rPr lang="fr-FR" sz="2400" b="0" i="0" u="none" strike="noStrike" cap="none" dirty="0">
                <a:solidFill>
                  <a:schemeClr val="dk1"/>
                </a:solidFill>
                <a:latin typeface="Arial"/>
                <a:ea typeface="Arial"/>
                <a:cs typeface="Arial"/>
                <a:sym typeface="Arial"/>
              </a:rPr>
              <a:t>O1 ou O139 isolé chez un patient souffrant de diarrhée</a:t>
            </a:r>
            <a:endParaRPr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50"/>
        <p:cNvGrpSpPr/>
        <p:nvPr/>
      </p:nvGrpSpPr>
      <p:grpSpPr>
        <a:xfrm>
          <a:off x="0" y="0"/>
          <a:ext cx="0" cy="0"/>
          <a:chOff x="0" y="0"/>
          <a:chExt cx="0" cy="0"/>
        </a:xfrm>
      </p:grpSpPr>
      <p:sp>
        <p:nvSpPr>
          <p:cNvPr id="351" name="Google Shape;351;p47"/>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Définition de cas de surveillance</a:t>
            </a:r>
            <a:endParaRPr dirty="0">
              <a:latin typeface="Franklin Gothic Medium" panose="020B0603020102020204" pitchFamily="34" charset="0"/>
            </a:endParaRPr>
          </a:p>
        </p:txBody>
      </p:sp>
      <p:sp>
        <p:nvSpPr>
          <p:cNvPr id="352" name="Google Shape;352;p47"/>
          <p:cNvSpPr txBox="1">
            <a:spLocks noGrp="1"/>
          </p:cNvSpPr>
          <p:nvPr>
            <p:ph type="body" idx="1"/>
          </p:nvPr>
        </p:nvSpPr>
        <p:spPr>
          <a:xfrm>
            <a:off x="838200" y="1479550"/>
            <a:ext cx="10515600" cy="2081797"/>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Clr>
                <a:schemeClr val="dk1"/>
              </a:buClr>
              <a:buSzPts val="2800"/>
              <a:buNone/>
            </a:pPr>
            <a:r>
              <a:rPr lang="fr-FR"/>
              <a:t>Quel est l'objectif d'une définition de cas de surveillance ?</a:t>
            </a:r>
            <a:endParaRPr/>
          </a:p>
        </p:txBody>
      </p:sp>
      <p:grpSp>
        <p:nvGrpSpPr>
          <p:cNvPr id="353" name="Google Shape;353;p47"/>
          <p:cNvGrpSpPr/>
          <p:nvPr/>
        </p:nvGrpSpPr>
        <p:grpSpPr>
          <a:xfrm>
            <a:off x="7910517" y="3550285"/>
            <a:ext cx="1939358" cy="1664079"/>
            <a:chOff x="7182473" y="4643217"/>
            <a:chExt cx="1223682" cy="1260128"/>
          </a:xfrm>
        </p:grpSpPr>
        <p:pic>
          <p:nvPicPr>
            <p:cNvPr id="354" name="Google Shape;354;p47" descr="Plant"/>
            <p:cNvPicPr preferRelativeResize="0"/>
            <p:nvPr/>
          </p:nvPicPr>
          <p:blipFill rotWithShape="1">
            <a:blip r:embed="rId3">
              <a:alphaModFix/>
            </a:blip>
            <a:srcRect/>
            <a:stretch/>
          </p:blipFill>
          <p:spPr>
            <a:xfrm>
              <a:off x="7182473" y="4643217"/>
              <a:ext cx="1223682" cy="1223682"/>
            </a:xfrm>
            <a:prstGeom prst="rect">
              <a:avLst/>
            </a:prstGeom>
            <a:noFill/>
            <a:ln>
              <a:noFill/>
            </a:ln>
          </p:spPr>
        </p:pic>
        <p:pic>
          <p:nvPicPr>
            <p:cNvPr id="355" name="Google Shape;355;p47" descr="Covid-19 with solid fill"/>
            <p:cNvPicPr preferRelativeResize="0"/>
            <p:nvPr/>
          </p:nvPicPr>
          <p:blipFill rotWithShape="1">
            <a:blip r:embed="rId4">
              <a:alphaModFix/>
            </a:blip>
            <a:srcRect/>
            <a:stretch/>
          </p:blipFill>
          <p:spPr>
            <a:xfrm>
              <a:off x="7917706" y="5414896"/>
              <a:ext cx="488449" cy="488449"/>
            </a:xfrm>
            <a:prstGeom prst="rect">
              <a:avLst/>
            </a:prstGeom>
            <a:noFill/>
            <a:ln>
              <a:noFill/>
            </a:ln>
          </p:spPr>
        </p:pic>
      </p:grpSp>
      <p:grpSp>
        <p:nvGrpSpPr>
          <p:cNvPr id="356" name="Google Shape;356;p47"/>
          <p:cNvGrpSpPr/>
          <p:nvPr/>
        </p:nvGrpSpPr>
        <p:grpSpPr>
          <a:xfrm>
            <a:off x="2190366" y="3561347"/>
            <a:ext cx="1866726" cy="1668379"/>
            <a:chOff x="3635717" y="4643217"/>
            <a:chExt cx="1313047" cy="1243374"/>
          </a:xfrm>
        </p:grpSpPr>
        <p:pic>
          <p:nvPicPr>
            <p:cNvPr id="357" name="Google Shape;357;p47" descr="Medical"/>
            <p:cNvPicPr preferRelativeResize="0"/>
            <p:nvPr/>
          </p:nvPicPr>
          <p:blipFill rotWithShape="1">
            <a:blip r:embed="rId5">
              <a:alphaModFix/>
            </a:blip>
            <a:srcRect/>
            <a:stretch/>
          </p:blipFill>
          <p:spPr>
            <a:xfrm>
              <a:off x="3635717" y="4643217"/>
              <a:ext cx="1223682" cy="1223682"/>
            </a:xfrm>
            <a:prstGeom prst="rect">
              <a:avLst/>
            </a:prstGeom>
            <a:noFill/>
            <a:ln>
              <a:noFill/>
            </a:ln>
          </p:spPr>
        </p:pic>
        <p:pic>
          <p:nvPicPr>
            <p:cNvPr id="358" name="Google Shape;358;p47" descr="Germ with solid fill"/>
            <p:cNvPicPr preferRelativeResize="0"/>
            <p:nvPr/>
          </p:nvPicPr>
          <p:blipFill rotWithShape="1">
            <a:blip r:embed="rId6">
              <a:alphaModFix/>
            </a:blip>
            <a:srcRect/>
            <a:stretch/>
          </p:blipFill>
          <p:spPr>
            <a:xfrm>
              <a:off x="4460315" y="5398142"/>
              <a:ext cx="488449" cy="488449"/>
            </a:xfrm>
            <a:prstGeom prst="rect">
              <a:avLst/>
            </a:prstGeom>
            <a:noFill/>
            <a:ln>
              <a:noFill/>
            </a:ln>
          </p:spPr>
        </p:pic>
      </p:grpSp>
      <p:grpSp>
        <p:nvGrpSpPr>
          <p:cNvPr id="359" name="Google Shape;359;p47"/>
          <p:cNvGrpSpPr/>
          <p:nvPr/>
        </p:nvGrpSpPr>
        <p:grpSpPr>
          <a:xfrm>
            <a:off x="5222329" y="3587770"/>
            <a:ext cx="1739678" cy="1641956"/>
            <a:chOff x="5359667" y="4643217"/>
            <a:chExt cx="1223682" cy="1243374"/>
          </a:xfrm>
        </p:grpSpPr>
        <p:pic>
          <p:nvPicPr>
            <p:cNvPr id="360" name="Google Shape;360;p47" descr="Chicken"/>
            <p:cNvPicPr preferRelativeResize="0"/>
            <p:nvPr/>
          </p:nvPicPr>
          <p:blipFill rotWithShape="1">
            <a:blip r:embed="rId7">
              <a:alphaModFix/>
            </a:blip>
            <a:srcRect/>
            <a:stretch/>
          </p:blipFill>
          <p:spPr>
            <a:xfrm>
              <a:off x="5359667" y="4643217"/>
              <a:ext cx="1223682" cy="1223682"/>
            </a:xfrm>
            <a:prstGeom prst="rect">
              <a:avLst/>
            </a:prstGeom>
            <a:noFill/>
            <a:ln>
              <a:noFill/>
            </a:ln>
          </p:spPr>
        </p:pic>
        <p:pic>
          <p:nvPicPr>
            <p:cNvPr id="361" name="Google Shape;361;p47" descr="Germ with solid fill"/>
            <p:cNvPicPr preferRelativeResize="0"/>
            <p:nvPr/>
          </p:nvPicPr>
          <p:blipFill rotWithShape="1">
            <a:blip r:embed="rId8">
              <a:alphaModFix/>
            </a:blip>
            <a:srcRect/>
            <a:stretch/>
          </p:blipFill>
          <p:spPr>
            <a:xfrm>
              <a:off x="6026845" y="5398142"/>
              <a:ext cx="488449" cy="488449"/>
            </a:xfrm>
            <a:prstGeom prst="rect">
              <a:avLst/>
            </a:prstGeom>
            <a:noFill/>
            <a:ln>
              <a:noFill/>
            </a:ln>
          </p:spPr>
        </p:pic>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66"/>
        <p:cNvGrpSpPr/>
        <p:nvPr/>
      </p:nvGrpSpPr>
      <p:grpSpPr>
        <a:xfrm>
          <a:off x="0" y="0"/>
          <a:ext cx="0" cy="0"/>
          <a:chOff x="0" y="0"/>
          <a:chExt cx="0" cy="0"/>
        </a:xfrm>
      </p:grpSpPr>
      <p:sp>
        <p:nvSpPr>
          <p:cNvPr id="367" name="Google Shape;367;p48"/>
          <p:cNvSpPr txBox="1">
            <a:spLocks noGrp="1"/>
          </p:cNvSpPr>
          <p:nvPr>
            <p:ph type="title"/>
          </p:nvPr>
        </p:nvSpPr>
        <p:spPr>
          <a:xfrm>
            <a:off x="838200" y="447675"/>
            <a:ext cx="9752215" cy="800100"/>
          </a:xfrm>
          <a:prstGeom prst="rect">
            <a:avLst/>
          </a:prstGeom>
          <a:solidFill>
            <a:srgbClr val="E7C2F6"/>
          </a:solid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000"/>
              <a:buFont typeface="Libre Franklin Medium"/>
              <a:buNone/>
            </a:pPr>
            <a:r>
              <a:rPr lang="fr-FR" sz="4000" dirty="0">
                <a:latin typeface="Franklin Gothic Medium" panose="020B0603020102020204" pitchFamily="34" charset="0"/>
              </a:rPr>
              <a:t>Définition de cas de surveillance Réponse</a:t>
            </a:r>
            <a:endParaRPr dirty="0">
              <a:latin typeface="Franklin Gothic Medium" panose="020B0603020102020204" pitchFamily="34" charset="0"/>
            </a:endParaRPr>
          </a:p>
        </p:txBody>
      </p:sp>
      <p:sp>
        <p:nvSpPr>
          <p:cNvPr id="368" name="Google Shape;368;p48"/>
          <p:cNvSpPr txBox="1">
            <a:spLocks noGrp="1"/>
          </p:cNvSpPr>
          <p:nvPr>
            <p:ph type="body" idx="1"/>
          </p:nvPr>
        </p:nvSpPr>
        <p:spPr>
          <a:xfrm>
            <a:off x="838200" y="1478857"/>
            <a:ext cx="10591800" cy="47615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Clr>
                <a:schemeClr val="dk1"/>
              </a:buClr>
              <a:buSzPts val="2800"/>
              <a:buNone/>
            </a:pPr>
            <a:r>
              <a:rPr lang="fr-FR" sz="2800" dirty="0"/>
              <a:t>Déterminer si le cas (humain ou animal) </a:t>
            </a:r>
            <a:endParaRPr dirty="0"/>
          </a:p>
          <a:p>
            <a:pPr marL="0" lvl="0" indent="0" algn="ctr" rtl="0">
              <a:lnSpc>
                <a:spcPct val="100000"/>
              </a:lnSpc>
              <a:spcBef>
                <a:spcPts val="1000"/>
              </a:spcBef>
              <a:spcAft>
                <a:spcPts val="0"/>
              </a:spcAft>
              <a:buClr>
                <a:schemeClr val="dk1"/>
              </a:buClr>
              <a:buSzPts val="2800"/>
              <a:buNone/>
            </a:pPr>
            <a:r>
              <a:rPr lang="fr-FR" sz="2800" dirty="0"/>
              <a:t>doit être signalé</a:t>
            </a:r>
            <a:endParaRPr dirty="0"/>
          </a:p>
        </p:txBody>
      </p:sp>
    </p:spTree>
  </p:cSld>
  <p:clrMapOvr>
    <a:masterClrMapping/>
  </p:clrMapOvr>
</p:sld>
</file>

<file path=ppt/theme/theme1.xml><?xml version="1.0" encoding="utf-8"?>
<a:theme xmlns:a="http://schemas.openxmlformats.org/drawingml/2006/main" name="4.A.01.01_FETPF3.0_PPT_Theme_French_2024_11_25">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ForReference xmlns="52ff0146-47b4-4d51-8c1c-03266fcd63a2">false</ForReference>
    <lcf76f155ced4ddcb4097134ff3c332f xmlns="52ff0146-47b4-4d51-8c1c-03266fcd63a2">
      <Terms xmlns="http://schemas.microsoft.com/office/infopath/2007/PartnerControls"/>
    </lcf76f155ced4ddcb4097134ff3c332f>
    <TaxCatchAll xmlns="cd03f174-a395-49eb-8ee9-8d943e22f40d"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B263BB87ED693489DF545C68D111AB5" ma:contentTypeVersion="18" ma:contentTypeDescription="Create a new document." ma:contentTypeScope="" ma:versionID="bb9bf150f5f4c3e4586b1db79c7db240">
  <xsd:schema xmlns:xsd="http://www.w3.org/2001/XMLSchema" xmlns:xs="http://www.w3.org/2001/XMLSchema" xmlns:p="http://schemas.microsoft.com/office/2006/metadata/properties" xmlns:ns2="52ff0146-47b4-4d51-8c1c-03266fcd63a2" xmlns:ns3="cd03f174-a395-49eb-8ee9-8d943e22f40d" targetNamespace="http://schemas.microsoft.com/office/2006/metadata/properties" ma:root="true" ma:fieldsID="0b79479a1b04779b18bbda5c464a46e3" ns2:_="" ns3:_="">
    <xsd:import namespace="52ff0146-47b4-4d51-8c1c-03266fcd63a2"/>
    <xsd:import namespace="cd03f174-a395-49eb-8ee9-8d943e22f40d"/>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3:SharedWithUsers" minOccurs="0"/>
                <xsd:element ref="ns3:SharedWithDetails" minOccurs="0"/>
                <xsd:element ref="ns2:MediaServiceDateTaken" minOccurs="0"/>
                <xsd:element ref="ns2:MediaServiceOCR" minOccurs="0"/>
                <xsd:element ref="ns2:MediaServiceLocation"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element ref="ns2:ForReference"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2ff0146-47b4-4d51-8c1c-03266fcd63a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9353dbe8-8260-4ccf-8219-3d2995e6fa15"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element name="ForReference" ma:index="24" nillable="true" ma:displayName="For Reference" ma:default="0" ma:description="Yes/No if this file is important to understand the context and history of ZFETP." ma:format="Dropdown" ma:internalName="ForReference">
      <xsd:simpleType>
        <xsd:restriction base="dms:Boolean"/>
      </xsd:simpleType>
    </xsd:element>
    <xsd:element name="MediaServiceBillingMetadata" ma:index="25"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cd03f174-a395-49eb-8ee9-8d943e22f40d"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TaxCatchAll" ma:index="21" nillable="true" ma:displayName="Taxonomy Catch All Column" ma:hidden="true" ma:list="{8d37e551-fb76-4f25-8c56-d73644bbf5a5}" ma:internalName="TaxCatchAll" ma:showField="CatchAllData" ma:web="cd03f174-a395-49eb-8ee9-8d943e22f40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5BC51ED-C53A-48C5-8D31-E8B880DA9E8E}">
  <ds:schemaRefs>
    <ds:schemaRef ds:uri="http://schemas.microsoft.com/office/2006/metadata/properties"/>
    <ds:schemaRef ds:uri="http://schemas.microsoft.com/office/infopath/2007/PartnerControls"/>
    <ds:schemaRef ds:uri="52ff0146-47b4-4d51-8c1c-03266fcd63a2"/>
    <ds:schemaRef ds:uri="cd03f174-a395-49eb-8ee9-8d943e22f40d"/>
  </ds:schemaRefs>
</ds:datastoreItem>
</file>

<file path=customXml/itemProps2.xml><?xml version="1.0" encoding="utf-8"?>
<ds:datastoreItem xmlns:ds="http://schemas.openxmlformats.org/officeDocument/2006/customXml" ds:itemID="{42EC56DA-1794-45F7-A8B2-D3169D9D2D9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2ff0146-47b4-4d51-8c1c-03266fcd63a2"/>
    <ds:schemaRef ds:uri="cd03f174-a395-49eb-8ee9-8d943e22f40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3041ADC-9128-45E8-A450-71AD96EEEC4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1443</TotalTime>
  <Words>8199</Words>
  <Application>Microsoft Office PowerPoint</Application>
  <PresentationFormat>Widescreen</PresentationFormat>
  <Paragraphs>1001</Paragraphs>
  <Slides>43</Slides>
  <Notes>43</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43</vt:i4>
      </vt:variant>
    </vt:vector>
  </HeadingPairs>
  <TitlesOfParts>
    <vt:vector size="52" baseType="lpstr">
      <vt:lpstr>Arial</vt:lpstr>
      <vt:lpstr>Calibri</vt:lpstr>
      <vt:lpstr>Courier New</vt:lpstr>
      <vt:lpstr>Franklin Gothic Medium</vt:lpstr>
      <vt:lpstr>Libre Franklin Medium</vt:lpstr>
      <vt:lpstr>Noto Sans Symbols</vt:lpstr>
      <vt:lpstr>Times New Roman</vt:lpstr>
      <vt:lpstr>Wingdings</vt:lpstr>
      <vt:lpstr>4.A.01.01_FETPF3.0_PPT_Theme_French_2024_11_25</vt:lpstr>
      <vt:lpstr>PowerPoint Presentation</vt:lpstr>
      <vt:lpstr>PowerPoint Presentation</vt:lpstr>
      <vt:lpstr>PowerPoint Presentation</vt:lpstr>
      <vt:lpstr>Importance de la définition de cas</vt:lpstr>
      <vt:lpstr>Importance des définitions de cas Réponse</vt:lpstr>
      <vt:lpstr>Définition de cas</vt:lpstr>
      <vt:lpstr>Exemple : Définition de cas pour le choléra</vt:lpstr>
      <vt:lpstr>Définition de cas de surveillance</vt:lpstr>
      <vt:lpstr>Définition de cas de surveillance Réponse</vt:lpstr>
      <vt:lpstr>Caractéristiques des  définitions de cas de surveillance</vt:lpstr>
      <vt:lpstr>Définition de cas d'une flambée épidémique</vt:lpstr>
      <vt:lpstr>Définitions des cas à trois niveaux</vt:lpstr>
      <vt:lpstr>Définition du cas de chikungunya : Pratique</vt:lpstr>
      <vt:lpstr>Une définition de cas permet-elle toujours d'identifier les cas véritables ? (1/11)</vt:lpstr>
      <vt:lpstr>Une définition de cas permet-elle toujours d'identifier les cas véritables ? (2/11)</vt:lpstr>
      <vt:lpstr>Une définition de cas permet-elle toujours d'identifier les cas véritables ? (3/11)</vt:lpstr>
      <vt:lpstr>Une définition de cas permet-elle toujours d'identifier les vrais cas ? (4/11)</vt:lpstr>
      <vt:lpstr>Une définition de cas permet-elle toujours d'identifier les cas véritables ? (5/11)</vt:lpstr>
      <vt:lpstr>Une définition de cas permet-elle toujours d'identifier les cas véritables ? (6/11)</vt:lpstr>
      <vt:lpstr>Une définition de cas permet-elle toujours d'identifier les cas véritables ? (7/11)</vt:lpstr>
      <vt:lpstr>Une définition de cas permet-elle toujours d'identifier les cas véritables ? (8/11)</vt:lpstr>
      <vt:lpstr>Une définition de cas permet-elle toujours d'identifier les vrais cas ? (9/11)</vt:lpstr>
      <vt:lpstr>Une définition de cas permet-elle toujours d'identifier les cas véritables ? (10/11)</vt:lpstr>
      <vt:lpstr>Une définition de cas permet-elle toujours d'identifier les cas véritables ? (11/11)</vt:lpstr>
      <vt:lpstr>Application des définitions de cas </vt:lpstr>
      <vt:lpstr>Application des définitions de cas  Exemple 1 (1/3)</vt:lpstr>
      <vt:lpstr>PowerPoint Presentation</vt:lpstr>
      <vt:lpstr>PowerPoint Presentation</vt:lpstr>
      <vt:lpstr>PowerPoint Presentation</vt:lpstr>
      <vt:lpstr>PowerPoint Presentation</vt:lpstr>
      <vt:lpstr>Définitions de cas normalisées</vt:lpstr>
      <vt:lpstr>Définitions de cas normalisées Réponse</vt:lpstr>
      <vt:lpstr>Qu'est-ce qu'une liste des cas ?</vt:lpstr>
      <vt:lpstr>Données d’une liste des cas :  Maladies humaines</vt:lpstr>
      <vt:lpstr>Données d’une liste des cas :  Maladies animales</vt:lpstr>
      <vt:lpstr>Catégories d'informations dans  une liste des cas</vt:lpstr>
      <vt:lpstr>Listes des cas et Une  Seule Santé</vt:lpstr>
      <vt:lpstr>Élaborer une liste des cas (1/3)</vt:lpstr>
      <vt:lpstr>Élaborer une liste des cas (2/3) </vt:lpstr>
      <vt:lpstr>Élaborer une liste des cas (3/3)</vt:lpstr>
      <vt:lpstr>Résumé de la liste des cas</vt:lpstr>
      <vt:lpstr>Résumé de la définition des cas</vt:lpstr>
      <vt:lpstr>Révision des objectifs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Baskerville, Kristin (CDC/GHC/DGHP)</dc:creator>
  <cp:lastModifiedBy>Baskerville, Kristin (CDC/GHC/DGHP)</cp:lastModifiedBy>
  <cp:revision>39</cp:revision>
  <dcterms:modified xsi:type="dcterms:W3CDTF">2025-11-21T13:22:02Z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7b94a7b8-f06c-4dfe-bdcc-9b548fd58c31_Enabled">
    <vt:lpwstr>true</vt:lpwstr>
  </property>
  <property fmtid="{D5CDD505-2E9C-101B-9397-08002B2CF9AE}" pid="3" name="MSIP_Label_7b94a7b8-f06c-4dfe-bdcc-9b548fd58c31_SetDate">
    <vt:lpwstr>2025-02-12T20:30:18Z</vt:lpwstr>
  </property>
  <property fmtid="{D5CDD505-2E9C-101B-9397-08002B2CF9AE}" pid="4" name="MSIP_Label_7b94a7b8-f06c-4dfe-bdcc-9b548fd58c31_Method">
    <vt:lpwstr>Privileged</vt:lpwstr>
  </property>
  <property fmtid="{D5CDD505-2E9C-101B-9397-08002B2CF9AE}" pid="5" name="MSIP_Label_7b94a7b8-f06c-4dfe-bdcc-9b548fd58c31_Name">
    <vt:lpwstr>7b94a7b8-f06c-4dfe-bdcc-9b548fd58c31</vt:lpwstr>
  </property>
  <property fmtid="{D5CDD505-2E9C-101B-9397-08002B2CF9AE}" pid="6" name="MSIP_Label_7b94a7b8-f06c-4dfe-bdcc-9b548fd58c31_SiteId">
    <vt:lpwstr>9ce70869-60db-44fd-abe8-d2767077fc8f</vt:lpwstr>
  </property>
  <property fmtid="{D5CDD505-2E9C-101B-9397-08002B2CF9AE}" pid="7" name="MSIP_Label_7b94a7b8-f06c-4dfe-bdcc-9b548fd58c31_ActionId">
    <vt:lpwstr>cfb3868f-cd96-4818-9947-a18a532121ff</vt:lpwstr>
  </property>
  <property fmtid="{D5CDD505-2E9C-101B-9397-08002B2CF9AE}" pid="8" name="MSIP_Label_7b94a7b8-f06c-4dfe-bdcc-9b548fd58c31_ContentBits">
    <vt:lpwstr>0</vt:lpwstr>
  </property>
  <property fmtid="{D5CDD505-2E9C-101B-9397-08002B2CF9AE}" pid="9" name="ContentTypeId">
    <vt:lpwstr>0x010100BB263BB87ED693489DF545C68D111AB5</vt:lpwstr>
  </property>
  <property fmtid="{D5CDD505-2E9C-101B-9397-08002B2CF9AE}" pid="10" name="MediaServiceImageTags">
    <vt:lpwstr/>
  </property>
</Properties>
</file>